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4070" r:id="rId2"/>
  </p:sldMasterIdLst>
  <p:notesMasterIdLst>
    <p:notesMasterId r:id="rId55"/>
  </p:notesMasterIdLst>
  <p:handoutMasterIdLst>
    <p:handoutMasterId r:id="rId56"/>
  </p:handoutMasterIdLst>
  <p:sldIdLst>
    <p:sldId id="522" r:id="rId3"/>
    <p:sldId id="351" r:id="rId4"/>
    <p:sldId id="500" r:id="rId5"/>
    <p:sldId id="430" r:id="rId6"/>
    <p:sldId id="507" r:id="rId7"/>
    <p:sldId id="432" r:id="rId8"/>
    <p:sldId id="509" r:id="rId9"/>
    <p:sldId id="502" r:id="rId10"/>
    <p:sldId id="429" r:id="rId11"/>
    <p:sldId id="501" r:id="rId12"/>
    <p:sldId id="506" r:id="rId13"/>
    <p:sldId id="433" r:id="rId14"/>
    <p:sldId id="434" r:id="rId15"/>
    <p:sldId id="495" r:id="rId16"/>
    <p:sldId id="494" r:id="rId17"/>
    <p:sldId id="496" r:id="rId18"/>
    <p:sldId id="493" r:id="rId19"/>
    <p:sldId id="440" r:id="rId20"/>
    <p:sldId id="471" r:id="rId21"/>
    <p:sldId id="511" r:id="rId22"/>
    <p:sldId id="443" r:id="rId23"/>
    <p:sldId id="465" r:id="rId24"/>
    <p:sldId id="444" r:id="rId25"/>
    <p:sldId id="446" r:id="rId26"/>
    <p:sldId id="519" r:id="rId27"/>
    <p:sldId id="448" r:id="rId28"/>
    <p:sldId id="449" r:id="rId29"/>
    <p:sldId id="450" r:id="rId30"/>
    <p:sldId id="476" r:id="rId31"/>
    <p:sldId id="503" r:id="rId32"/>
    <p:sldId id="512" r:id="rId33"/>
    <p:sldId id="504" r:id="rId34"/>
    <p:sldId id="477" r:id="rId35"/>
    <p:sldId id="474" r:id="rId36"/>
    <p:sldId id="478" r:id="rId37"/>
    <p:sldId id="483" r:id="rId38"/>
    <p:sldId id="479" r:id="rId39"/>
    <p:sldId id="487" r:id="rId40"/>
    <p:sldId id="488" r:id="rId41"/>
    <p:sldId id="490" r:id="rId42"/>
    <p:sldId id="489" r:id="rId43"/>
    <p:sldId id="485" r:id="rId44"/>
    <p:sldId id="456" r:id="rId45"/>
    <p:sldId id="482" r:id="rId46"/>
    <p:sldId id="521" r:id="rId47"/>
    <p:sldId id="458" r:id="rId48"/>
    <p:sldId id="424" r:id="rId49"/>
    <p:sldId id="497" r:id="rId50"/>
    <p:sldId id="492" r:id="rId51"/>
    <p:sldId id="425" r:id="rId52"/>
    <p:sldId id="354" r:id="rId53"/>
    <p:sldId id="510" r:id="rId5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manau" initials="s" lastIdx="2" clrIdx="0">
    <p:extLst>
      <p:ext uri="{19B8F6BF-5375-455C-9EA6-DF929625EA0E}">
        <p15:presenceInfo xmlns:p15="http://schemas.microsoft.com/office/powerpoint/2012/main" userId="S-1-5-21-2125205520-1435969219-619646970-5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08"/>
    <a:srgbClr val="5492CD"/>
    <a:srgbClr val="2380AF"/>
    <a:srgbClr val="3399FF"/>
    <a:srgbClr val="66B7E0"/>
    <a:srgbClr val="33CCFF"/>
    <a:srgbClr val="FFCC00"/>
    <a:srgbClr val="000099"/>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3214" autoAdjust="0"/>
  </p:normalViewPr>
  <p:slideViewPr>
    <p:cSldViewPr snapToGrid="0">
      <p:cViewPr varScale="1">
        <p:scale>
          <a:sx n="81" d="100"/>
          <a:sy n="81" d="100"/>
        </p:scale>
        <p:origin x="149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76143" cy="511649"/>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defRPr sz="1200"/>
            </a:lvl1pPr>
          </a:lstStyle>
          <a:p>
            <a:pPr>
              <a:defRPr/>
            </a:pPr>
            <a:endParaRPr lang="en-US" altLang="ja-JP"/>
          </a:p>
        </p:txBody>
      </p:sp>
      <p:sp>
        <p:nvSpPr>
          <p:cNvPr id="69635" name="Rectangle 3"/>
          <p:cNvSpPr>
            <a:spLocks noGrp="1" noChangeArrowheads="1"/>
          </p:cNvSpPr>
          <p:nvPr>
            <p:ph type="dt" sz="quarter" idx="1"/>
          </p:nvPr>
        </p:nvSpPr>
        <p:spPr bwMode="auto">
          <a:xfrm>
            <a:off x="4021503" y="0"/>
            <a:ext cx="3076143" cy="511649"/>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r">
              <a:defRPr sz="1200"/>
            </a:lvl1pPr>
          </a:lstStyle>
          <a:p>
            <a:pPr>
              <a:defRPr/>
            </a:pPr>
            <a:endParaRPr lang="en-US" altLang="ja-JP"/>
          </a:p>
        </p:txBody>
      </p:sp>
      <p:sp>
        <p:nvSpPr>
          <p:cNvPr id="69636" name="Rectangle 4"/>
          <p:cNvSpPr>
            <a:spLocks noGrp="1" noChangeArrowheads="1"/>
          </p:cNvSpPr>
          <p:nvPr>
            <p:ph type="ftr" sz="quarter" idx="2"/>
          </p:nvPr>
        </p:nvSpPr>
        <p:spPr bwMode="auto">
          <a:xfrm>
            <a:off x="0" y="9721330"/>
            <a:ext cx="3076143" cy="51164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defRPr sz="1200"/>
            </a:lvl1pPr>
          </a:lstStyle>
          <a:p>
            <a:pPr>
              <a:defRPr/>
            </a:pPr>
            <a:endParaRPr lang="en-US" altLang="ja-JP"/>
          </a:p>
        </p:txBody>
      </p:sp>
      <p:sp>
        <p:nvSpPr>
          <p:cNvPr id="69637" name="Rectangle 5"/>
          <p:cNvSpPr>
            <a:spLocks noGrp="1" noChangeArrowheads="1"/>
          </p:cNvSpPr>
          <p:nvPr>
            <p:ph type="sldNum" sz="quarter" idx="3"/>
          </p:nvPr>
        </p:nvSpPr>
        <p:spPr bwMode="auto">
          <a:xfrm>
            <a:off x="4021503" y="9721330"/>
            <a:ext cx="3076143" cy="51164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r">
              <a:defRPr sz="1200"/>
            </a:lvl1pPr>
          </a:lstStyle>
          <a:p>
            <a:pPr>
              <a:defRPr/>
            </a:pPr>
            <a:fld id="{27FDA663-6B58-4C64-85D7-5B8D4E0A1F08}" type="slidenum">
              <a:rPr lang="ja-JP" altLang="en-US"/>
              <a:pPr>
                <a:defRPr/>
              </a:pPr>
              <a:t>‹#›</a:t>
            </a:fld>
            <a:endParaRPr lang="en-US" altLang="ja-JP"/>
          </a:p>
        </p:txBody>
      </p:sp>
    </p:spTree>
    <p:extLst>
      <p:ext uri="{BB962C8B-B14F-4D97-AF65-F5344CB8AC3E}">
        <p14:creationId xmlns:p14="http://schemas.microsoft.com/office/powerpoint/2010/main" val="189561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76143" cy="511649"/>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defRPr sz="1200"/>
            </a:lvl1pPr>
          </a:lstStyle>
          <a:p>
            <a:pPr>
              <a:defRPr/>
            </a:pPr>
            <a:endParaRPr lang="en-GB" altLang="ja-JP"/>
          </a:p>
        </p:txBody>
      </p:sp>
      <p:sp>
        <p:nvSpPr>
          <p:cNvPr id="99331" name="Rectangle 3"/>
          <p:cNvSpPr>
            <a:spLocks noGrp="1" noChangeArrowheads="1"/>
          </p:cNvSpPr>
          <p:nvPr>
            <p:ph type="dt" idx="1"/>
          </p:nvPr>
        </p:nvSpPr>
        <p:spPr bwMode="auto">
          <a:xfrm>
            <a:off x="4021503" y="0"/>
            <a:ext cx="3076143" cy="511649"/>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r">
              <a:defRPr sz="1200"/>
            </a:lvl1pPr>
          </a:lstStyle>
          <a:p>
            <a:pPr>
              <a:defRPr/>
            </a:pPr>
            <a:endParaRPr lang="en-GB" altLang="ja-JP"/>
          </a:p>
        </p:txBody>
      </p:sp>
      <p:sp>
        <p:nvSpPr>
          <p:cNvPr id="675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10262" y="4861482"/>
            <a:ext cx="5678778" cy="4604841"/>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9334" name="Rectangle 6"/>
          <p:cNvSpPr>
            <a:spLocks noGrp="1" noChangeArrowheads="1"/>
          </p:cNvSpPr>
          <p:nvPr>
            <p:ph type="ftr" sz="quarter" idx="4"/>
          </p:nvPr>
        </p:nvSpPr>
        <p:spPr bwMode="auto">
          <a:xfrm>
            <a:off x="0" y="9721330"/>
            <a:ext cx="3076143" cy="51164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defRPr sz="1200"/>
            </a:lvl1pPr>
          </a:lstStyle>
          <a:p>
            <a:pPr>
              <a:defRPr/>
            </a:pPr>
            <a:endParaRPr lang="en-GB" altLang="ja-JP"/>
          </a:p>
        </p:txBody>
      </p:sp>
      <p:sp>
        <p:nvSpPr>
          <p:cNvPr id="99335" name="Rectangle 7"/>
          <p:cNvSpPr>
            <a:spLocks noGrp="1" noChangeArrowheads="1"/>
          </p:cNvSpPr>
          <p:nvPr>
            <p:ph type="sldNum" sz="quarter" idx="5"/>
          </p:nvPr>
        </p:nvSpPr>
        <p:spPr bwMode="auto">
          <a:xfrm>
            <a:off x="4021503" y="9721330"/>
            <a:ext cx="3076143" cy="51164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r">
              <a:defRPr sz="1200"/>
            </a:lvl1pPr>
          </a:lstStyle>
          <a:p>
            <a:pPr>
              <a:defRPr/>
            </a:pPr>
            <a:fld id="{D111CC14-D109-462E-A840-07371AD1D5CB}" type="slidenum">
              <a:rPr lang="en-GB" altLang="ja-JP"/>
              <a:pPr>
                <a:defRPr/>
              </a:pPr>
              <a:t>‹#›</a:t>
            </a:fld>
            <a:endParaRPr lang="en-GB" altLang="ja-JP"/>
          </a:p>
        </p:txBody>
      </p:sp>
    </p:spTree>
    <p:extLst>
      <p:ext uri="{BB962C8B-B14F-4D97-AF65-F5344CB8AC3E}">
        <p14:creationId xmlns:p14="http://schemas.microsoft.com/office/powerpoint/2010/main" val="70248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D416ABF-0860-4D27-836F-9691A1F61A06}" type="slidenum">
              <a:rPr lang="en-GB" altLang="ja-JP" smtClean="0"/>
              <a:pPr eaLnBrk="1" hangingPunct="1"/>
              <a:t>2</a:t>
            </a:fld>
            <a:endParaRPr lang="en-GB" altLang="ja-JP"/>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26570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a:ln/>
        </p:spPr>
      </p:sp>
      <p:sp>
        <p:nvSpPr>
          <p:cNvPr id="1054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54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258B8FA5-09B7-4A45-9766-87F4A1C9F814}" type="slidenum">
              <a:rPr lang="en-GB" altLang="ja-JP" smtClean="0"/>
              <a:pPr eaLnBrk="1" hangingPunct="1"/>
              <a:t>26</a:t>
            </a:fld>
            <a:endParaRPr lang="en-GB" altLang="ja-JP"/>
          </a:p>
        </p:txBody>
      </p:sp>
    </p:spTree>
    <p:extLst>
      <p:ext uri="{BB962C8B-B14F-4D97-AF65-F5344CB8AC3E}">
        <p14:creationId xmlns:p14="http://schemas.microsoft.com/office/powerpoint/2010/main" val="346883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a:ln/>
        </p:spPr>
      </p:sp>
      <p:sp>
        <p:nvSpPr>
          <p:cNvPr id="1064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65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6FF7F6F7-27E6-4408-9968-311DE57014B5}" type="slidenum">
              <a:rPr lang="en-GB" altLang="ja-JP" smtClean="0"/>
              <a:pPr eaLnBrk="1" hangingPunct="1"/>
              <a:t>27</a:t>
            </a:fld>
            <a:endParaRPr lang="en-GB" altLang="ja-JP"/>
          </a:p>
        </p:txBody>
      </p:sp>
    </p:spTree>
    <p:extLst>
      <p:ext uri="{BB962C8B-B14F-4D97-AF65-F5344CB8AC3E}">
        <p14:creationId xmlns:p14="http://schemas.microsoft.com/office/powerpoint/2010/main" val="212644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a:ln/>
        </p:spPr>
      </p:sp>
      <p:sp>
        <p:nvSpPr>
          <p:cNvPr id="1075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75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363EB06-23B6-467A-AE31-B62550C6E622}" type="slidenum">
              <a:rPr lang="en-GB" altLang="ja-JP" smtClean="0"/>
              <a:pPr eaLnBrk="1" hangingPunct="1"/>
              <a:t>28</a:t>
            </a:fld>
            <a:endParaRPr lang="en-GB" altLang="ja-JP"/>
          </a:p>
        </p:txBody>
      </p:sp>
    </p:spTree>
    <p:extLst>
      <p:ext uri="{BB962C8B-B14F-4D97-AF65-F5344CB8AC3E}">
        <p14:creationId xmlns:p14="http://schemas.microsoft.com/office/powerpoint/2010/main" val="244255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a:ln/>
        </p:spPr>
      </p:sp>
      <p:sp>
        <p:nvSpPr>
          <p:cNvPr id="1075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75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363EB06-23B6-467A-AE31-B62550C6E622}" type="slidenum">
              <a:rPr lang="en-GB" altLang="ja-JP" smtClean="0"/>
              <a:pPr eaLnBrk="1" hangingPunct="1"/>
              <a:t>29</a:t>
            </a:fld>
            <a:endParaRPr lang="en-GB" altLang="ja-JP"/>
          </a:p>
        </p:txBody>
      </p:sp>
    </p:spTree>
    <p:extLst>
      <p:ext uri="{BB962C8B-B14F-4D97-AF65-F5344CB8AC3E}">
        <p14:creationId xmlns:p14="http://schemas.microsoft.com/office/powerpoint/2010/main" val="369615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F09B6C9A-F069-45D7-A1A4-BD0CBDD91F4B}" type="slidenum">
              <a:rPr lang="en-GB" altLang="ja-JP" smtClean="0"/>
              <a:pPr eaLnBrk="1" hangingPunct="1"/>
              <a:t>43</a:t>
            </a:fld>
            <a:endParaRPr lang="en-GB" altLang="ja-JP"/>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40673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a:ln/>
        </p:spPr>
      </p:sp>
      <p:sp>
        <p:nvSpPr>
          <p:cNvPr id="1157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157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A1CC0D9-F070-4075-A943-809D3E4F9D65}" type="slidenum">
              <a:rPr lang="en-GB" altLang="ja-JP" smtClean="0"/>
              <a:pPr eaLnBrk="1" hangingPunct="1"/>
              <a:t>46</a:t>
            </a:fld>
            <a:endParaRPr lang="en-GB" altLang="ja-JP"/>
          </a:p>
        </p:txBody>
      </p:sp>
    </p:spTree>
    <p:extLst>
      <p:ext uri="{BB962C8B-B14F-4D97-AF65-F5344CB8AC3E}">
        <p14:creationId xmlns:p14="http://schemas.microsoft.com/office/powerpoint/2010/main" val="25597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1AF84E53-B007-403A-B9C0-052AAF4FD8CD}" type="slidenum">
              <a:rPr lang="en-GB" altLang="ja-JP" smtClean="0"/>
              <a:pPr eaLnBrk="1" hangingPunct="1"/>
              <a:t>51</a:t>
            </a:fld>
            <a:endParaRPr lang="en-GB"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394523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A1857A5C-962E-4E23-8A71-CFFB96BAD389}" type="slidenum">
              <a:rPr lang="en-GB" altLang="ja-JP" smtClean="0"/>
              <a:pPr eaLnBrk="1" hangingPunct="1"/>
              <a:t>3</a:t>
            </a:fld>
            <a:endParaRPr lang="en-GB" altLang="ja-JP"/>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338617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2F4C93E7-864F-4D4D-B3B0-7A88921C268F}" type="slidenum">
              <a:rPr lang="en-GB" altLang="ja-JP" smtClean="0"/>
              <a:pPr eaLnBrk="1" hangingPunct="1"/>
              <a:t>11</a:t>
            </a:fld>
            <a:endParaRPr lang="en-GB" altLang="ja-JP"/>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25313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BFAFD2AB-38FF-46C1-8059-6D8C71124278}" type="slidenum">
              <a:rPr lang="en-GB" altLang="ja-JP" smtClean="0"/>
              <a:pPr eaLnBrk="1" hangingPunct="1"/>
              <a:t>18</a:t>
            </a:fld>
            <a:endParaRPr lang="en-GB" altLang="ja-JP"/>
          </a:p>
        </p:txBody>
      </p:sp>
    </p:spTree>
    <p:extLst>
      <p:ext uri="{BB962C8B-B14F-4D97-AF65-F5344CB8AC3E}">
        <p14:creationId xmlns:p14="http://schemas.microsoft.com/office/powerpoint/2010/main" val="403586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BFAFD2AB-38FF-46C1-8059-6D8C71124278}" type="slidenum">
              <a:rPr lang="en-GB" altLang="ja-JP" smtClean="0"/>
              <a:pPr eaLnBrk="1" hangingPunct="1"/>
              <a:t>19</a:t>
            </a:fld>
            <a:endParaRPr lang="en-GB" altLang="ja-JP"/>
          </a:p>
        </p:txBody>
      </p:sp>
    </p:spTree>
    <p:extLst>
      <p:ext uri="{BB962C8B-B14F-4D97-AF65-F5344CB8AC3E}">
        <p14:creationId xmlns:p14="http://schemas.microsoft.com/office/powerpoint/2010/main" val="400996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ln/>
        </p:spPr>
      </p:sp>
      <p:sp>
        <p:nvSpPr>
          <p:cNvPr id="942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191459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E196B85B-23FB-44FD-841F-6C32E1360F53}" type="slidenum">
              <a:rPr lang="en-GB" altLang="ja-JP" smtClean="0"/>
              <a:pPr eaLnBrk="1" hangingPunct="1"/>
              <a:t>21</a:t>
            </a:fld>
            <a:endParaRPr lang="en-GB" altLang="ja-JP"/>
          </a:p>
        </p:txBody>
      </p:sp>
    </p:spTree>
    <p:extLst>
      <p:ext uri="{BB962C8B-B14F-4D97-AF65-F5344CB8AC3E}">
        <p14:creationId xmlns:p14="http://schemas.microsoft.com/office/powerpoint/2010/main" val="317130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5C33E7BE-C24A-4DFF-AF77-1BBAC0BCE891}" type="slidenum">
              <a:rPr lang="en-GB" altLang="ja-JP" smtClean="0"/>
              <a:pPr eaLnBrk="1" hangingPunct="1"/>
              <a:t>23</a:t>
            </a:fld>
            <a:endParaRPr lang="en-GB" altLang="ja-JP"/>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110521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ACCB627F-CF96-474C-A648-3273EE65BC82}" type="slidenum">
              <a:rPr lang="en-GB" altLang="ja-JP" smtClean="0"/>
              <a:pPr eaLnBrk="1" hangingPunct="1"/>
              <a:t>24</a:t>
            </a:fld>
            <a:endParaRPr lang="en-GB"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p>
        </p:txBody>
      </p:sp>
    </p:spTree>
    <p:extLst>
      <p:ext uri="{BB962C8B-B14F-4D97-AF65-F5344CB8AC3E}">
        <p14:creationId xmlns:p14="http://schemas.microsoft.com/office/powerpoint/2010/main" val="673579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w="9525">
            <a:noFill/>
            <a:miter lim="800000"/>
            <a:headEnd/>
            <a:tailEnd/>
          </a:ln>
        </p:spPr>
        <p:txBody>
          <a:bodyPr>
            <a:spAutoFit/>
          </a:bodyPr>
          <a:lstStyle/>
          <a:p>
            <a:pPr>
              <a:spcBef>
                <a:spcPct val="50000"/>
              </a:spcBef>
              <a:defRPr/>
            </a:pPr>
            <a:endParaRPr lang="ja-JP" altLang="ja-JP">
              <a:ea typeface="ＭＳ Ｐゴシック" pitchFamily="50" charset="-128"/>
            </a:endParaRPr>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1071563" y="0"/>
            <a:ext cx="8072437" cy="461963"/>
          </a:xfrm>
          <a:prstGeom prst="rect">
            <a:avLst/>
          </a:prstGeom>
          <a:noFill/>
          <a:ln w="9525">
            <a:noFill/>
            <a:miter lim="800000"/>
            <a:headEnd/>
            <a:tailEnd/>
          </a:ln>
        </p:spPr>
        <p:txBody>
          <a:bodyPr>
            <a:spAutoFit/>
          </a:bodyPr>
          <a:lstStyle/>
          <a:p>
            <a:pPr algn="r">
              <a:defRPr/>
            </a:pPr>
            <a:r>
              <a:rPr lang="en-US" altLang="ja-JP" sz="2400">
                <a:solidFill>
                  <a:schemeClr val="bg1"/>
                </a:solidFill>
                <a:latin typeface="Frutiger LT Pro 57 Condensed"/>
                <a:ea typeface="ＭＳ Ｐゴシック" pitchFamily="50" charset="-128"/>
              </a:rPr>
              <a:t>Task Force on National Greenhouse Gas Inventories</a:t>
            </a:r>
            <a:endParaRPr lang="en-GB" altLang="ja-JP" sz="2400">
              <a:solidFill>
                <a:schemeClr val="bg1"/>
              </a:solidFill>
              <a:latin typeface="Frutiger LT Pro 57 Condensed"/>
              <a:ea typeface="ＭＳ Ｐゴシック" pitchFamily="50"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Frutiger LT Pro 57 Condensed" pitchFamily="34" charset="0"/>
              </a:defRPr>
            </a:lvl1pPr>
          </a:lstStyle>
          <a:p>
            <a:r>
              <a:rPr lang="ja-JP" altLang="en-US"/>
              <a:t>マスタ タイトルの書式設定</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Frutiger LT Pro 57 Condensed" pitchFamily="34" charset="0"/>
              </a:defRPr>
            </a:lvl1pPr>
          </a:lstStyle>
          <a:p>
            <a:r>
              <a:rPr lang="ja-JP" altLang="en-US"/>
              <a:t>マスタ サブタイトルの書式設定</a:t>
            </a:r>
            <a:endParaRPr lang="en-GB" dirty="0"/>
          </a:p>
        </p:txBody>
      </p:sp>
      <p:pic>
        <p:nvPicPr>
          <p:cNvPr id="9" name="図 8" descr="http://www.iges.or.jp/files/access/images/hayama.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10250" y="0"/>
            <a:ext cx="3333750" cy="2219325"/>
          </a:xfrm>
          <a:prstGeom prst="rect">
            <a:avLst/>
          </a:prstGeom>
          <a:noFill/>
          <a:ln>
            <a:noFill/>
          </a:ln>
        </p:spPr>
      </p:pic>
      <p:pic>
        <p:nvPicPr>
          <p:cNvPr id="10" name="図 9"/>
          <p:cNvPicPr>
            <a:picLocks noChangeAspect="1"/>
          </p:cNvPicPr>
          <p:nvPr userDrawn="1"/>
        </p:nvPicPr>
        <p:blipFill rotWithShape="1">
          <a:blip r:embed="rId5"/>
          <a:srcRect b="14817"/>
          <a:stretch/>
        </p:blipFill>
        <p:spPr>
          <a:xfrm>
            <a:off x="0" y="0"/>
            <a:ext cx="5828676" cy="2222500"/>
          </a:xfrm>
          <a:prstGeom prst="rect">
            <a:avLst/>
          </a:prstGeom>
        </p:spPr>
      </p:pic>
    </p:spTree>
    <p:extLst>
      <p:ext uri="{BB962C8B-B14F-4D97-AF65-F5344CB8AC3E}">
        <p14:creationId xmlns:p14="http://schemas.microsoft.com/office/powerpoint/2010/main" val="400701020"/>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68D9D05F-C5C1-42C6-8FA6-02122CDB9B1A}" type="slidenum">
              <a:rPr lang="ja-JP" altLang="en-GB"/>
              <a:pPr>
                <a:defRPr/>
              </a:pPr>
              <a:t>‹#›</a:t>
            </a:fld>
            <a:endParaRPr lang="en-GB" altLang="ja-JP"/>
          </a:p>
        </p:txBody>
      </p:sp>
    </p:spTree>
    <p:extLst>
      <p:ext uri="{BB962C8B-B14F-4D97-AF65-F5344CB8AC3E}">
        <p14:creationId xmlns:p14="http://schemas.microsoft.com/office/powerpoint/2010/main" val="2409913679"/>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6653CE3F-B012-44A5-B75F-8440C52CB2A7}" type="slidenum">
              <a:rPr lang="ja-JP" altLang="en-GB"/>
              <a:pPr>
                <a:defRPr/>
              </a:pPr>
              <a:t>‹#›</a:t>
            </a:fld>
            <a:endParaRPr lang="en-GB" altLang="ja-JP"/>
          </a:p>
        </p:txBody>
      </p:sp>
    </p:spTree>
    <p:extLst>
      <p:ext uri="{BB962C8B-B14F-4D97-AF65-F5344CB8AC3E}">
        <p14:creationId xmlns:p14="http://schemas.microsoft.com/office/powerpoint/2010/main" val="3100518611"/>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1FD171B6-5B5A-45D4-82BB-8113A1BFC230}" type="slidenum">
              <a:rPr lang="ja-JP" altLang="en-GB"/>
              <a:pPr>
                <a:defRPr/>
              </a:pPr>
              <a:t>‹#›</a:t>
            </a:fld>
            <a:endParaRPr lang="en-GB" altLang="ja-JP"/>
          </a:p>
        </p:txBody>
      </p:sp>
    </p:spTree>
    <p:extLst>
      <p:ext uri="{BB962C8B-B14F-4D97-AF65-F5344CB8AC3E}">
        <p14:creationId xmlns:p14="http://schemas.microsoft.com/office/powerpoint/2010/main" val="2957050058"/>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ja-JP" altLang="en-US" noProof="0"/>
              <a:t>アイコンをクリックして表を追加</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72018454-7990-41E2-90BA-09F9B5D84741}" type="slidenum">
              <a:rPr lang="ja-JP" altLang="en-GB"/>
              <a:pPr>
                <a:defRPr/>
              </a:pPr>
              <a:t>‹#›</a:t>
            </a:fld>
            <a:endParaRPr lang="en-GB" altLang="ja-JP"/>
          </a:p>
        </p:txBody>
      </p:sp>
    </p:spTree>
    <p:extLst>
      <p:ext uri="{BB962C8B-B14F-4D97-AF65-F5344CB8AC3E}">
        <p14:creationId xmlns:p14="http://schemas.microsoft.com/office/powerpoint/2010/main" val="1822463972"/>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ea typeface="ＭＳ Ｐゴシック" pitchFamily="50" charset="-128"/>
            </a:endParaRPr>
          </a:p>
        </p:txBody>
      </p:sp>
      <p:sp>
        <p:nvSpPr>
          <p:cNvPr id="2" name="Title 1"/>
          <p:cNvSpPr>
            <a:spLocks noGrp="1"/>
          </p:cNvSpPr>
          <p:nvPr>
            <p:ph type="title"/>
          </p:nvPr>
        </p:nvSpPr>
        <p:spPr/>
        <p:txBody>
          <a:bodyPr/>
          <a:lstStyle>
            <a:lvl1pPr algn="l">
              <a:defRPr/>
            </a:lvl1pPr>
          </a:lstStyle>
          <a:p>
            <a:r>
              <a:rPr lang="ja-JP" altLang="en-US"/>
              <a:t>マスタ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8" name="Slide Number Placeholder 4"/>
          <p:cNvSpPr>
            <a:spLocks noGrp="1"/>
          </p:cNvSpPr>
          <p:nvPr>
            <p:ph type="sldNum" sz="quarter" idx="12"/>
          </p:nvPr>
        </p:nvSpPr>
        <p:spPr/>
        <p:txBody>
          <a:bodyPr/>
          <a:lstStyle>
            <a:lvl1pPr>
              <a:defRPr/>
            </a:lvl1pPr>
          </a:lstStyle>
          <a:p>
            <a:pPr>
              <a:defRPr/>
            </a:pPr>
            <a:fld id="{696FE0D7-2661-4DE4-959F-27CE666AF65D}" type="slidenum">
              <a:rPr lang="ja-JP" altLang="en-GB"/>
              <a:pPr>
                <a:defRPr/>
              </a:pPr>
              <a:t>‹#›</a:t>
            </a:fld>
            <a:endParaRPr lang="en-GB" altLang="ja-JP"/>
          </a:p>
        </p:txBody>
      </p:sp>
    </p:spTree>
    <p:extLst>
      <p:ext uri="{BB962C8B-B14F-4D97-AF65-F5344CB8AC3E}">
        <p14:creationId xmlns:p14="http://schemas.microsoft.com/office/powerpoint/2010/main" val="2212335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ea typeface="ＭＳ Ｐゴシック" pitchFamily="50"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defRPr>
            </a:lvl1pPr>
          </a:lstStyle>
          <a:p>
            <a:r>
              <a:rPr lang="ja-JP" altLang="en-US" noProof="0"/>
              <a:t>マスタ タイトルの書式設定</a:t>
            </a:r>
            <a:endParaRPr lang="en-GB" noProof="0" dirty="0"/>
          </a:p>
        </p:txBody>
      </p:sp>
    </p:spTree>
    <p:extLst>
      <p:ext uri="{BB962C8B-B14F-4D97-AF65-F5344CB8AC3E}">
        <p14:creationId xmlns:p14="http://schemas.microsoft.com/office/powerpoint/2010/main" val="267893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29600" cy="10080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8" name="Rectangle 6"/>
          <p:cNvSpPr>
            <a:spLocks noGrp="1" noChangeArrowheads="1"/>
          </p:cNvSpPr>
          <p:nvPr>
            <p:ph type="sldNum" sz="quarter" idx="12"/>
          </p:nvPr>
        </p:nvSpPr>
        <p:spPr/>
        <p:txBody>
          <a:bodyPr/>
          <a:lstStyle>
            <a:lvl1pPr>
              <a:defRPr/>
            </a:lvl1pPr>
          </a:lstStyle>
          <a:p>
            <a:pPr>
              <a:defRPr/>
            </a:pPr>
            <a:fld id="{E89190FC-5A31-4208-BE07-40E4886F33A4}" type="slidenum">
              <a:rPr lang="ja-JP" altLang="en-GB"/>
              <a:pPr>
                <a:defRPr/>
              </a:pPr>
              <a:t>‹#›</a:t>
            </a:fld>
            <a:endParaRPr lang="en-GB" altLang="ja-JP"/>
          </a:p>
        </p:txBody>
      </p:sp>
    </p:spTree>
    <p:extLst>
      <p:ext uri="{BB962C8B-B14F-4D97-AF65-F5344CB8AC3E}">
        <p14:creationId xmlns:p14="http://schemas.microsoft.com/office/powerpoint/2010/main" val="293091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w="9525">
            <a:noFill/>
            <a:miter lim="800000"/>
            <a:headEnd/>
            <a:tailEnd/>
          </a:ln>
        </p:spPr>
        <p:txBody>
          <a:bodyPr>
            <a:spAutoFit/>
          </a:bodyPr>
          <a:lstStyle/>
          <a:p>
            <a:pPr>
              <a:spcBef>
                <a:spcPct val="50000"/>
              </a:spcBef>
              <a:defRPr/>
            </a:pPr>
            <a:endParaRPr lang="ja-JP" altLang="ja-JP">
              <a:solidFill>
                <a:srgbClr val="000000"/>
              </a:solidFill>
              <a:ea typeface="ＭＳ Ｐゴシック" pitchFamily="50" charset="-128"/>
            </a:endParaRPr>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1071563" y="0"/>
            <a:ext cx="8072437" cy="461963"/>
          </a:xfrm>
          <a:prstGeom prst="rect">
            <a:avLst/>
          </a:prstGeom>
          <a:noFill/>
          <a:ln w="9525">
            <a:noFill/>
            <a:miter lim="800000"/>
            <a:headEnd/>
            <a:tailEnd/>
          </a:ln>
        </p:spPr>
        <p:txBody>
          <a:bodyPr>
            <a:spAutoFit/>
          </a:bodyPr>
          <a:lstStyle/>
          <a:p>
            <a:pPr algn="r">
              <a:defRPr/>
            </a:pPr>
            <a:r>
              <a:rPr lang="en-US" altLang="ja-JP" sz="2400">
                <a:solidFill>
                  <a:srgbClr val="FFFFFF"/>
                </a:solidFill>
                <a:latin typeface="Frutiger LT Pro 57 Condensed"/>
                <a:ea typeface="ＭＳ Ｐゴシック" pitchFamily="50" charset="-128"/>
              </a:rPr>
              <a:t>Task Force on National Greenhouse Gas Inventories</a:t>
            </a:r>
            <a:endParaRPr lang="en-GB" altLang="ja-JP" sz="2400">
              <a:solidFill>
                <a:srgbClr val="FFFFFF"/>
              </a:solidFill>
              <a:latin typeface="Frutiger LT Pro 57 Condensed"/>
              <a:ea typeface="ＭＳ Ｐゴシック" pitchFamily="50"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Frutiger LT Pro 57 Condensed" pitchFamily="34" charset="0"/>
              </a:defRPr>
            </a:lvl1pPr>
          </a:lstStyle>
          <a:p>
            <a:r>
              <a:rPr lang="ja-JP" altLang="en-US"/>
              <a:t>マスタ タイトルの書式設定</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Frutiger LT Pro 57 Condensed" pitchFamily="34" charset="0"/>
              </a:defRPr>
            </a:lvl1pPr>
          </a:lstStyle>
          <a:p>
            <a:r>
              <a:rPr lang="ja-JP" altLang="en-US"/>
              <a:t>マスタ サブタイトルの書式設定</a:t>
            </a:r>
            <a:endParaRPr lang="en-GB" dirty="0"/>
          </a:p>
        </p:txBody>
      </p:sp>
      <p:pic>
        <p:nvPicPr>
          <p:cNvPr id="9" name="図 8" descr="http://www.iges.or.jp/files/access/images/hayama.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10250" y="0"/>
            <a:ext cx="3333750" cy="2219325"/>
          </a:xfrm>
          <a:prstGeom prst="rect">
            <a:avLst/>
          </a:prstGeom>
          <a:noFill/>
          <a:ln>
            <a:noFill/>
          </a:ln>
        </p:spPr>
      </p:pic>
      <p:pic>
        <p:nvPicPr>
          <p:cNvPr id="10" name="図 9"/>
          <p:cNvPicPr>
            <a:picLocks noChangeAspect="1"/>
          </p:cNvPicPr>
          <p:nvPr userDrawn="1"/>
        </p:nvPicPr>
        <p:blipFill rotWithShape="1">
          <a:blip r:embed="rId5"/>
          <a:srcRect b="14817"/>
          <a:stretch/>
        </p:blipFill>
        <p:spPr>
          <a:xfrm>
            <a:off x="0" y="0"/>
            <a:ext cx="5828676" cy="2222500"/>
          </a:xfrm>
          <a:prstGeom prst="rect">
            <a:avLst/>
          </a:prstGeom>
        </p:spPr>
      </p:pic>
    </p:spTree>
    <p:extLst>
      <p:ext uri="{BB962C8B-B14F-4D97-AF65-F5344CB8AC3E}">
        <p14:creationId xmlns:p14="http://schemas.microsoft.com/office/powerpoint/2010/main" val="2083387541"/>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7A6DC73-1F51-47EC-982D-42EDA8CE97E4}"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1054102102"/>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D1A0A93-1734-4CDE-B884-852EB83737BF}"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2206807826"/>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97A6DC73-1F51-47EC-982D-42EDA8CE97E4}" type="slidenum">
              <a:rPr lang="ja-JP" altLang="en-GB"/>
              <a:pPr>
                <a:defRPr/>
              </a:pPr>
              <a:t>‹#›</a:t>
            </a:fld>
            <a:endParaRPr lang="en-GB" altLang="ja-JP"/>
          </a:p>
        </p:txBody>
      </p:sp>
    </p:spTree>
    <p:extLst>
      <p:ext uri="{BB962C8B-B14F-4D97-AF65-F5344CB8AC3E}">
        <p14:creationId xmlns:p14="http://schemas.microsoft.com/office/powerpoint/2010/main" val="1817074662"/>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9D4C9287-C716-473B-8768-C4FC934D4242}"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3342915299"/>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84CEA70-AC09-4778-B57A-0570561A9199}"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2320606003"/>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B578EAF-58E8-4492-8472-42D2466E8412}"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3636709970"/>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ADB5924-2DD9-424F-A156-322DE09FDDAD}"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4072598774"/>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C7EA4A48-C57F-4935-896A-F05A1E248CEF}"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2564889503"/>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F0BDACA3-FF0D-403E-890C-E8C89030C128}"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2764303229"/>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8D9D05F-C5C1-42C6-8FA6-02122CDB9B1A}"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3304372224"/>
      </p:ext>
    </p:extLst>
  </p:cSld>
  <p:clrMapOvr>
    <a:masterClrMapping/>
  </p:clrMapOvr>
  <p:transition>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653CE3F-B012-44A5-B75F-8440C52CB2A7}"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1032496026"/>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1FD171B6-5B5A-45D4-82BB-8113A1BFC230}"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3180407411"/>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ja-JP" altLang="en-US" noProof="0"/>
              <a:t>アイコンをクリックして表を追加</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2018454-7990-41E2-90BA-09F9B5D84741}"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1024476948"/>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1D1A0A93-1734-4CDE-B884-852EB83737BF}" type="slidenum">
              <a:rPr lang="ja-JP" altLang="en-GB"/>
              <a:pPr>
                <a:defRPr/>
              </a:pPr>
              <a:t>‹#›</a:t>
            </a:fld>
            <a:endParaRPr lang="en-GB" altLang="ja-JP"/>
          </a:p>
        </p:txBody>
      </p:sp>
    </p:spTree>
    <p:extLst>
      <p:ext uri="{BB962C8B-B14F-4D97-AF65-F5344CB8AC3E}">
        <p14:creationId xmlns:p14="http://schemas.microsoft.com/office/powerpoint/2010/main" val="2541848267"/>
      </p:ext>
    </p:extLst>
  </p:cSld>
  <p:clrMapOvr>
    <a:masterClrMapping/>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ea typeface="ＭＳ Ｐゴシック" pitchFamily="50" charset="-128"/>
            </a:endParaRPr>
          </a:p>
        </p:txBody>
      </p:sp>
      <p:sp>
        <p:nvSpPr>
          <p:cNvPr id="2" name="Title 1"/>
          <p:cNvSpPr>
            <a:spLocks noGrp="1"/>
          </p:cNvSpPr>
          <p:nvPr>
            <p:ph type="title"/>
          </p:nvPr>
        </p:nvSpPr>
        <p:spPr/>
        <p:txBody>
          <a:bodyPr/>
          <a:lstStyle>
            <a:lvl1pPr algn="l">
              <a:defRPr/>
            </a:lvl1pPr>
          </a:lstStyle>
          <a:p>
            <a:r>
              <a:rPr lang="ja-JP" altLang="en-US"/>
              <a:t>マスタ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solidFill>
                <a:srgbClr val="000000"/>
              </a:solidFill>
            </a:endParaRPr>
          </a:p>
        </p:txBody>
      </p:sp>
      <p:sp>
        <p:nvSpPr>
          <p:cNvPr id="8" name="Slide Number Placeholder 4"/>
          <p:cNvSpPr>
            <a:spLocks noGrp="1"/>
          </p:cNvSpPr>
          <p:nvPr>
            <p:ph type="sldNum" sz="quarter" idx="12"/>
          </p:nvPr>
        </p:nvSpPr>
        <p:spPr/>
        <p:txBody>
          <a:bodyPr/>
          <a:lstStyle>
            <a:lvl1pPr>
              <a:defRPr/>
            </a:lvl1pPr>
          </a:lstStyle>
          <a:p>
            <a:pPr>
              <a:defRPr/>
            </a:pPr>
            <a:fld id="{696FE0D7-2661-4DE4-959F-27CE666AF65D}" type="slidenum">
              <a:rPr lang="ja-JP" altLang="en-GB">
                <a:solidFill>
                  <a:srgbClr val="000000"/>
                </a:solidFill>
              </a:rPr>
              <a:pPr>
                <a:defRPr/>
              </a:pPr>
              <a:t>‹#›</a:t>
            </a:fld>
            <a:endParaRPr lang="en-GB" altLang="ja-JP">
              <a:solidFill>
                <a:srgbClr val="000000"/>
              </a:solidFill>
            </a:endParaRPr>
          </a:p>
        </p:txBody>
      </p:sp>
    </p:spTree>
    <p:extLst>
      <p:ext uri="{BB962C8B-B14F-4D97-AF65-F5344CB8AC3E}">
        <p14:creationId xmlns:p14="http://schemas.microsoft.com/office/powerpoint/2010/main" val="1819473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ea typeface="ＭＳ Ｐゴシック" pitchFamily="50"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defRPr>
            </a:lvl1pPr>
          </a:lstStyle>
          <a:p>
            <a:r>
              <a:rPr lang="ja-JP" altLang="en-US" noProof="0"/>
              <a:t>マスタ タイトルの書式設定</a:t>
            </a:r>
            <a:endParaRPr lang="en-GB" noProof="0" dirty="0"/>
          </a:p>
        </p:txBody>
      </p:sp>
    </p:spTree>
    <p:extLst>
      <p:ext uri="{BB962C8B-B14F-4D97-AF65-F5344CB8AC3E}">
        <p14:creationId xmlns:p14="http://schemas.microsoft.com/office/powerpoint/2010/main" val="354480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9D4C9287-C716-473B-8768-C4FC934D4242}" type="slidenum">
              <a:rPr lang="ja-JP" altLang="en-GB"/>
              <a:pPr>
                <a:defRPr/>
              </a:pPr>
              <a:t>‹#›</a:t>
            </a:fld>
            <a:endParaRPr lang="en-GB" altLang="ja-JP"/>
          </a:p>
        </p:txBody>
      </p:sp>
    </p:spTree>
    <p:extLst>
      <p:ext uri="{BB962C8B-B14F-4D97-AF65-F5344CB8AC3E}">
        <p14:creationId xmlns:p14="http://schemas.microsoft.com/office/powerpoint/2010/main" val="4202103141"/>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9" name="Rectangle 6"/>
          <p:cNvSpPr>
            <a:spLocks noGrp="1" noChangeArrowheads="1"/>
          </p:cNvSpPr>
          <p:nvPr>
            <p:ph type="sldNum" sz="quarter" idx="12"/>
          </p:nvPr>
        </p:nvSpPr>
        <p:spPr/>
        <p:txBody>
          <a:bodyPr/>
          <a:lstStyle>
            <a:lvl1pPr>
              <a:defRPr/>
            </a:lvl1pPr>
          </a:lstStyle>
          <a:p>
            <a:pPr>
              <a:defRPr/>
            </a:pPr>
            <a:fld id="{984CEA70-AC09-4778-B57A-0570561A9199}" type="slidenum">
              <a:rPr lang="ja-JP" altLang="en-GB"/>
              <a:pPr>
                <a:defRPr/>
              </a:pPr>
              <a:t>‹#›</a:t>
            </a:fld>
            <a:endParaRPr lang="en-GB" altLang="ja-JP"/>
          </a:p>
        </p:txBody>
      </p:sp>
    </p:spTree>
    <p:extLst>
      <p:ext uri="{BB962C8B-B14F-4D97-AF65-F5344CB8AC3E}">
        <p14:creationId xmlns:p14="http://schemas.microsoft.com/office/powerpoint/2010/main" val="913962993"/>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6"/>
          <p:cNvSpPr>
            <a:spLocks noGrp="1" noChangeArrowheads="1"/>
          </p:cNvSpPr>
          <p:nvPr>
            <p:ph type="sldNum" sz="quarter" idx="12"/>
          </p:nvPr>
        </p:nvSpPr>
        <p:spPr/>
        <p:txBody>
          <a:bodyPr/>
          <a:lstStyle>
            <a:lvl1pPr>
              <a:defRPr/>
            </a:lvl1pPr>
          </a:lstStyle>
          <a:p>
            <a:pPr>
              <a:defRPr/>
            </a:pPr>
            <a:fld id="{5B578EAF-58E8-4492-8472-42D2466E8412}" type="slidenum">
              <a:rPr lang="ja-JP" altLang="en-GB"/>
              <a:pPr>
                <a:defRPr/>
              </a:pPr>
              <a:t>‹#›</a:t>
            </a:fld>
            <a:endParaRPr lang="en-GB" altLang="ja-JP"/>
          </a:p>
        </p:txBody>
      </p:sp>
    </p:spTree>
    <p:extLst>
      <p:ext uri="{BB962C8B-B14F-4D97-AF65-F5344CB8AC3E}">
        <p14:creationId xmlns:p14="http://schemas.microsoft.com/office/powerpoint/2010/main" val="4293463994"/>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4" name="Rectangle 6"/>
          <p:cNvSpPr>
            <a:spLocks noGrp="1" noChangeArrowheads="1"/>
          </p:cNvSpPr>
          <p:nvPr>
            <p:ph type="sldNum" sz="quarter" idx="12"/>
          </p:nvPr>
        </p:nvSpPr>
        <p:spPr/>
        <p:txBody>
          <a:bodyPr/>
          <a:lstStyle>
            <a:lvl1pPr>
              <a:defRPr/>
            </a:lvl1pPr>
          </a:lstStyle>
          <a:p>
            <a:pPr>
              <a:defRPr/>
            </a:pPr>
            <a:fld id="{DADB5924-2DD9-424F-A156-322DE09FDDAD}" type="slidenum">
              <a:rPr lang="ja-JP" altLang="en-GB"/>
              <a:pPr>
                <a:defRPr/>
              </a:pPr>
              <a:t>‹#›</a:t>
            </a:fld>
            <a:endParaRPr lang="en-GB" altLang="ja-JP"/>
          </a:p>
        </p:txBody>
      </p:sp>
    </p:spTree>
    <p:extLst>
      <p:ext uri="{BB962C8B-B14F-4D97-AF65-F5344CB8AC3E}">
        <p14:creationId xmlns:p14="http://schemas.microsoft.com/office/powerpoint/2010/main" val="795183363"/>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C7EA4A48-C57F-4935-896A-F05A1E248CEF}" type="slidenum">
              <a:rPr lang="ja-JP" altLang="en-GB"/>
              <a:pPr>
                <a:defRPr/>
              </a:pPr>
              <a:t>‹#›</a:t>
            </a:fld>
            <a:endParaRPr lang="en-GB" altLang="ja-JP"/>
          </a:p>
        </p:txBody>
      </p:sp>
    </p:spTree>
    <p:extLst>
      <p:ext uri="{BB962C8B-B14F-4D97-AF65-F5344CB8AC3E}">
        <p14:creationId xmlns:p14="http://schemas.microsoft.com/office/powerpoint/2010/main" val="916602116"/>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F0BDACA3-FF0D-403E-890C-E8C89030C128}" type="slidenum">
              <a:rPr lang="ja-JP" altLang="en-GB"/>
              <a:pPr>
                <a:defRPr/>
              </a:pPr>
              <a:t>‹#›</a:t>
            </a:fld>
            <a:endParaRPr lang="en-GB" altLang="ja-JP"/>
          </a:p>
        </p:txBody>
      </p:sp>
    </p:spTree>
    <p:extLst>
      <p:ext uri="{BB962C8B-B14F-4D97-AF65-F5344CB8AC3E}">
        <p14:creationId xmlns:p14="http://schemas.microsoft.com/office/powerpoint/2010/main" val="2500953488"/>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FAD25F27-B112-463A-97A0-91F2B8832FB0}" type="slidenum">
              <a:rPr lang="ja-JP" altLang="en-GB"/>
              <a:pPr>
                <a:defRPr/>
              </a:pPr>
              <a:t>‹#›</a:t>
            </a:fld>
            <a:endParaRPr lang="en-GB" altLang="ja-JP"/>
          </a:p>
        </p:txBody>
      </p:sp>
      <p:pic>
        <p:nvPicPr>
          <p:cNvPr id="103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Lst>
  <p:transition>
    <p:cover/>
  </p:transition>
  <p:txStyles>
    <p:title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B92E5"/>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B92E5"/>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B92E5"/>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FAD25F27-B112-463A-97A0-91F2B8832FB0}" type="slidenum">
              <a:rPr lang="ja-JP" altLang="en-GB">
                <a:solidFill>
                  <a:srgbClr val="000000"/>
                </a:solidFill>
              </a:rPr>
              <a:pPr>
                <a:defRPr/>
              </a:pPr>
              <a:t>‹#›</a:t>
            </a:fld>
            <a:endParaRPr lang="en-GB" altLang="ja-JP">
              <a:solidFill>
                <a:srgbClr val="000000"/>
              </a:solidFill>
            </a:endParaRPr>
          </a:p>
        </p:txBody>
      </p:sp>
      <p:pic>
        <p:nvPicPr>
          <p:cNvPr id="103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87920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Lst>
  <p:transition>
    <p:cover/>
  </p:transition>
  <p:txStyles>
    <p:title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B92E5"/>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B92E5"/>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B92E5"/>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scrusher.com/solutions/production-line/sand-cement-cogeneration-production-line.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talpass.com/metaldoc/paper.aspx?docID=251"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8.x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69" y="2293748"/>
            <a:ext cx="7772400" cy="1348353"/>
          </a:xfrm>
        </p:spPr>
        <p:txBody>
          <a:bodyPr/>
          <a:lstStyle/>
          <a:p>
            <a:pPr algn="ctr"/>
            <a:r>
              <a:rPr kumimoji="1" lang="en-GB" altLang="ja-JP" sz="3600" cap="none" dirty="0">
                <a:effectLst>
                  <a:outerShdw blurRad="38100" dist="38100" dir="2700000" algn="tl">
                    <a:srgbClr val="C0C0C0"/>
                  </a:outerShdw>
                </a:effectLst>
                <a:ea typeface="ＭＳ Ｐゴシック" pitchFamily="50" charset="-128"/>
              </a:rPr>
              <a:t>Industrial Processes and Product Use (IPPU)</a:t>
            </a:r>
            <a:endParaRPr lang="en-US" sz="3600" dirty="0"/>
          </a:p>
        </p:txBody>
      </p:sp>
      <p:pic>
        <p:nvPicPr>
          <p:cNvPr id="4" name="Picture 3"/>
          <p:cNvPicPr>
            <a:picLocks noChangeAspect="1"/>
          </p:cNvPicPr>
          <p:nvPr/>
        </p:nvPicPr>
        <p:blipFill>
          <a:blip r:embed="rId2"/>
          <a:stretch>
            <a:fillRect/>
          </a:stretch>
        </p:blipFill>
        <p:spPr>
          <a:xfrm>
            <a:off x="-1" y="-4376"/>
            <a:ext cx="1607817" cy="2033721"/>
          </a:xfrm>
          <a:prstGeom prst="rect">
            <a:avLst/>
          </a:prstGeom>
        </p:spPr>
      </p:pic>
      <p:pic>
        <p:nvPicPr>
          <p:cNvPr id="7" name="Picture 6"/>
          <p:cNvPicPr>
            <a:picLocks noChangeAspect="1"/>
          </p:cNvPicPr>
          <p:nvPr/>
        </p:nvPicPr>
        <p:blipFill>
          <a:blip r:embed="rId3"/>
          <a:stretch>
            <a:fillRect/>
          </a:stretch>
        </p:blipFill>
        <p:spPr>
          <a:xfrm>
            <a:off x="1261575" y="-7565"/>
            <a:ext cx="1629745" cy="2036911"/>
          </a:xfrm>
          <a:prstGeom prst="rect">
            <a:avLst/>
          </a:prstGeom>
        </p:spPr>
      </p:pic>
      <p:pic>
        <p:nvPicPr>
          <p:cNvPr id="5" name="Picture 4"/>
          <p:cNvPicPr>
            <a:picLocks noChangeAspect="1"/>
          </p:cNvPicPr>
          <p:nvPr/>
        </p:nvPicPr>
        <p:blipFill>
          <a:blip r:embed="rId4"/>
          <a:stretch>
            <a:fillRect/>
          </a:stretch>
        </p:blipFill>
        <p:spPr>
          <a:xfrm>
            <a:off x="2526313" y="-12506"/>
            <a:ext cx="1638240" cy="2041852"/>
          </a:xfrm>
          <a:prstGeom prst="rect">
            <a:avLst/>
          </a:prstGeom>
        </p:spPr>
      </p:pic>
      <p:pic>
        <p:nvPicPr>
          <p:cNvPr id="8" name="Picture 7"/>
          <p:cNvPicPr>
            <a:picLocks noChangeAspect="1"/>
          </p:cNvPicPr>
          <p:nvPr/>
        </p:nvPicPr>
        <p:blipFill>
          <a:blip r:embed="rId5"/>
          <a:stretch>
            <a:fillRect/>
          </a:stretch>
        </p:blipFill>
        <p:spPr>
          <a:xfrm>
            <a:off x="3804647" y="-2"/>
            <a:ext cx="1662592" cy="2029348"/>
          </a:xfrm>
          <a:prstGeom prst="rect">
            <a:avLst/>
          </a:prstGeom>
        </p:spPr>
      </p:pic>
      <p:pic>
        <p:nvPicPr>
          <p:cNvPr id="9" name="Picture 8"/>
          <p:cNvPicPr>
            <a:picLocks noChangeAspect="1"/>
          </p:cNvPicPr>
          <p:nvPr/>
        </p:nvPicPr>
        <p:blipFill>
          <a:blip r:embed="rId6"/>
          <a:stretch>
            <a:fillRect/>
          </a:stretch>
        </p:blipFill>
        <p:spPr>
          <a:xfrm>
            <a:off x="5065463" y="3188"/>
            <a:ext cx="1654816" cy="2026159"/>
          </a:xfrm>
          <a:prstGeom prst="rect">
            <a:avLst/>
          </a:prstGeom>
        </p:spPr>
      </p:pic>
      <p:pic>
        <p:nvPicPr>
          <p:cNvPr id="10" name="Picture 9"/>
          <p:cNvPicPr>
            <a:picLocks noChangeAspect="1"/>
          </p:cNvPicPr>
          <p:nvPr/>
        </p:nvPicPr>
        <p:blipFill>
          <a:blip r:embed="rId7"/>
          <a:stretch>
            <a:fillRect/>
          </a:stretch>
        </p:blipFill>
        <p:spPr>
          <a:xfrm>
            <a:off x="6356244" y="-12507"/>
            <a:ext cx="1684842" cy="2041853"/>
          </a:xfrm>
          <a:prstGeom prst="rect">
            <a:avLst/>
          </a:prstGeom>
        </p:spPr>
      </p:pic>
      <p:pic>
        <p:nvPicPr>
          <p:cNvPr id="11" name="Picture 10"/>
          <p:cNvPicPr>
            <a:picLocks noChangeAspect="1"/>
          </p:cNvPicPr>
          <p:nvPr/>
        </p:nvPicPr>
        <p:blipFill rotWithShape="1">
          <a:blip r:embed="rId8"/>
          <a:srcRect t="1" r="19381" b="150"/>
          <a:stretch/>
        </p:blipFill>
        <p:spPr>
          <a:xfrm>
            <a:off x="7672834" y="3187"/>
            <a:ext cx="1471166" cy="2026159"/>
          </a:xfrm>
          <a:prstGeom prst="rect">
            <a:avLst/>
          </a:prstGeom>
        </p:spPr>
      </p:pic>
      <p:sp>
        <p:nvSpPr>
          <p:cNvPr id="12" name="Rectangle 3"/>
          <p:cNvSpPr txBox="1">
            <a:spLocks noChangeArrowheads="1"/>
          </p:cNvSpPr>
          <p:nvPr/>
        </p:nvSpPr>
        <p:spPr bwMode="auto">
          <a:xfrm>
            <a:off x="216816" y="3837631"/>
            <a:ext cx="8700940" cy="202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20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Africa Regional Workshop on the Building of Sustainable National </a:t>
            </a: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20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Greenhouse Gas Inventory Management Systems, and </a:t>
            </a: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20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the use of the 2006 IPCC Guidelines for National Greenhouse Gas Inventories</a:t>
            </a:r>
            <a:endParaRPr kumimoji="1" lang="en-GB" altLang="ja-JP" sz="19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endParaRPr>
          </a:p>
          <a:p>
            <a:pPr marL="0" marR="0" lvl="0" indent="0" algn="r" defTabSz="914400" rtl="0" eaLnBrk="0" fontAlgn="base" latinLnBrk="0" hangingPunct="0">
              <a:lnSpc>
                <a:spcPct val="100000"/>
              </a:lnSpc>
              <a:spcBef>
                <a:spcPts val="0"/>
              </a:spcBef>
              <a:spcAft>
                <a:spcPct val="0"/>
              </a:spcAft>
              <a:buClrTx/>
              <a:buSzTx/>
              <a:buFontTx/>
              <a:buNone/>
              <a:tabLst/>
              <a:defRPr/>
            </a:pPr>
            <a:endPar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endParaRP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24-28 April 2017, </a:t>
            </a:r>
            <a:r>
              <a:rPr kumimoji="1" lang="en-GB" altLang="ja-JP" sz="1800" b="0" i="0" u="none" strike="noStrike" kern="0" cap="none" spc="0" normalizeH="0" baseline="0" noProof="0" dirty="0" err="1">
                <a:ln>
                  <a:noFill/>
                </a:ln>
                <a:solidFill>
                  <a:srgbClr val="5492CD"/>
                </a:solidFill>
                <a:effectLst/>
                <a:uLnTx/>
                <a:uFillTx/>
                <a:latin typeface="Arial Narrow" panose="020B0606020202030204" pitchFamily="34" charset="0"/>
                <a:ea typeface="+mn-ea"/>
                <a:cs typeface="+mn-cs"/>
              </a:rPr>
              <a:t>Swakopmund</a:t>
            </a:r>
            <a:r>
              <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 Namibia</a:t>
            </a: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Pavel Shermanau, IPCC TFI TSU</a:t>
            </a:r>
          </a:p>
        </p:txBody>
      </p:sp>
    </p:spTree>
    <p:extLst>
      <p:ext uri="{BB962C8B-B14F-4D97-AF65-F5344CB8AC3E}">
        <p14:creationId xmlns:p14="http://schemas.microsoft.com/office/powerpoint/2010/main" val="1446793066"/>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1410277"/>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708357" y="210845"/>
            <a:ext cx="7841753" cy="1156041"/>
          </a:xfrm>
        </p:spPr>
        <p:txBody>
          <a:bodyPr/>
          <a:lstStyle/>
          <a:p>
            <a:pPr eaLnBrk="1" hangingPunct="1">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IPPU Gases</a:t>
            </a:r>
            <a:b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b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2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CH</a:t>
            </a:r>
            <a:r>
              <a:rPr lang="en-GB" altLang="ja-JP" sz="2000" dirty="0">
                <a:effectLst>
                  <a:outerShdw blurRad="38100" dist="38100" dir="2700000" algn="tl">
                    <a:srgbClr val="C0C0C0"/>
                  </a:outerShdw>
                </a:effectLst>
                <a:latin typeface="Arial Narrow" panose="020B0606020202030204" pitchFamily="34" charset="0"/>
                <a:ea typeface="ＭＳ Ｐゴシック" pitchFamily="50" charset="-128"/>
              </a:rPr>
              <a:t>4</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N</a:t>
            </a:r>
            <a:r>
              <a:rPr lang="en-GB" altLang="ja-JP" sz="2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O, HFCs, PFCs, SF</a:t>
            </a:r>
            <a:r>
              <a:rPr lang="en-GB" altLang="ja-JP" sz="2000" dirty="0">
                <a:effectLst>
                  <a:outerShdw blurRad="38100" dist="38100" dir="2700000" algn="tl">
                    <a:srgbClr val="C0C0C0"/>
                  </a:outerShdw>
                </a:effectLst>
                <a:latin typeface="Arial Narrow" panose="020B0606020202030204" pitchFamily="34" charset="0"/>
                <a:ea typeface="ＭＳ Ｐゴシック" pitchFamily="50" charset="-128"/>
              </a:rPr>
              <a:t>6</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and NF</a:t>
            </a:r>
            <a:r>
              <a:rPr lang="en-GB" altLang="ja-JP" sz="2000" dirty="0">
                <a:effectLst>
                  <a:outerShdw blurRad="38100" dist="38100" dir="2700000" algn="tl">
                    <a:srgbClr val="C0C0C0"/>
                  </a:outerShdw>
                </a:effectLst>
                <a:latin typeface="Arial Narrow" panose="020B0606020202030204" pitchFamily="34" charset="0"/>
                <a:ea typeface="ＭＳ Ｐゴシック" pitchFamily="50" charset="-128"/>
              </a:rPr>
              <a:t>3</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a:t>
            </a:r>
          </a:p>
        </p:txBody>
      </p:sp>
      <p:sp>
        <p:nvSpPr>
          <p:cNvPr id="23555" name="Rectangle 3"/>
          <p:cNvSpPr>
            <a:spLocks noGrp="1" noChangeArrowheads="1"/>
          </p:cNvSpPr>
          <p:nvPr>
            <p:ph idx="1"/>
          </p:nvPr>
        </p:nvSpPr>
        <p:spPr>
          <a:xfrm>
            <a:off x="425554" y="1602555"/>
            <a:ext cx="8595440" cy="4696201"/>
          </a:xfrm>
        </p:spPr>
        <p:txBody>
          <a:bodyPr/>
          <a:lstStyle/>
          <a:p>
            <a:pPr eaLnBrk="1" hangingPunct="1">
              <a:spcBef>
                <a:spcPts val="0"/>
              </a:spcBef>
              <a:buFont typeface="Wingdings" pitchFamily="2" charset="2"/>
              <a:buChar char="Ø"/>
              <a:defRPr/>
            </a:pPr>
            <a:r>
              <a:rPr lang="en-US" altLang="ja-JP" sz="2000" b="1" dirty="0">
                <a:latin typeface="Arial Narrow" panose="020B0606020202030204" pitchFamily="34" charset="0"/>
                <a:ea typeface="ＭＳ Ｐゴシック" pitchFamily="50" charset="-128"/>
              </a:rPr>
              <a:t>A wide variety of gases:</a:t>
            </a:r>
          </a:p>
          <a:p>
            <a:pPr lvl="1" eaLnBrk="1" hangingPunct="1">
              <a:spcBef>
                <a:spcPts val="0"/>
              </a:spcBef>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CO</a:t>
            </a:r>
            <a:r>
              <a:rPr lang="en-US" altLang="ja-JP" sz="1800" baseline="-25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 CH</a:t>
            </a:r>
            <a:r>
              <a:rPr lang="en-US" altLang="ja-JP" sz="1800" baseline="-25000" dirty="0">
                <a:latin typeface="Arial Narrow" panose="020B0606020202030204" pitchFamily="34" charset="0"/>
                <a:ea typeface="ＭＳ Ｐゴシック" pitchFamily="50" charset="-128"/>
              </a:rPr>
              <a:t>4</a:t>
            </a:r>
            <a:r>
              <a:rPr lang="en-US" altLang="ja-JP" sz="1800" dirty="0">
                <a:latin typeface="Arial Narrow" panose="020B0606020202030204" pitchFamily="34" charset="0"/>
                <a:ea typeface="ＭＳ Ｐゴシック" pitchFamily="50" charset="-128"/>
              </a:rPr>
              <a:t>, N</a:t>
            </a:r>
            <a:r>
              <a:rPr lang="en-US" altLang="ja-JP" sz="1800" baseline="-25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O</a:t>
            </a:r>
          </a:p>
          <a:p>
            <a:pPr lvl="1" eaLnBrk="1" hangingPunct="1">
              <a:spcBef>
                <a:spcPts val="0"/>
              </a:spcBef>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HFCs, PFCs, SF</a:t>
            </a:r>
            <a:r>
              <a:rPr lang="en-US" altLang="ja-JP" sz="1800" baseline="-25000" dirty="0">
                <a:latin typeface="Arial Narrow" panose="020B0606020202030204" pitchFamily="34" charset="0"/>
                <a:ea typeface="ＭＳ Ｐゴシック" pitchFamily="50" charset="-128"/>
              </a:rPr>
              <a:t>6</a:t>
            </a:r>
          </a:p>
          <a:p>
            <a:pPr lvl="1" eaLnBrk="1" hangingPunct="1">
              <a:spcBef>
                <a:spcPts val="0"/>
              </a:spcBef>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Other halogenated gases</a:t>
            </a:r>
          </a:p>
          <a:p>
            <a:pPr lvl="1" eaLnBrk="1" hangingPunct="1">
              <a:spcBef>
                <a:spcPts val="0"/>
              </a:spcBef>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Ozone/aerosol precursors </a:t>
            </a:r>
            <a:r>
              <a:rPr lang="en-US" altLang="ja-JP" sz="1800" i="1" dirty="0">
                <a:latin typeface="Arial Narrow" panose="020B0606020202030204" pitchFamily="34" charset="0"/>
                <a:ea typeface="ＭＳ Ｐゴシック" pitchFamily="50" charset="-128"/>
              </a:rPr>
              <a:t>(e.g., NMVOCs)</a:t>
            </a:r>
          </a:p>
          <a:p>
            <a:pPr lvl="1" eaLnBrk="1" hangingPunct="1">
              <a:spcBef>
                <a:spcPts val="0"/>
              </a:spcBef>
              <a:buFont typeface="Arial" panose="020B0604020202020204" pitchFamily="34" charset="0"/>
              <a:buChar char="•"/>
              <a:defRPr/>
            </a:pPr>
            <a:endParaRPr lang="en-US" altLang="ja-JP" sz="1000" i="1" dirty="0">
              <a:latin typeface="Arial Narrow" panose="020B0606020202030204" pitchFamily="34" charset="0"/>
              <a:ea typeface="ＭＳ Ｐゴシック" pitchFamily="50" charset="-128"/>
            </a:endParaRPr>
          </a:p>
          <a:p>
            <a:pPr eaLnBrk="1" hangingPunct="1">
              <a:spcBef>
                <a:spcPts val="0"/>
              </a:spcBef>
              <a:buFont typeface="Wingdings" pitchFamily="2" charset="2"/>
              <a:buChar char="Ø"/>
              <a:defRPr/>
            </a:pPr>
            <a:r>
              <a:rPr lang="en-US" altLang="ja-JP" sz="2000" b="1" dirty="0">
                <a:latin typeface="Arial Narrow" panose="020B0606020202030204" pitchFamily="34" charset="0"/>
                <a:ea typeface="ＭＳ Ｐゴシック" pitchFamily="50" charset="-128"/>
              </a:rPr>
              <a:t>H</a:t>
            </a:r>
            <a:r>
              <a:rPr lang="en-US" altLang="ja-JP" sz="2000" b="1" baseline="-25000" dirty="0">
                <a:latin typeface="Arial Narrow" panose="020B0606020202030204" pitchFamily="34" charset="0"/>
                <a:ea typeface="ＭＳ Ｐゴシック" pitchFamily="50" charset="-128"/>
              </a:rPr>
              <a:t>2</a:t>
            </a:r>
            <a:r>
              <a:rPr lang="en-US" altLang="ja-JP" sz="2000" b="1" dirty="0">
                <a:latin typeface="Arial Narrow" panose="020B0606020202030204" pitchFamily="34" charset="0"/>
                <a:ea typeface="ＭＳ Ｐゴシック" pitchFamily="50" charset="-128"/>
              </a:rPr>
              <a:t>O </a:t>
            </a:r>
            <a:r>
              <a:rPr lang="en-US" altLang="ja-JP" sz="2000" dirty="0">
                <a:latin typeface="Arial Narrow" panose="020B0606020202030204" pitchFamily="34" charset="0"/>
                <a:ea typeface="ＭＳ Ｐゴシック" pitchFamily="50" charset="-128"/>
              </a:rPr>
              <a:t>and</a:t>
            </a:r>
            <a:r>
              <a:rPr lang="en-US" altLang="ja-JP" sz="2000" b="1" dirty="0">
                <a:latin typeface="Arial Narrow" panose="020B0606020202030204" pitchFamily="34" charset="0"/>
                <a:ea typeface="ＭＳ Ｐゴシック" pitchFamily="50" charset="-128"/>
              </a:rPr>
              <a:t> gases controlled by the Montreal Protocol </a:t>
            </a:r>
            <a:r>
              <a:rPr lang="en-US" altLang="ja-JP" sz="2000" dirty="0">
                <a:latin typeface="Arial Narrow" panose="020B0606020202030204" pitchFamily="34" charset="0"/>
                <a:ea typeface="ＭＳ Ｐゴシック" pitchFamily="50" charset="-128"/>
              </a:rPr>
              <a:t>(</a:t>
            </a:r>
            <a:r>
              <a:rPr lang="en-US" altLang="ja-JP" sz="2000" i="1" dirty="0">
                <a:latin typeface="Arial Narrow" panose="020B0606020202030204" pitchFamily="34" charset="0"/>
                <a:ea typeface="ＭＳ Ｐゴシック" pitchFamily="50" charset="-128"/>
              </a:rPr>
              <a:t>e.g., CFCs, HCFCs</a:t>
            </a:r>
            <a:r>
              <a:rPr lang="en-US" altLang="ja-JP" sz="2000" dirty="0">
                <a:latin typeface="Arial Narrow" panose="020B0606020202030204" pitchFamily="34" charset="0"/>
                <a:ea typeface="ＭＳ Ｐゴシック" pitchFamily="50" charset="-128"/>
              </a:rPr>
              <a:t>) are not included</a:t>
            </a:r>
          </a:p>
          <a:p>
            <a:pPr marL="0" indent="0" eaLnBrk="1" hangingPunct="1">
              <a:spcBef>
                <a:spcPts val="0"/>
              </a:spcBef>
              <a:buNone/>
              <a:defRPr/>
            </a:pPr>
            <a:r>
              <a:rPr lang="en-US" altLang="ja-JP" sz="2000" dirty="0">
                <a:latin typeface="Arial Narrow" panose="020B0606020202030204" pitchFamily="34" charset="0"/>
                <a:ea typeface="ＭＳ Ｐゴシック" pitchFamily="50" charset="-128"/>
              </a:rPr>
              <a:t> </a:t>
            </a:r>
          </a:p>
          <a:p>
            <a:pPr eaLnBrk="1" hangingPunct="1">
              <a:spcBef>
                <a:spcPts val="0"/>
              </a:spcBef>
              <a:buFont typeface="Wingdings" pitchFamily="2" charset="2"/>
              <a:buChar char="Ø"/>
              <a:defRPr/>
            </a:pPr>
            <a:r>
              <a:rPr lang="en-US" altLang="ja-JP" sz="2000" b="1" dirty="0">
                <a:latin typeface="Arial Narrow" panose="020B0606020202030204" pitchFamily="34" charset="0"/>
                <a:ea typeface="ＭＳ Ｐゴシック" pitchFamily="50" charset="-128"/>
              </a:rPr>
              <a:t>Under the UNFCCC, non-Annex I Parties</a:t>
            </a:r>
            <a:r>
              <a:rPr lang="en-US" altLang="ja-JP" sz="2000" dirty="0">
                <a:latin typeface="Arial Narrow" panose="020B0606020202030204" pitchFamily="34" charset="0"/>
                <a:ea typeface="ＭＳ Ｐゴシック" pitchFamily="50" charset="-128"/>
              </a:rPr>
              <a:t>:</a:t>
            </a:r>
          </a:p>
          <a:p>
            <a:pPr lvl="1" eaLnBrk="1" hangingPunct="1">
              <a:spcBef>
                <a:spcPts val="0"/>
              </a:spcBef>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should</a:t>
            </a:r>
            <a:r>
              <a:rPr lang="ja-JP" altLang="en-US" sz="1800" dirty="0">
                <a:latin typeface="Arial Narrow" panose="020B0606020202030204" pitchFamily="34" charset="0"/>
                <a:ea typeface="ＭＳ Ｐゴシック" pitchFamily="50" charset="-128"/>
              </a:rPr>
              <a:t> </a:t>
            </a:r>
            <a:r>
              <a:rPr lang="en-US" altLang="ja-JP" sz="1800" dirty="0">
                <a:latin typeface="Arial Narrow" panose="020B0606020202030204" pitchFamily="34" charset="0"/>
                <a:ea typeface="ＭＳ Ｐゴシック" pitchFamily="50" charset="-128"/>
              </a:rPr>
              <a:t>report CO</a:t>
            </a:r>
            <a:r>
              <a:rPr lang="en-US" altLang="ja-JP" sz="1800" baseline="-25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 CH</a:t>
            </a:r>
            <a:r>
              <a:rPr lang="en-US" altLang="ja-JP" sz="1800" baseline="-25000" dirty="0">
                <a:latin typeface="Arial Narrow" panose="020B0606020202030204" pitchFamily="34" charset="0"/>
                <a:ea typeface="ＭＳ Ｐゴシック" pitchFamily="50" charset="-128"/>
              </a:rPr>
              <a:t>4</a:t>
            </a:r>
            <a:r>
              <a:rPr lang="en-US" altLang="ja-JP" sz="1800" dirty="0">
                <a:latin typeface="Arial Narrow" panose="020B0606020202030204" pitchFamily="34" charset="0"/>
                <a:ea typeface="ＭＳ Ｐゴシック" pitchFamily="50" charset="-128"/>
              </a:rPr>
              <a:t> and N</a:t>
            </a:r>
            <a:r>
              <a:rPr lang="en-US" altLang="ja-JP" sz="1800" baseline="-25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O</a:t>
            </a:r>
          </a:p>
          <a:p>
            <a:pPr lvl="1" eaLnBrk="1" hangingPunct="1">
              <a:spcBef>
                <a:spcPts val="0"/>
              </a:spcBef>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are encouraged to report HFCs, PFCs, SF</a:t>
            </a:r>
            <a:r>
              <a:rPr lang="en-US" altLang="ja-JP" sz="1800" baseline="-25000" dirty="0">
                <a:latin typeface="Arial Narrow" panose="020B0606020202030204" pitchFamily="34" charset="0"/>
                <a:ea typeface="ＭＳ Ｐゴシック" pitchFamily="50" charset="-128"/>
              </a:rPr>
              <a:t>6</a:t>
            </a:r>
            <a:r>
              <a:rPr lang="en-US" altLang="ja-JP" sz="1800" dirty="0">
                <a:latin typeface="Arial Narrow" panose="020B0606020202030204" pitchFamily="34" charset="0"/>
                <a:ea typeface="ＭＳ Ｐゴシック" pitchFamily="50" charset="-128"/>
              </a:rPr>
              <a:t> and precursors</a:t>
            </a:r>
          </a:p>
          <a:p>
            <a:pPr marL="171450" indent="0" eaLnBrk="1" hangingPunct="1">
              <a:spcBef>
                <a:spcPts val="0"/>
              </a:spcBef>
              <a:buNone/>
              <a:defRPr/>
            </a:pPr>
            <a:endParaRPr lang="en-US" altLang="ja-JP" sz="1000" dirty="0">
              <a:latin typeface="Arial Narrow" panose="020B0606020202030204" pitchFamily="34" charset="0"/>
              <a:ea typeface="ＭＳ Ｐゴシック" pitchFamily="50" charset="-128"/>
            </a:endParaRPr>
          </a:p>
          <a:p>
            <a:pPr marL="914400" lvl="1" eaLnBrk="1" hangingPunct="1">
              <a:spcBef>
                <a:spcPts val="0"/>
              </a:spcBef>
              <a:buFont typeface="Wingdings" panose="05000000000000000000" pitchFamily="2" charset="2"/>
              <a:buChar char="ü"/>
              <a:defRPr/>
            </a:pPr>
            <a:r>
              <a:rPr lang="en-US" altLang="ja-JP" sz="1800" b="1" i="1" dirty="0">
                <a:latin typeface="Arial Narrow" panose="020B0606020202030204" pitchFamily="34" charset="0"/>
                <a:ea typeface="ＭＳ Ｐゴシック" pitchFamily="50" charset="-128"/>
              </a:rPr>
              <a:t>Inclusion of F-gases is important because of their high global warming potential (GWP), substantial use in industrial processes and in households, significant opportunities for GHG abatement</a:t>
            </a:r>
          </a:p>
        </p:txBody>
      </p:sp>
    </p:spTree>
    <p:extLst>
      <p:ext uri="{BB962C8B-B14F-4D97-AF65-F5344CB8AC3E}">
        <p14:creationId xmlns:p14="http://schemas.microsoft.com/office/powerpoint/2010/main" val="230627045"/>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15" y="204187"/>
            <a:ext cx="7918450" cy="656948"/>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2A: Mineral Industry</a:t>
            </a:r>
            <a:endParaRPr lang="en-GB" dirty="0">
              <a:latin typeface="Arial Narrow" panose="020B0606020202030204" pitchFamily="34" charset="0"/>
            </a:endParaRPr>
          </a:p>
        </p:txBody>
      </p:sp>
      <p:sp>
        <p:nvSpPr>
          <p:cNvPr id="3" name="Content Placeholder 2"/>
          <p:cNvSpPr>
            <a:spLocks noGrp="1"/>
          </p:cNvSpPr>
          <p:nvPr>
            <p:ph idx="1"/>
          </p:nvPr>
        </p:nvSpPr>
        <p:spPr>
          <a:xfrm>
            <a:off x="599752" y="1023152"/>
            <a:ext cx="8402205" cy="1151878"/>
          </a:xfrm>
        </p:spPr>
        <p:txBody>
          <a:bodyPr/>
          <a:lstStyle/>
          <a:p>
            <a:r>
              <a:rPr lang="en-GB" sz="2000" b="1" dirty="0">
                <a:latin typeface="Arial Narrow" panose="020B0606020202030204" pitchFamily="34" charset="0"/>
              </a:rPr>
              <a:t>Transformation of carbonate-contained compounds – limestone, dolomite, etc. </a:t>
            </a:r>
            <a:r>
              <a:rPr lang="en-GB" sz="2000" i="1" dirty="0">
                <a:latin typeface="Arial Narrow" panose="020B0606020202030204" pitchFamily="34" charset="0"/>
              </a:rPr>
              <a:t>(CaCO</a:t>
            </a:r>
            <a:r>
              <a:rPr lang="en-GB" sz="1600" i="1" dirty="0">
                <a:latin typeface="Arial Narrow" panose="020B0606020202030204" pitchFamily="34" charset="0"/>
              </a:rPr>
              <a:t>3</a:t>
            </a:r>
            <a:r>
              <a:rPr lang="en-GB" sz="2000" i="1" dirty="0">
                <a:latin typeface="Arial Narrow" panose="020B0606020202030204" pitchFamily="34" charset="0"/>
              </a:rPr>
              <a:t>, MgCO</a:t>
            </a:r>
            <a:r>
              <a:rPr lang="en-GB" sz="1600" i="1" dirty="0">
                <a:latin typeface="Arial Narrow" panose="020B0606020202030204" pitchFamily="34" charset="0"/>
              </a:rPr>
              <a:t>3</a:t>
            </a:r>
            <a:r>
              <a:rPr lang="en-GB" sz="2000" i="1" dirty="0">
                <a:latin typeface="Arial Narrow" panose="020B0606020202030204" pitchFamily="34" charset="0"/>
              </a:rPr>
              <a:t>, Na</a:t>
            </a:r>
            <a:r>
              <a:rPr lang="en-GB" sz="1600" i="1" dirty="0">
                <a:latin typeface="Arial Narrow" panose="020B0606020202030204" pitchFamily="34" charset="0"/>
              </a:rPr>
              <a:t>2</a:t>
            </a:r>
            <a:r>
              <a:rPr lang="en-GB" sz="2000" i="1" dirty="0">
                <a:latin typeface="Arial Narrow" panose="020B0606020202030204" pitchFamily="34" charset="0"/>
              </a:rPr>
              <a:t>CO</a:t>
            </a:r>
            <a:r>
              <a:rPr lang="en-GB" sz="1600" i="1" dirty="0">
                <a:latin typeface="Arial Narrow" panose="020B0606020202030204" pitchFamily="34" charset="0"/>
              </a:rPr>
              <a:t>3</a:t>
            </a:r>
            <a:r>
              <a:rPr lang="en-GB" sz="2000" i="1" dirty="0">
                <a:latin typeface="Arial Narrow" panose="020B0606020202030204" pitchFamily="34" charset="0"/>
              </a:rPr>
              <a:t>)</a:t>
            </a:r>
          </a:p>
          <a:p>
            <a:r>
              <a:rPr lang="en-GB" sz="2000" b="1" dirty="0">
                <a:latin typeface="Arial Narrow" panose="020B0606020202030204" pitchFamily="34" charset="0"/>
              </a:rPr>
              <a:t>CO</a:t>
            </a:r>
            <a:r>
              <a:rPr lang="en-GB" sz="1600" b="1" dirty="0">
                <a:latin typeface="Arial Narrow" panose="020B0606020202030204" pitchFamily="34" charset="0"/>
              </a:rPr>
              <a:t>2</a:t>
            </a:r>
            <a:r>
              <a:rPr lang="en-GB" sz="2000" b="1" dirty="0">
                <a:latin typeface="Arial Narrow" panose="020B0606020202030204" pitchFamily="34" charset="0"/>
              </a:rPr>
              <a:t> Emissions</a:t>
            </a:r>
          </a:p>
          <a:p>
            <a:endParaRPr lang="en-GB" dirty="0"/>
          </a:p>
        </p:txBody>
      </p:sp>
      <p:graphicFrame>
        <p:nvGraphicFramePr>
          <p:cNvPr id="5" name="表 5"/>
          <p:cNvGraphicFramePr>
            <a:graphicFrameLocks noGrp="1"/>
          </p:cNvGraphicFramePr>
          <p:nvPr>
            <p:extLst>
              <p:ext uri="{D42A27DB-BD31-4B8C-83A1-F6EECF244321}">
                <p14:modId xmlns:p14="http://schemas.microsoft.com/office/powerpoint/2010/main" val="1785792806"/>
              </p:ext>
            </p:extLst>
          </p:nvPr>
        </p:nvGraphicFramePr>
        <p:xfrm>
          <a:off x="1277806" y="2175030"/>
          <a:ext cx="7046095" cy="3659374"/>
        </p:xfrm>
        <a:graphic>
          <a:graphicData uri="http://schemas.openxmlformats.org/drawingml/2006/table">
            <a:tbl>
              <a:tblPr/>
              <a:tblGrid>
                <a:gridCol w="827773">
                  <a:extLst>
                    <a:ext uri="{9D8B030D-6E8A-4147-A177-3AD203B41FA5}">
                      <a16:colId xmlns:a16="http://schemas.microsoft.com/office/drawing/2014/main" val="20000"/>
                    </a:ext>
                  </a:extLst>
                </a:gridCol>
                <a:gridCol w="3897079">
                  <a:extLst>
                    <a:ext uri="{9D8B030D-6E8A-4147-A177-3AD203B41FA5}">
                      <a16:colId xmlns:a16="http://schemas.microsoft.com/office/drawing/2014/main" val="20001"/>
                    </a:ext>
                  </a:extLst>
                </a:gridCol>
                <a:gridCol w="2321243">
                  <a:extLst>
                    <a:ext uri="{9D8B030D-6E8A-4147-A177-3AD203B41FA5}">
                      <a16:colId xmlns:a16="http://schemas.microsoft.com/office/drawing/2014/main" val="20002"/>
                    </a:ext>
                  </a:extLst>
                </a:gridCol>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Default EF</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2A1:</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Cement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0.51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clinker</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Lime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0.75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lime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7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Glass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0.20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glass</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2A4: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 Process Uses of Carbonates</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2A4a: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Ceramics</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1"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Chapter 2.5</a:t>
                      </a:r>
                      <a:endParaRPr kumimoji="1" lang="ja-JP" altLang="ja-JP" sz="1800" b="0" i="1"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2A4b: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Other Uses of Soda Ash</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0.41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t soda ash</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it-IT"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2A4c: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it-IT" altLang="ja-JP" sz="1800" b="0" i="0" u="none" strike="noStrike" cap="none" normalizeH="0" baseline="0">
                          <a:ln>
                            <a:noFill/>
                          </a:ln>
                          <a:solidFill>
                            <a:srgbClr val="000000"/>
                          </a:solidFill>
                          <a:effectLst/>
                          <a:latin typeface="Arial Narrow" panose="020B0606020202030204" pitchFamily="34" charset="0"/>
                          <a:ea typeface="ＭＳ 明朝" pitchFamily="17" charset="-128"/>
                          <a:cs typeface="Times New Roman" pitchFamily="18" charset="0"/>
                        </a:rPr>
                        <a:t>  Non Metallurgical</a:t>
                      </a:r>
                      <a:r>
                        <a:rPr kumimoji="1" lang="it-IT"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Magnesia Production</a:t>
                      </a: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0.52 t CO</a:t>
                      </a:r>
                      <a:r>
                        <a:rPr kumimoji="1" lang="en-GB" altLang="ja-JP" sz="12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 </a:t>
                      </a:r>
                      <a:r>
                        <a:rPr kumimoji="1" lang="en-GB" altLang="ja-JP" sz="1800" b="0"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magnesite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2A4d: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Other </a:t>
                      </a: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2A5: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5137675"/>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568" y="79899"/>
            <a:ext cx="6554063" cy="733132"/>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2A1: Cement production</a:t>
            </a:r>
          </a:p>
        </p:txBody>
      </p:sp>
      <p:pic>
        <p:nvPicPr>
          <p:cNvPr id="4" name="Picture 3"/>
          <p:cNvPicPr>
            <a:picLocks noChangeAspect="1"/>
          </p:cNvPicPr>
          <p:nvPr/>
        </p:nvPicPr>
        <p:blipFill>
          <a:blip r:embed="rId2"/>
          <a:stretch>
            <a:fillRect/>
          </a:stretch>
        </p:blipFill>
        <p:spPr>
          <a:xfrm>
            <a:off x="220406" y="813031"/>
            <a:ext cx="7281225" cy="5464052"/>
          </a:xfrm>
          <a:prstGeom prst="rect">
            <a:avLst/>
          </a:prstGeom>
        </p:spPr>
      </p:pic>
      <p:sp>
        <p:nvSpPr>
          <p:cNvPr id="3" name="Content Placeholder 2"/>
          <p:cNvSpPr>
            <a:spLocks noGrp="1"/>
          </p:cNvSpPr>
          <p:nvPr>
            <p:ph idx="1"/>
          </p:nvPr>
        </p:nvSpPr>
        <p:spPr>
          <a:xfrm>
            <a:off x="4669653" y="4913627"/>
            <a:ext cx="4678532" cy="884061"/>
          </a:xfrm>
        </p:spPr>
        <p:txBody>
          <a:bodyPr/>
          <a:lstStyle/>
          <a:p>
            <a:pPr marL="0" indent="0">
              <a:buNone/>
            </a:pPr>
            <a:r>
              <a:rPr lang="en-GB" sz="1800" b="1" u="sng" dirty="0">
                <a:solidFill>
                  <a:schemeClr val="tx1"/>
                </a:solidFill>
                <a:latin typeface="Arial Narrow" panose="020B0606020202030204" pitchFamily="34" charset="0"/>
              </a:rPr>
              <a:t>Calcination: </a:t>
            </a:r>
            <a:r>
              <a:rPr lang="en-GB" sz="1800" b="1" dirty="0">
                <a:solidFill>
                  <a:schemeClr val="tx1"/>
                </a:solidFill>
                <a:latin typeface="Arial Narrow" panose="020B0606020202030204" pitchFamily="34" charset="0"/>
              </a:rPr>
              <a:t>CaCO</a:t>
            </a:r>
            <a:r>
              <a:rPr lang="en-GB" sz="1400" b="1" dirty="0">
                <a:solidFill>
                  <a:schemeClr val="tx1"/>
                </a:solidFill>
                <a:latin typeface="Arial Narrow" panose="020B0606020202030204" pitchFamily="34" charset="0"/>
              </a:rPr>
              <a:t>3 </a:t>
            </a:r>
            <a:r>
              <a:rPr lang="en-GB" sz="1800" b="1" i="1" dirty="0">
                <a:solidFill>
                  <a:schemeClr val="tx1"/>
                </a:solidFill>
                <a:latin typeface="Arial Narrow" panose="020B0606020202030204" pitchFamily="34" charset="0"/>
              </a:rPr>
              <a:t>+(Heat) </a:t>
            </a:r>
            <a:r>
              <a:rPr lang="en-GB" sz="1800" b="1" dirty="0">
                <a:solidFill>
                  <a:schemeClr val="tx1"/>
                </a:solidFill>
                <a:latin typeface="Arial Narrow" panose="020B0606020202030204" pitchFamily="34" charset="0"/>
              </a:rPr>
              <a:t>= CaO+CO</a:t>
            </a:r>
            <a:r>
              <a:rPr lang="en-GB" sz="1400" b="1" dirty="0">
                <a:solidFill>
                  <a:schemeClr val="tx1"/>
                </a:solidFill>
                <a:latin typeface="Arial Narrow" panose="020B0606020202030204" pitchFamily="34" charset="0"/>
              </a:rPr>
              <a:t>2</a:t>
            </a:r>
            <a:r>
              <a:rPr lang="en-GB" sz="1800" b="1" dirty="0">
                <a:solidFill>
                  <a:schemeClr val="tx1"/>
                </a:solidFill>
                <a:latin typeface="Arial Narrow" panose="020B0606020202030204" pitchFamily="34" charset="0"/>
              </a:rPr>
              <a:t> </a:t>
            </a:r>
            <a:r>
              <a:rPr lang="en-GB" sz="1800" b="1" dirty="0">
                <a:solidFill>
                  <a:srgbClr val="0070C0"/>
                </a:solidFill>
                <a:latin typeface="Arial Narrow" panose="020B0606020202030204" pitchFamily="34" charset="0"/>
              </a:rPr>
              <a:t>(IPPU)</a:t>
            </a:r>
          </a:p>
          <a:p>
            <a:pPr marL="0" indent="0">
              <a:buNone/>
            </a:pPr>
            <a:r>
              <a:rPr lang="en-GB" sz="1800" b="1" u="sng" dirty="0">
                <a:solidFill>
                  <a:schemeClr val="tx1"/>
                </a:solidFill>
                <a:latin typeface="Arial Narrow" panose="020B0606020202030204" pitchFamily="34" charset="0"/>
              </a:rPr>
              <a:t>Combustion</a:t>
            </a:r>
            <a:r>
              <a:rPr lang="en-GB" sz="1800" b="1" dirty="0">
                <a:solidFill>
                  <a:schemeClr val="tx1"/>
                </a:solidFill>
                <a:latin typeface="Arial Narrow" panose="020B0606020202030204" pitchFamily="34" charset="0"/>
              </a:rPr>
              <a:t>: Coal/Gas+O</a:t>
            </a:r>
            <a:r>
              <a:rPr lang="en-GB" sz="1400" b="1" dirty="0">
                <a:solidFill>
                  <a:schemeClr val="tx1"/>
                </a:solidFill>
                <a:latin typeface="Arial Narrow" panose="020B0606020202030204" pitchFamily="34" charset="0"/>
              </a:rPr>
              <a:t>2</a:t>
            </a:r>
            <a:r>
              <a:rPr lang="en-GB" sz="1800" b="1" dirty="0">
                <a:solidFill>
                  <a:schemeClr val="tx1"/>
                </a:solidFill>
                <a:latin typeface="Arial Narrow" panose="020B0606020202030204" pitchFamily="34" charset="0"/>
              </a:rPr>
              <a:t>=CO</a:t>
            </a:r>
            <a:r>
              <a:rPr lang="en-GB" sz="1400" b="1" dirty="0">
                <a:solidFill>
                  <a:schemeClr val="tx1"/>
                </a:solidFill>
                <a:latin typeface="Arial Narrow" panose="020B0606020202030204" pitchFamily="34" charset="0"/>
              </a:rPr>
              <a:t>2 </a:t>
            </a:r>
            <a:r>
              <a:rPr lang="en-GB" sz="1800" b="1" i="1" dirty="0">
                <a:solidFill>
                  <a:schemeClr val="tx1"/>
                </a:solidFill>
                <a:latin typeface="Arial Narrow" panose="020B0606020202030204" pitchFamily="34" charset="0"/>
              </a:rPr>
              <a:t>+(Heat) </a:t>
            </a:r>
            <a:r>
              <a:rPr lang="en-GB" sz="1800" b="1" dirty="0">
                <a:solidFill>
                  <a:srgbClr val="0070C0"/>
                </a:solidFill>
                <a:latin typeface="Arial Narrow" panose="020B0606020202030204" pitchFamily="34" charset="0"/>
              </a:rPr>
              <a:t>(Energy)</a:t>
            </a:r>
          </a:p>
          <a:p>
            <a:pPr marL="0" indent="0">
              <a:buNone/>
            </a:pPr>
            <a:endParaRPr lang="en-GB" sz="1200" dirty="0"/>
          </a:p>
        </p:txBody>
      </p:sp>
      <p:sp>
        <p:nvSpPr>
          <p:cNvPr id="5" name="Content Placeholder 2"/>
          <p:cNvSpPr txBox="1">
            <a:spLocks/>
          </p:cNvSpPr>
          <p:nvPr/>
        </p:nvSpPr>
        <p:spPr bwMode="auto">
          <a:xfrm>
            <a:off x="947568" y="6402226"/>
            <a:ext cx="6201053" cy="43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en-GB" sz="800" b="1" i="1" kern="0" dirty="0">
                <a:solidFill>
                  <a:schemeClr val="tx1"/>
                </a:solidFill>
                <a:latin typeface="Arial Narrow" panose="020B0606020202030204" pitchFamily="34" charset="0"/>
              </a:rPr>
              <a:t>Image: applied from</a:t>
            </a:r>
            <a:r>
              <a:rPr kumimoji="0" lang="en-GB" sz="800" b="1" i="1" dirty="0">
                <a:solidFill>
                  <a:prstClr val="black"/>
                </a:solidFill>
                <a:latin typeface="Arial Narrow" panose="020B0606020202030204" pitchFamily="34" charset="0"/>
                <a:ea typeface="+mj-ea"/>
                <a:cs typeface="+mj-cs"/>
              </a:rPr>
              <a:t> DCMAC</a:t>
            </a:r>
            <a:r>
              <a:rPr kumimoji="0" lang="en-GB" sz="800" dirty="0">
                <a:solidFill>
                  <a:prstClr val="black"/>
                </a:solidFill>
                <a:latin typeface="Arial Narrow" panose="020B0606020202030204" pitchFamily="34" charset="0"/>
                <a:ea typeface="+mj-ea"/>
                <a:cs typeface="+mj-cs"/>
              </a:rPr>
              <a:t>: </a:t>
            </a:r>
            <a:r>
              <a:rPr kumimoji="0" lang="en-GB" sz="800" dirty="0">
                <a:solidFill>
                  <a:prstClr val="black"/>
                </a:solidFill>
                <a:latin typeface="Arial Narrow" panose="020B0606020202030204" pitchFamily="34" charset="0"/>
                <a:ea typeface="+mj-ea"/>
                <a:cs typeface="+mj-cs"/>
                <a:hlinkClick r:id="rId3"/>
              </a:rPr>
              <a:t>http://www.dscrusher.com/solutions/production-line/sand-cement-cogeneration-production-line.html</a:t>
            </a:r>
            <a:r>
              <a:rPr kumimoji="0" lang="en-GB" sz="800" dirty="0">
                <a:solidFill>
                  <a:prstClr val="black"/>
                </a:solidFill>
                <a:latin typeface="Arial Narrow" panose="020B0606020202030204" pitchFamily="34" charset="0"/>
                <a:ea typeface="+mj-ea"/>
                <a:cs typeface="+mj-cs"/>
              </a:rPr>
              <a:t> </a:t>
            </a:r>
            <a:r>
              <a:rPr kumimoji="0" lang="en-GB" sz="800" i="1" dirty="0">
                <a:solidFill>
                  <a:prstClr val="black"/>
                </a:solidFill>
                <a:latin typeface="Arial Narrow" panose="020B0606020202030204" pitchFamily="34" charset="0"/>
                <a:ea typeface="+mj-ea"/>
                <a:cs typeface="+mj-cs"/>
              </a:rPr>
              <a:t>(as of March, 1 , 2015</a:t>
            </a:r>
            <a:r>
              <a:rPr kumimoji="0" lang="en-GB" sz="800" dirty="0">
                <a:solidFill>
                  <a:prstClr val="black"/>
                </a:solidFill>
                <a:latin typeface="Arial Narrow" panose="020B0606020202030204" pitchFamily="34" charset="0"/>
                <a:ea typeface="+mj-ea"/>
                <a:cs typeface="+mj-cs"/>
              </a:rPr>
              <a:t>) </a:t>
            </a:r>
            <a:br>
              <a:rPr kumimoji="0" lang="en-GB" sz="1600" dirty="0">
                <a:solidFill>
                  <a:prstClr val="black"/>
                </a:solidFill>
                <a:latin typeface="Calibri Light" panose="020F0302020204030204"/>
                <a:ea typeface="+mj-ea"/>
                <a:cs typeface="+mj-cs"/>
              </a:rPr>
            </a:br>
            <a:endParaRPr lang="en-GB" sz="1600" b="1" kern="0" dirty="0">
              <a:solidFill>
                <a:srgbClr val="0070C0"/>
              </a:solidFill>
              <a:latin typeface="Arial Narrow" panose="020B0606020202030204" pitchFamily="34" charset="0"/>
            </a:endParaRPr>
          </a:p>
          <a:p>
            <a:pPr marL="0" indent="0">
              <a:buFontTx/>
              <a:buNone/>
            </a:pPr>
            <a:endParaRPr lang="en-GB" sz="1200" kern="0" dirty="0"/>
          </a:p>
        </p:txBody>
      </p:sp>
    </p:spTree>
    <p:extLst>
      <p:ext uri="{BB962C8B-B14F-4D97-AF65-F5344CB8AC3E}">
        <p14:creationId xmlns:p14="http://schemas.microsoft.com/office/powerpoint/2010/main" val="1072079094"/>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9147" y="1369380"/>
            <a:ext cx="6223247" cy="1045346"/>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2157" y="234534"/>
            <a:ext cx="8794997" cy="1008062"/>
          </a:xfrm>
        </p:spPr>
        <p:txBody>
          <a:bodyPr/>
          <a:lstStyle/>
          <a:p>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3600" baseline="-25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from Cement Production (Tier 1)</a:t>
            </a:r>
            <a:endParaRPr lang="en-GB" sz="3600" dirty="0">
              <a:latin typeface="Arial Narrow" panose="020B0606020202030204" pitchFamily="34" charset="0"/>
            </a:endParaRPr>
          </a:p>
        </p:txBody>
      </p:sp>
      <p:sp>
        <p:nvSpPr>
          <p:cNvPr id="3" name="Content Placeholder 2"/>
          <p:cNvSpPr>
            <a:spLocks noGrp="1"/>
          </p:cNvSpPr>
          <p:nvPr>
            <p:ph idx="1"/>
          </p:nvPr>
        </p:nvSpPr>
        <p:spPr>
          <a:xfrm>
            <a:off x="1079147" y="1369380"/>
            <a:ext cx="6946267" cy="4525963"/>
          </a:xfrm>
        </p:spPr>
        <p:txBody>
          <a:bodyPr/>
          <a:lstStyle/>
          <a:p>
            <a:pPr marL="0" lvl="0" indent="0" eaLnBrk="1" hangingPunct="1">
              <a:spcBef>
                <a:spcPct val="0"/>
              </a:spcBef>
              <a:spcAft>
                <a:spcPct val="30000"/>
              </a:spcAft>
              <a:buNone/>
            </a:pPr>
            <a:r>
              <a:rPr lang="en-US" altLang="ja-JP" sz="2400" b="1" kern="1200" dirty="0">
                <a:latin typeface="Arial Narrow" panose="020B0606020202030204" pitchFamily="34" charset="0"/>
                <a:ea typeface="ＭＳ Ｐゴシック" pitchFamily="50" charset="-128"/>
              </a:rPr>
              <a:t>   CO</a:t>
            </a:r>
            <a:r>
              <a:rPr lang="en-US" altLang="ja-JP" sz="1600" b="1" kern="1200" dirty="0">
                <a:latin typeface="Arial Narrow" panose="020B0606020202030204" pitchFamily="34" charset="0"/>
                <a:ea typeface="ＭＳ Ｐゴシック" pitchFamily="50" charset="-128"/>
              </a:rPr>
              <a:t>2</a:t>
            </a:r>
            <a:r>
              <a:rPr lang="en-US" altLang="ja-JP" sz="2400" b="1" kern="1200" dirty="0">
                <a:latin typeface="Arial Narrow" panose="020B0606020202030204" pitchFamily="34" charset="0"/>
                <a:ea typeface="ＭＳ Ｐゴシック" pitchFamily="50" charset="-128"/>
              </a:rPr>
              <a:t> Emissions = AD </a:t>
            </a:r>
            <a:r>
              <a:rPr lang="en-US" altLang="ja-JP" sz="1800" b="1" kern="1200" dirty="0">
                <a:latin typeface="Arial Narrow" panose="020B0606020202030204" pitchFamily="34" charset="0"/>
                <a:ea typeface="ＭＳ Ｐゴシック" pitchFamily="50" charset="-128"/>
              </a:rPr>
              <a:t>clinker production </a:t>
            </a:r>
            <a:r>
              <a:rPr lang="en-US" altLang="ja-JP" sz="2400" b="1" kern="1200" dirty="0">
                <a:latin typeface="Arial Narrow" panose="020B0606020202030204" pitchFamily="34" charset="0"/>
                <a:ea typeface="ＭＳ Ｐゴシック" pitchFamily="50" charset="-128"/>
              </a:rPr>
              <a:t>x EF </a:t>
            </a:r>
            <a:r>
              <a:rPr lang="en-US" altLang="ja-JP" sz="1800" b="1" kern="1200" dirty="0">
                <a:latin typeface="Arial Narrow" panose="020B0606020202030204" pitchFamily="34" charset="0"/>
                <a:ea typeface="ＭＳ Ｐゴシック" pitchFamily="50" charset="-128"/>
              </a:rPr>
              <a:t>clinker</a:t>
            </a:r>
          </a:p>
          <a:p>
            <a:pPr marL="0" lvl="0" indent="0" eaLnBrk="1" hangingPunct="1">
              <a:spcBef>
                <a:spcPct val="0"/>
              </a:spcBef>
              <a:spcAft>
                <a:spcPct val="30000"/>
              </a:spcAft>
              <a:buNone/>
            </a:pPr>
            <a:r>
              <a:rPr lang="en-US" altLang="ja-JP" sz="2400" b="1" kern="1200" dirty="0">
                <a:latin typeface="Arial Narrow" panose="020B0606020202030204" pitchFamily="34" charset="0"/>
                <a:ea typeface="ＭＳ Ｐゴシック" pitchFamily="50" charset="-128"/>
              </a:rPr>
              <a:t>   CO</a:t>
            </a:r>
            <a:r>
              <a:rPr lang="en-US" altLang="ja-JP" sz="1600" b="1" kern="1200" dirty="0">
                <a:latin typeface="Arial Narrow" panose="020B0606020202030204" pitchFamily="34" charset="0"/>
                <a:ea typeface="ＭＳ Ｐゴシック" pitchFamily="50" charset="-128"/>
              </a:rPr>
              <a:t>2</a:t>
            </a:r>
            <a:r>
              <a:rPr lang="en-US" altLang="ja-JP" sz="2400" b="1" kern="1200" dirty="0">
                <a:latin typeface="Arial Narrow" panose="020B0606020202030204" pitchFamily="34" charset="0"/>
                <a:ea typeface="ＭＳ Ｐゴシック" pitchFamily="50" charset="-128"/>
              </a:rPr>
              <a:t> Emissions = [</a:t>
            </a:r>
            <a:r>
              <a:rPr lang="el-GR" altLang="ja-JP" sz="2400" b="1" kern="1200" dirty="0">
                <a:latin typeface="Arial Narrow" panose="020B0606020202030204" pitchFamily="34" charset="0"/>
                <a:ea typeface="ＭＳ Ｐゴシック" pitchFamily="50" charset="-128"/>
                <a:cs typeface="Arial" pitchFamily="34" charset="0"/>
              </a:rPr>
              <a:t>Σ</a:t>
            </a:r>
            <a:r>
              <a:rPr lang="en-US" altLang="ja-JP" sz="2400" b="1" kern="1200" dirty="0">
                <a:latin typeface="Arial Narrow" panose="020B0606020202030204" pitchFamily="34" charset="0"/>
                <a:ea typeface="ＭＳ Ｐゴシック" pitchFamily="50" charset="-128"/>
              </a:rPr>
              <a:t>(</a:t>
            </a:r>
            <a:r>
              <a:rPr lang="en-US" altLang="ja-JP" sz="2400" b="1" kern="1200" dirty="0" err="1">
                <a:latin typeface="Arial Narrow" panose="020B0606020202030204" pitchFamily="34" charset="0"/>
                <a:ea typeface="ＭＳ Ｐゴシック" pitchFamily="50" charset="-128"/>
              </a:rPr>
              <a:t>M</a:t>
            </a:r>
            <a:r>
              <a:rPr lang="en-US" altLang="ja-JP" sz="2400" b="1" kern="1200" baseline="-25000" dirty="0" err="1">
                <a:latin typeface="Arial Narrow" panose="020B0606020202030204" pitchFamily="34" charset="0"/>
                <a:ea typeface="ＭＳ Ｐゴシック" pitchFamily="50" charset="-128"/>
              </a:rPr>
              <a:t>c,</a:t>
            </a:r>
            <a:r>
              <a:rPr lang="en-US" altLang="ja-JP" sz="2400" b="1" i="1" kern="1200" baseline="-25000" dirty="0" err="1">
                <a:latin typeface="Arial Narrow" panose="020B0606020202030204" pitchFamily="34" charset="0"/>
                <a:ea typeface="ＭＳ Ｐゴシック" pitchFamily="50" charset="-128"/>
              </a:rPr>
              <a:t>i</a:t>
            </a:r>
            <a:r>
              <a:rPr lang="en-US" altLang="ja-JP" sz="2400" b="1" kern="1200" dirty="0">
                <a:latin typeface="Arial Narrow" panose="020B0606020202030204" pitchFamily="34" charset="0"/>
                <a:ea typeface="ＭＳ Ｐゴシック" pitchFamily="50" charset="-128"/>
              </a:rPr>
              <a:t> x </a:t>
            </a:r>
            <a:r>
              <a:rPr lang="en-US" altLang="ja-JP" sz="2400" b="1" kern="1200" dirty="0" err="1">
                <a:latin typeface="Arial Narrow" panose="020B0606020202030204" pitchFamily="34" charset="0"/>
                <a:ea typeface="ＭＳ Ｐゴシック" pitchFamily="50" charset="-128"/>
              </a:rPr>
              <a:t>C</a:t>
            </a:r>
            <a:r>
              <a:rPr lang="en-US" altLang="ja-JP" sz="2400" b="1" kern="1200" baseline="-25000" dirty="0" err="1">
                <a:latin typeface="Arial Narrow" panose="020B0606020202030204" pitchFamily="34" charset="0"/>
                <a:ea typeface="ＭＳ Ｐゴシック" pitchFamily="50" charset="-128"/>
              </a:rPr>
              <a:t>Cl,</a:t>
            </a:r>
            <a:r>
              <a:rPr lang="en-US" altLang="ja-JP" sz="2400" b="1" i="1" kern="1200" baseline="-25000" dirty="0" err="1">
                <a:latin typeface="Arial Narrow" panose="020B0606020202030204" pitchFamily="34" charset="0"/>
                <a:ea typeface="ＭＳ Ｐゴシック" pitchFamily="50" charset="-128"/>
              </a:rPr>
              <a:t>i</a:t>
            </a:r>
            <a:r>
              <a:rPr lang="en-US" altLang="ja-JP" sz="2400" b="1" kern="1200" dirty="0">
                <a:latin typeface="Arial Narrow" panose="020B0606020202030204" pitchFamily="34" charset="0"/>
                <a:ea typeface="ＭＳ Ｐゴシック" pitchFamily="50" charset="-128"/>
              </a:rPr>
              <a:t>) – </a:t>
            </a:r>
            <a:r>
              <a:rPr lang="en-US" altLang="ja-JP" sz="2400" b="1" kern="1200" dirty="0" err="1">
                <a:latin typeface="Arial Narrow" panose="020B0606020202030204" pitchFamily="34" charset="0"/>
                <a:ea typeface="ＭＳ Ｐゴシック" pitchFamily="50" charset="-128"/>
              </a:rPr>
              <a:t>Im</a:t>
            </a:r>
            <a:r>
              <a:rPr lang="en-US" altLang="ja-JP" sz="2400" b="1" kern="1200" dirty="0">
                <a:latin typeface="Arial Narrow" panose="020B0606020202030204" pitchFamily="34" charset="0"/>
                <a:ea typeface="ＭＳ Ｐゴシック" pitchFamily="50" charset="-128"/>
              </a:rPr>
              <a:t> + Ex] x </a:t>
            </a:r>
            <a:r>
              <a:rPr lang="en-US" altLang="ja-JP" sz="2400" b="1" kern="1200" dirty="0" err="1">
                <a:latin typeface="Arial Narrow" panose="020B0606020202030204" pitchFamily="34" charset="0"/>
                <a:ea typeface="ＭＳ Ｐゴシック" pitchFamily="50" charset="-128"/>
              </a:rPr>
              <a:t>EF</a:t>
            </a:r>
            <a:r>
              <a:rPr lang="en-US" altLang="ja-JP" sz="2400" b="1" kern="1200" baseline="-25000" dirty="0" err="1">
                <a:latin typeface="Arial Narrow" panose="020B0606020202030204" pitchFamily="34" charset="0"/>
                <a:ea typeface="ＭＳ Ｐゴシック" pitchFamily="50" charset="-128"/>
              </a:rPr>
              <a:t>Clc</a:t>
            </a:r>
            <a:endParaRPr lang="en-US" altLang="ja-JP" sz="2400" b="1" kern="1200" baseline="-25000" dirty="0">
              <a:latin typeface="Arial Narrow" panose="020B0606020202030204" pitchFamily="34" charset="0"/>
              <a:ea typeface="ＭＳ Ｐゴシック" pitchFamily="50" charset="-128"/>
            </a:endParaRPr>
          </a:p>
          <a:p>
            <a:pPr marL="0" lvl="0" indent="0" eaLnBrk="1" hangingPunct="1">
              <a:spcBef>
                <a:spcPct val="0"/>
              </a:spcBef>
              <a:spcAft>
                <a:spcPct val="30000"/>
              </a:spcAft>
              <a:buNone/>
            </a:pPr>
            <a:endParaRPr lang="en-US" altLang="ja-JP" sz="1800" b="1" kern="1200" baseline="-25000" dirty="0">
              <a:latin typeface="Arial Narrow" panose="020B0606020202030204" pitchFamily="34" charset="0"/>
              <a:ea typeface="ＭＳ Ｐゴシック" pitchFamily="50" charset="-128"/>
            </a:endParaRPr>
          </a:p>
          <a:p>
            <a:pPr marL="800100" lvl="2" indent="0" eaLnBrk="1" hangingPunct="1">
              <a:spcBef>
                <a:spcPct val="0"/>
              </a:spcBef>
              <a:spcAft>
                <a:spcPct val="30000"/>
              </a:spcAft>
              <a:buNone/>
            </a:pPr>
            <a:r>
              <a:rPr lang="en-US" altLang="ja-JP" sz="1800" b="1" kern="1200" dirty="0" err="1">
                <a:latin typeface="Arial Narrow" panose="020B0606020202030204" pitchFamily="34" charset="0"/>
                <a:ea typeface="ＭＳ Ｐゴシック" pitchFamily="50" charset="-128"/>
              </a:rPr>
              <a:t>M</a:t>
            </a:r>
            <a:r>
              <a:rPr lang="en-US" altLang="ja-JP" sz="1800" b="1" kern="1200" baseline="-25000" dirty="0" err="1">
                <a:latin typeface="Arial Narrow" panose="020B0606020202030204" pitchFamily="34" charset="0"/>
                <a:ea typeface="ＭＳ Ｐゴシック" pitchFamily="50" charset="-128"/>
              </a:rPr>
              <a:t>c,</a:t>
            </a:r>
            <a:r>
              <a:rPr lang="en-US" altLang="ja-JP" sz="1800" b="1" i="1" kern="1200" baseline="-25000" dirty="0" err="1">
                <a:latin typeface="Arial Narrow" panose="020B0606020202030204" pitchFamily="34" charset="0"/>
                <a:ea typeface="ＭＳ Ｐゴシック" pitchFamily="50" charset="-128"/>
              </a:rPr>
              <a:t>i</a:t>
            </a:r>
            <a:r>
              <a:rPr lang="en-US" altLang="ja-JP" sz="1800" b="1" kern="1200" dirty="0">
                <a:latin typeface="Arial Narrow" panose="020B0606020202030204" pitchFamily="34" charset="0"/>
                <a:ea typeface="ＭＳ Ｐゴシック" pitchFamily="50" charset="-128"/>
              </a:rPr>
              <a:t> </a:t>
            </a:r>
            <a:r>
              <a:rPr lang="en-US" altLang="ja-JP" sz="1800" kern="1200" dirty="0">
                <a:latin typeface="Arial Narrow" panose="020B0606020202030204" pitchFamily="34" charset="0"/>
                <a:ea typeface="ＭＳ Ｐゴシック" pitchFamily="50" charset="-128"/>
              </a:rPr>
              <a:t>- </a:t>
            </a:r>
            <a:r>
              <a:rPr lang="en-US" altLang="ja-JP" sz="1800" i="1" kern="1200" dirty="0">
                <a:latin typeface="Arial Narrow" panose="020B0606020202030204" pitchFamily="34" charset="0"/>
                <a:ea typeface="ＭＳ Ｐゴシック" pitchFamily="50" charset="-128"/>
              </a:rPr>
              <a:t>mass of cement produced of type </a:t>
            </a:r>
            <a:r>
              <a:rPr lang="en-US" altLang="ja-JP" sz="1800" i="1" kern="1200" dirty="0" err="1">
                <a:latin typeface="Arial Narrow" panose="020B0606020202030204" pitchFamily="34" charset="0"/>
                <a:ea typeface="ＭＳ Ｐゴシック" pitchFamily="50" charset="-128"/>
              </a:rPr>
              <a:t>i</a:t>
            </a:r>
            <a:r>
              <a:rPr lang="en-US" altLang="ja-JP" sz="1800" i="1" kern="1200" dirty="0">
                <a:latin typeface="Arial Narrow" panose="020B0606020202030204" pitchFamily="34" charset="0"/>
                <a:ea typeface="ＭＳ Ｐゴシック" pitchFamily="50" charset="-128"/>
              </a:rPr>
              <a:t>, </a:t>
            </a:r>
            <a:r>
              <a:rPr lang="en-US" altLang="ja-JP" sz="1800" i="1" kern="1200" dirty="0" err="1">
                <a:latin typeface="Arial Narrow" panose="020B0606020202030204" pitchFamily="34" charset="0"/>
                <a:ea typeface="ＭＳ Ｐゴシック" pitchFamily="50" charset="-128"/>
              </a:rPr>
              <a:t>tonnes</a:t>
            </a:r>
            <a:endParaRPr lang="en-US" altLang="ja-JP" sz="1800" i="1" kern="1200" dirty="0">
              <a:latin typeface="Arial Narrow" panose="020B0606020202030204" pitchFamily="34" charset="0"/>
              <a:ea typeface="ＭＳ Ｐゴシック" pitchFamily="50" charset="-128"/>
            </a:endParaRPr>
          </a:p>
          <a:p>
            <a:pPr marL="800100" lvl="2" indent="0" eaLnBrk="1" hangingPunct="1">
              <a:spcBef>
                <a:spcPct val="0"/>
              </a:spcBef>
              <a:spcAft>
                <a:spcPct val="30000"/>
              </a:spcAft>
              <a:buNone/>
            </a:pPr>
            <a:r>
              <a:rPr lang="en-US" altLang="ja-JP" sz="1800" b="1" kern="1200" dirty="0" err="1">
                <a:latin typeface="Arial Narrow" panose="020B0606020202030204" pitchFamily="34" charset="0"/>
                <a:ea typeface="ＭＳ Ｐゴシック" pitchFamily="50" charset="-128"/>
              </a:rPr>
              <a:t>C</a:t>
            </a:r>
            <a:r>
              <a:rPr lang="en-US" altLang="ja-JP" sz="1800" b="1" kern="1200" baseline="-25000" dirty="0" err="1">
                <a:latin typeface="Arial Narrow" panose="020B0606020202030204" pitchFamily="34" charset="0"/>
                <a:ea typeface="ＭＳ Ｐゴシック" pitchFamily="50" charset="-128"/>
              </a:rPr>
              <a:t>Cl,</a:t>
            </a:r>
            <a:r>
              <a:rPr lang="en-US" altLang="ja-JP" sz="1800" b="1" i="1" kern="1200" baseline="-25000" dirty="0" err="1">
                <a:latin typeface="Arial Narrow" panose="020B0606020202030204" pitchFamily="34" charset="0"/>
                <a:ea typeface="ＭＳ Ｐゴシック" pitchFamily="50" charset="-128"/>
              </a:rPr>
              <a:t>i</a:t>
            </a:r>
            <a:r>
              <a:rPr lang="en-US" altLang="ja-JP" sz="1800" kern="1200" dirty="0">
                <a:latin typeface="Arial Narrow" panose="020B0606020202030204" pitchFamily="34" charset="0"/>
                <a:ea typeface="ＭＳ Ｐゴシック" pitchFamily="50" charset="-128"/>
              </a:rPr>
              <a:t> - </a:t>
            </a:r>
            <a:r>
              <a:rPr lang="en-US" altLang="ja-JP" sz="1800" i="1" kern="1200" dirty="0">
                <a:latin typeface="Arial Narrow" panose="020B0606020202030204" pitchFamily="34" charset="0"/>
                <a:ea typeface="ＭＳ Ｐゴシック" pitchFamily="50" charset="-128"/>
              </a:rPr>
              <a:t>clinker fraction of cement type </a:t>
            </a:r>
            <a:r>
              <a:rPr lang="en-US" altLang="ja-JP" sz="1800" i="1" kern="1200" dirty="0" err="1">
                <a:latin typeface="Arial Narrow" panose="020B0606020202030204" pitchFamily="34" charset="0"/>
                <a:ea typeface="ＭＳ Ｐゴシック" pitchFamily="50" charset="-128"/>
              </a:rPr>
              <a:t>i</a:t>
            </a:r>
            <a:r>
              <a:rPr lang="en-US" altLang="ja-JP" sz="1800" i="1" kern="1200" dirty="0">
                <a:latin typeface="Arial Narrow" panose="020B0606020202030204" pitchFamily="34" charset="0"/>
                <a:ea typeface="ＭＳ Ｐゴシック" pitchFamily="50" charset="-128"/>
              </a:rPr>
              <a:t>, fraction</a:t>
            </a:r>
          </a:p>
          <a:p>
            <a:pPr marL="800100" lvl="2" indent="0" eaLnBrk="1" hangingPunct="1">
              <a:spcBef>
                <a:spcPct val="0"/>
              </a:spcBef>
              <a:spcAft>
                <a:spcPct val="30000"/>
              </a:spcAft>
              <a:buNone/>
            </a:pPr>
            <a:r>
              <a:rPr lang="en-US" altLang="ja-JP" sz="1800" b="1" kern="1200" dirty="0" err="1">
                <a:latin typeface="Arial Narrow" panose="020B0606020202030204" pitchFamily="34" charset="0"/>
                <a:ea typeface="ＭＳ Ｐゴシック" pitchFamily="50" charset="-128"/>
              </a:rPr>
              <a:t>Im</a:t>
            </a:r>
            <a:r>
              <a:rPr lang="en-US" altLang="ja-JP" sz="1800" kern="1200" dirty="0">
                <a:latin typeface="Arial Narrow" panose="020B0606020202030204" pitchFamily="34" charset="0"/>
                <a:ea typeface="ＭＳ Ｐゴシック" pitchFamily="50" charset="-128"/>
              </a:rPr>
              <a:t> - </a:t>
            </a:r>
            <a:r>
              <a:rPr lang="en-US" altLang="ja-JP" sz="1800" i="1" kern="1200" dirty="0">
                <a:latin typeface="Arial Narrow" panose="020B0606020202030204" pitchFamily="34" charset="0"/>
                <a:ea typeface="ＭＳ Ｐゴシック" pitchFamily="50" charset="-128"/>
              </a:rPr>
              <a:t>imports for consumption of clinker, </a:t>
            </a:r>
            <a:r>
              <a:rPr lang="en-US" altLang="ja-JP" sz="1800" i="1" kern="1200" dirty="0" err="1">
                <a:latin typeface="Arial Narrow" panose="020B0606020202030204" pitchFamily="34" charset="0"/>
                <a:ea typeface="ＭＳ Ｐゴシック" pitchFamily="50" charset="-128"/>
              </a:rPr>
              <a:t>tonnes</a:t>
            </a:r>
            <a:endParaRPr lang="en-US" altLang="ja-JP" sz="1800" i="1" kern="1200" dirty="0">
              <a:latin typeface="Arial Narrow" panose="020B0606020202030204" pitchFamily="34" charset="0"/>
              <a:ea typeface="ＭＳ Ｐゴシック" pitchFamily="50" charset="-128"/>
            </a:endParaRPr>
          </a:p>
          <a:p>
            <a:pPr marL="800100" lvl="2" indent="0" eaLnBrk="1" hangingPunct="1">
              <a:spcBef>
                <a:spcPct val="0"/>
              </a:spcBef>
              <a:spcAft>
                <a:spcPct val="30000"/>
              </a:spcAft>
              <a:buNone/>
            </a:pPr>
            <a:r>
              <a:rPr lang="en-US" altLang="ja-JP" sz="1800" b="1" kern="1200" dirty="0">
                <a:latin typeface="Arial Narrow" panose="020B0606020202030204" pitchFamily="34" charset="0"/>
                <a:ea typeface="ＭＳ Ｐゴシック" pitchFamily="50" charset="-128"/>
              </a:rPr>
              <a:t>Ex</a:t>
            </a:r>
            <a:r>
              <a:rPr lang="en-US" altLang="ja-JP" sz="1800" kern="1200" dirty="0">
                <a:latin typeface="Arial Narrow" panose="020B0606020202030204" pitchFamily="34" charset="0"/>
                <a:ea typeface="ＭＳ Ｐゴシック" pitchFamily="50" charset="-128"/>
              </a:rPr>
              <a:t> - </a:t>
            </a:r>
            <a:r>
              <a:rPr lang="en-US" altLang="ja-JP" sz="1800" i="1" kern="1200" dirty="0">
                <a:latin typeface="Arial Narrow" panose="020B0606020202030204" pitchFamily="34" charset="0"/>
                <a:ea typeface="ＭＳ Ｐゴシック" pitchFamily="50" charset="-128"/>
              </a:rPr>
              <a:t>exports of clinker, </a:t>
            </a:r>
            <a:r>
              <a:rPr lang="en-US" altLang="ja-JP" sz="1800" i="1" kern="1200" dirty="0" err="1">
                <a:latin typeface="Arial Narrow" panose="020B0606020202030204" pitchFamily="34" charset="0"/>
                <a:ea typeface="ＭＳ Ｐゴシック" pitchFamily="50" charset="-128"/>
              </a:rPr>
              <a:t>tonnes</a:t>
            </a:r>
            <a:endParaRPr lang="en-US" altLang="ja-JP" sz="1800" i="1" kern="1200" dirty="0">
              <a:latin typeface="Arial Narrow" panose="020B0606020202030204" pitchFamily="34" charset="0"/>
              <a:ea typeface="ＭＳ Ｐゴシック" pitchFamily="50" charset="-128"/>
            </a:endParaRPr>
          </a:p>
          <a:p>
            <a:pPr marL="800100" lvl="2" indent="0" eaLnBrk="1" hangingPunct="1">
              <a:spcBef>
                <a:spcPct val="0"/>
              </a:spcBef>
              <a:spcAft>
                <a:spcPct val="30000"/>
              </a:spcAft>
              <a:buNone/>
            </a:pPr>
            <a:r>
              <a:rPr lang="en-US" altLang="ja-JP" sz="1800" b="1" kern="1200" dirty="0" err="1">
                <a:latin typeface="Arial Narrow" panose="020B0606020202030204" pitchFamily="34" charset="0"/>
                <a:ea typeface="ＭＳ Ｐゴシック" pitchFamily="50" charset="-128"/>
              </a:rPr>
              <a:t>EF</a:t>
            </a:r>
            <a:r>
              <a:rPr lang="en-US" altLang="ja-JP" sz="1800" b="1" kern="1200" baseline="-25000" dirty="0" err="1">
                <a:latin typeface="Arial Narrow" panose="020B0606020202030204" pitchFamily="34" charset="0"/>
                <a:ea typeface="ＭＳ Ｐゴシック" pitchFamily="50" charset="-128"/>
              </a:rPr>
              <a:t>Clc</a:t>
            </a:r>
            <a:r>
              <a:rPr lang="en-US" altLang="ja-JP" sz="1800" kern="1200" dirty="0">
                <a:latin typeface="Arial Narrow" panose="020B0606020202030204" pitchFamily="34" charset="0"/>
                <a:ea typeface="ＭＳ Ｐゴシック" pitchFamily="50" charset="-128"/>
              </a:rPr>
              <a:t> - </a:t>
            </a:r>
            <a:r>
              <a:rPr lang="en-US" altLang="ja-JP" sz="1800" i="1" kern="1200" dirty="0">
                <a:latin typeface="Arial Narrow" panose="020B0606020202030204" pitchFamily="34" charset="0"/>
                <a:ea typeface="ＭＳ Ｐゴシック" pitchFamily="50" charset="-128"/>
              </a:rPr>
              <a:t>emission factor for clinker, </a:t>
            </a:r>
            <a:r>
              <a:rPr lang="en-US" altLang="ja-JP" sz="1800" i="1" kern="1200" dirty="0" err="1">
                <a:latin typeface="Arial Narrow" panose="020B0606020202030204" pitchFamily="34" charset="0"/>
                <a:ea typeface="ＭＳ Ｐゴシック" pitchFamily="50" charset="-128"/>
              </a:rPr>
              <a:t>tonnes</a:t>
            </a:r>
            <a:r>
              <a:rPr lang="en-US" altLang="ja-JP" sz="1800" i="1" kern="1200" dirty="0">
                <a:latin typeface="Arial Narrow" panose="020B0606020202030204" pitchFamily="34" charset="0"/>
                <a:ea typeface="ＭＳ Ｐゴシック" pitchFamily="50" charset="-128"/>
              </a:rPr>
              <a:t> CO</a:t>
            </a:r>
            <a:r>
              <a:rPr lang="en-US" altLang="ja-JP" sz="1800" i="1" kern="1200" baseline="-25000" dirty="0">
                <a:latin typeface="Arial Narrow" panose="020B0606020202030204" pitchFamily="34" charset="0"/>
                <a:ea typeface="ＭＳ Ｐゴシック" pitchFamily="50" charset="-128"/>
              </a:rPr>
              <a:t>2</a:t>
            </a:r>
            <a:r>
              <a:rPr lang="en-US" altLang="ja-JP" sz="1800" i="1" kern="1200" dirty="0">
                <a:latin typeface="Arial Narrow" panose="020B0606020202030204" pitchFamily="34" charset="0"/>
                <a:ea typeface="ＭＳ Ｐゴシック" pitchFamily="50" charset="-128"/>
              </a:rPr>
              <a:t>/</a:t>
            </a:r>
            <a:r>
              <a:rPr lang="en-US" altLang="ja-JP" sz="1800" i="1" kern="1200" dirty="0" err="1">
                <a:latin typeface="Arial Narrow" panose="020B0606020202030204" pitchFamily="34" charset="0"/>
                <a:ea typeface="ＭＳ Ｐゴシック" pitchFamily="50" charset="-128"/>
              </a:rPr>
              <a:t>tonne</a:t>
            </a:r>
            <a:r>
              <a:rPr lang="en-US" altLang="ja-JP" sz="1800" i="1" kern="1200" dirty="0">
                <a:latin typeface="Arial Narrow" panose="020B0606020202030204" pitchFamily="34" charset="0"/>
                <a:ea typeface="ＭＳ Ｐゴシック" pitchFamily="50" charset="-128"/>
              </a:rPr>
              <a:t> clinker</a:t>
            </a:r>
          </a:p>
          <a:p>
            <a:pPr marL="0" lvl="0" indent="0" eaLnBrk="1" hangingPunct="1">
              <a:spcBef>
                <a:spcPct val="0"/>
              </a:spcBef>
              <a:spcAft>
                <a:spcPct val="30000"/>
              </a:spcAft>
              <a:buNone/>
            </a:pPr>
            <a:endParaRPr lang="en-US" altLang="ja-JP" sz="2000" kern="1200" dirty="0">
              <a:latin typeface="Arial Narrow" panose="020B0606020202030204" pitchFamily="34" charset="0"/>
              <a:ea typeface="ＭＳ Ｐゴシック" pitchFamily="50" charset="-128"/>
            </a:endParaRPr>
          </a:p>
          <a:p>
            <a:pPr marL="0" lvl="0" indent="0" eaLnBrk="1" hangingPunct="1">
              <a:spcBef>
                <a:spcPct val="0"/>
              </a:spcBef>
              <a:spcAft>
                <a:spcPts val="0"/>
              </a:spcAft>
              <a:buNone/>
            </a:pPr>
            <a:r>
              <a:rPr lang="en-US" altLang="ja-JP" sz="2000" b="1" kern="1200" dirty="0">
                <a:latin typeface="Arial Narrow" panose="020B0606020202030204" pitchFamily="34" charset="0"/>
                <a:ea typeface="ＭＳ Ｐゴシック" pitchFamily="50" charset="-128"/>
              </a:rPr>
              <a:t>Default </a:t>
            </a:r>
            <a:r>
              <a:rPr lang="en-US" altLang="ja-JP" sz="2000" b="1" kern="1200" dirty="0" err="1">
                <a:latin typeface="Arial Narrow" panose="020B0606020202030204" pitchFamily="34" charset="0"/>
                <a:ea typeface="ＭＳ Ｐゴシック" pitchFamily="50" charset="-128"/>
              </a:rPr>
              <a:t>EF</a:t>
            </a:r>
            <a:r>
              <a:rPr lang="en-US" altLang="ja-JP" sz="2000" b="1" kern="1200" baseline="-25000" dirty="0" err="1">
                <a:latin typeface="Arial Narrow" panose="020B0606020202030204" pitchFamily="34" charset="0"/>
                <a:ea typeface="ＭＳ Ｐゴシック" pitchFamily="50" charset="-128"/>
              </a:rPr>
              <a:t>Clc</a:t>
            </a:r>
            <a:r>
              <a:rPr lang="en-US" altLang="ja-JP" sz="2000" b="1" kern="1200" baseline="-25000" dirty="0">
                <a:latin typeface="Arial Narrow" panose="020B0606020202030204" pitchFamily="34" charset="0"/>
                <a:ea typeface="ＭＳ Ｐゴシック" pitchFamily="50" charset="-128"/>
              </a:rPr>
              <a:t> </a:t>
            </a:r>
            <a:r>
              <a:rPr lang="en-US" altLang="ja-JP" sz="2000" b="1" kern="1200" dirty="0">
                <a:latin typeface="Arial Narrow" panose="020B0606020202030204" pitchFamily="34" charset="0"/>
                <a:ea typeface="ＭＳ Ｐゴシック" pitchFamily="50" charset="-128"/>
              </a:rPr>
              <a:t> = </a:t>
            </a:r>
            <a:r>
              <a:rPr lang="en-US" altLang="ja-JP" sz="2000" dirty="0">
                <a:solidFill>
                  <a:srgbClr val="F89708"/>
                </a:solidFill>
                <a:latin typeface="Arial Narrow" panose="020B0606020202030204" pitchFamily="34" charset="0"/>
                <a:ea typeface="ＭＳ Ｐゴシック" pitchFamily="50" charset="-128"/>
              </a:rPr>
              <a:t>0.52 </a:t>
            </a:r>
            <a:r>
              <a:rPr lang="en-US" altLang="ja-JP" sz="2000" kern="1200" dirty="0" err="1">
                <a:solidFill>
                  <a:srgbClr val="F89708"/>
                </a:solidFill>
                <a:latin typeface="Arial Narrow" panose="020B0606020202030204" pitchFamily="34" charset="0"/>
                <a:ea typeface="ＭＳ Ｐゴシック" pitchFamily="50" charset="-128"/>
              </a:rPr>
              <a:t>tonnes</a:t>
            </a:r>
            <a:r>
              <a:rPr lang="en-US" altLang="ja-JP" sz="2000" kern="1200" dirty="0">
                <a:solidFill>
                  <a:srgbClr val="F89708"/>
                </a:solidFill>
                <a:latin typeface="Arial Narrow" panose="020B0606020202030204" pitchFamily="34" charset="0"/>
                <a:ea typeface="ＭＳ Ｐゴシック" pitchFamily="50" charset="-128"/>
              </a:rPr>
              <a:t> CO</a:t>
            </a:r>
            <a:r>
              <a:rPr lang="en-US" altLang="ja-JP" sz="2000" kern="1200" baseline="-25000" dirty="0">
                <a:solidFill>
                  <a:srgbClr val="F89708"/>
                </a:solidFill>
                <a:latin typeface="Arial Narrow" panose="020B0606020202030204" pitchFamily="34" charset="0"/>
                <a:ea typeface="ＭＳ Ｐゴシック" pitchFamily="50" charset="-128"/>
              </a:rPr>
              <a:t>2</a:t>
            </a:r>
            <a:r>
              <a:rPr lang="en-US" altLang="ja-JP" sz="2000" kern="1200" dirty="0">
                <a:solidFill>
                  <a:srgbClr val="F89708"/>
                </a:solidFill>
                <a:latin typeface="Arial Narrow" panose="020B0606020202030204" pitchFamily="34" charset="0"/>
                <a:ea typeface="ＭＳ Ｐゴシック" pitchFamily="50" charset="-128"/>
              </a:rPr>
              <a:t>/</a:t>
            </a:r>
            <a:r>
              <a:rPr lang="en-US" altLang="ja-JP" sz="2000" kern="1200" dirty="0" err="1">
                <a:solidFill>
                  <a:srgbClr val="F89708"/>
                </a:solidFill>
                <a:latin typeface="Arial Narrow" panose="020B0606020202030204" pitchFamily="34" charset="0"/>
                <a:ea typeface="ＭＳ Ｐゴシック" pitchFamily="50" charset="-128"/>
              </a:rPr>
              <a:t>tonne</a:t>
            </a:r>
            <a:r>
              <a:rPr lang="en-US" altLang="ja-JP" sz="2000" kern="1200" dirty="0">
                <a:solidFill>
                  <a:srgbClr val="F89708"/>
                </a:solidFill>
                <a:latin typeface="Arial Narrow" panose="020B0606020202030204" pitchFamily="34" charset="0"/>
                <a:ea typeface="ＭＳ Ｐゴシック" pitchFamily="50" charset="-128"/>
              </a:rPr>
              <a:t> clinker </a:t>
            </a:r>
          </a:p>
          <a:p>
            <a:pPr marL="0" lvl="0" indent="0" eaLnBrk="1" hangingPunct="1">
              <a:spcBef>
                <a:spcPct val="0"/>
              </a:spcBef>
              <a:spcAft>
                <a:spcPts val="0"/>
              </a:spcAft>
              <a:buNone/>
            </a:pPr>
            <a:r>
              <a:rPr lang="en-US" altLang="ja-JP" sz="1600" i="1" dirty="0">
                <a:latin typeface="Arial Narrow" panose="020B0606020202030204" pitchFamily="34" charset="0"/>
                <a:ea typeface="ＭＳ Ｐゴシック" pitchFamily="50" charset="-128"/>
              </a:rPr>
              <a:t>                                                (corrected for cement kiln dust (CKD))</a:t>
            </a:r>
          </a:p>
          <a:p>
            <a:endParaRPr lang="en-GB" dirty="0"/>
          </a:p>
        </p:txBody>
      </p:sp>
    </p:spTree>
    <p:extLst>
      <p:ext uri="{BB962C8B-B14F-4D97-AF65-F5344CB8AC3E}">
        <p14:creationId xmlns:p14="http://schemas.microsoft.com/office/powerpoint/2010/main" val="2818558118"/>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53" y="163513"/>
            <a:ext cx="8231942" cy="1008062"/>
          </a:xfrm>
        </p:spPr>
        <p:txBody>
          <a:bodyPr/>
          <a:lstStyle/>
          <a:p>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3600" baseline="-25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from Cement Production (Tier 1)</a:t>
            </a:r>
            <a:endParaRPr lang="en-GB" sz="3600" dirty="0">
              <a:latin typeface="Arial Narrow" panose="020B0606020202030204" pitchFamily="34" charset="0"/>
            </a:endParaRPr>
          </a:p>
        </p:txBody>
      </p:sp>
      <p:sp>
        <p:nvSpPr>
          <p:cNvPr id="3" name="Content Placeholder 2"/>
          <p:cNvSpPr>
            <a:spLocks noGrp="1"/>
          </p:cNvSpPr>
          <p:nvPr>
            <p:ph idx="1"/>
          </p:nvPr>
        </p:nvSpPr>
        <p:spPr>
          <a:xfrm>
            <a:off x="488272" y="1369381"/>
            <a:ext cx="8723975" cy="4525963"/>
          </a:xfrm>
        </p:spPr>
        <p:txBody>
          <a:bodyPr/>
          <a:lstStyle/>
          <a:p>
            <a:pPr marL="0" indent="0">
              <a:buNone/>
            </a:pPr>
            <a:r>
              <a:rPr lang="en-GB" sz="2400" b="1" u="sng" dirty="0">
                <a:latin typeface="Arial Narrow" panose="020B0606020202030204" pitchFamily="34" charset="0"/>
              </a:rPr>
              <a:t>To estimate clinker production:</a:t>
            </a:r>
          </a:p>
          <a:p>
            <a:pPr marL="400050" lvl="1" indent="0" algn="r">
              <a:buNone/>
            </a:pPr>
            <a:endParaRPr lang="en-GB" sz="1200" b="1" u="sng" dirty="0">
              <a:latin typeface="Arial Narrow" panose="020B0606020202030204" pitchFamily="34" charset="0"/>
            </a:endParaRPr>
          </a:p>
          <a:p>
            <a:pPr lvl="1">
              <a:buFont typeface="Wingdings" panose="05000000000000000000" pitchFamily="2" charset="2"/>
              <a:buChar char="Ø"/>
            </a:pPr>
            <a:r>
              <a:rPr lang="en-GB" sz="2000" b="1" dirty="0">
                <a:latin typeface="Arial Narrow" panose="020B0606020202030204" pitchFamily="34" charset="0"/>
              </a:rPr>
              <a:t>National-level data should be collected on:</a:t>
            </a:r>
          </a:p>
          <a:p>
            <a:pPr lvl="2">
              <a:buFont typeface="Wingdings" panose="05000000000000000000" pitchFamily="2" charset="2"/>
              <a:buChar char="§"/>
            </a:pPr>
            <a:r>
              <a:rPr lang="en-GB" dirty="0">
                <a:latin typeface="Arial Narrow" panose="020B0606020202030204" pitchFamily="34" charset="0"/>
              </a:rPr>
              <a:t>Cement production by type (Portland, masonry, etc.)</a:t>
            </a:r>
          </a:p>
          <a:p>
            <a:pPr lvl="2">
              <a:buFont typeface="Wingdings" panose="05000000000000000000" pitchFamily="2" charset="2"/>
              <a:buChar char="§"/>
            </a:pPr>
            <a:r>
              <a:rPr lang="en-GB" dirty="0">
                <a:latin typeface="Arial Narrow" panose="020B0606020202030204" pitchFamily="34" charset="0"/>
              </a:rPr>
              <a:t>Clinker fraction by cement type</a:t>
            </a:r>
          </a:p>
          <a:p>
            <a:pPr marL="400050" lvl="1" indent="0">
              <a:buNone/>
            </a:pPr>
            <a:endParaRPr lang="en-GB" sz="1200" b="1" dirty="0">
              <a:latin typeface="Arial Narrow" panose="020B0606020202030204" pitchFamily="34" charset="0"/>
            </a:endParaRPr>
          </a:p>
          <a:p>
            <a:pPr lvl="1">
              <a:buFont typeface="Wingdings" panose="05000000000000000000" pitchFamily="2" charset="2"/>
              <a:buChar char="Ø"/>
            </a:pPr>
            <a:r>
              <a:rPr lang="en-GB" sz="2000" b="1" dirty="0">
                <a:latin typeface="Arial Narrow" panose="020B0606020202030204" pitchFamily="34" charset="0"/>
              </a:rPr>
              <a:t>If detailed information on cement type is not available, multiply total cement production by:</a:t>
            </a:r>
          </a:p>
          <a:p>
            <a:pPr lvl="2">
              <a:buFont typeface="Wingdings" panose="05000000000000000000" pitchFamily="2" charset="2"/>
              <a:buChar char="§"/>
            </a:pPr>
            <a:r>
              <a:rPr lang="en-GB" dirty="0">
                <a:latin typeface="Arial Narrow" panose="020B0606020202030204" pitchFamily="34" charset="0"/>
              </a:rPr>
              <a:t>Default </a:t>
            </a:r>
            <a:r>
              <a:rPr lang="en-GB" dirty="0" err="1">
                <a:latin typeface="Arial Narrow" panose="020B0606020202030204" pitchFamily="34" charset="0"/>
              </a:rPr>
              <a:t>Ccl</a:t>
            </a:r>
            <a:r>
              <a:rPr lang="en-GB" dirty="0">
                <a:latin typeface="Arial Narrow" panose="020B0606020202030204" pitchFamily="34" charset="0"/>
              </a:rPr>
              <a:t> = 0.75 (if blended/‘masonry’ is much)</a:t>
            </a:r>
          </a:p>
          <a:p>
            <a:pPr lvl="2">
              <a:buFont typeface="Wingdings" panose="05000000000000000000" pitchFamily="2" charset="2"/>
              <a:buChar char="§"/>
            </a:pPr>
            <a:r>
              <a:rPr lang="en-GB" dirty="0">
                <a:latin typeface="Arial Narrow" panose="020B0606020202030204" pitchFamily="34" charset="0"/>
              </a:rPr>
              <a:t>Default </a:t>
            </a:r>
            <a:r>
              <a:rPr lang="en-GB" dirty="0" err="1">
                <a:latin typeface="Arial Narrow" panose="020B0606020202030204" pitchFamily="34" charset="0"/>
              </a:rPr>
              <a:t>Ccl</a:t>
            </a:r>
            <a:r>
              <a:rPr lang="en-GB" dirty="0">
                <a:latin typeface="Arial Narrow" panose="020B0606020202030204" pitchFamily="34" charset="0"/>
              </a:rPr>
              <a:t> = 0.95 (if all is essentially ‘Portland’)</a:t>
            </a:r>
          </a:p>
          <a:p>
            <a:pPr lvl="1">
              <a:buFont typeface="Wingdings" panose="05000000000000000000" pitchFamily="2" charset="2"/>
              <a:buChar char="Ø"/>
            </a:pPr>
            <a:endParaRPr lang="en-GB" sz="1200" b="1" dirty="0">
              <a:latin typeface="Arial Narrow" panose="020B0606020202030204" pitchFamily="34" charset="0"/>
            </a:endParaRPr>
          </a:p>
          <a:p>
            <a:pPr lvl="1">
              <a:buFont typeface="Wingdings" panose="05000000000000000000" pitchFamily="2" charset="2"/>
              <a:buChar char="Ø"/>
            </a:pPr>
            <a:r>
              <a:rPr lang="en-GB" sz="2000" b="1" dirty="0">
                <a:latin typeface="Arial Narrow" panose="020B0606020202030204" pitchFamily="34" charset="0"/>
              </a:rPr>
              <a:t>Data should be obtained on the amount of clinker imported and exported</a:t>
            </a:r>
          </a:p>
          <a:p>
            <a:pPr marL="0" indent="0">
              <a:buNone/>
            </a:pPr>
            <a:endParaRPr lang="en-GB" sz="1800" dirty="0">
              <a:latin typeface="Bookman Old Style" panose="02050604050505020204" pitchFamily="18" charset="0"/>
            </a:endParaRPr>
          </a:p>
        </p:txBody>
      </p:sp>
    </p:spTree>
    <p:extLst>
      <p:ext uri="{BB962C8B-B14F-4D97-AF65-F5344CB8AC3E}">
        <p14:creationId xmlns:p14="http://schemas.microsoft.com/office/powerpoint/2010/main" val="1905393891"/>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7263" y="2230514"/>
            <a:ext cx="5397622" cy="1045346"/>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1740" y="163513"/>
            <a:ext cx="8590810" cy="830786"/>
          </a:xfrm>
        </p:spPr>
        <p:txBody>
          <a:bodyPr/>
          <a:lstStyle/>
          <a:p>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3600" baseline="-25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from Cement Production (Tier 2)</a:t>
            </a:r>
            <a:endParaRPr lang="en-GB" sz="3600" dirty="0">
              <a:latin typeface="Arial Narrow" panose="020B0606020202030204" pitchFamily="34" charset="0"/>
            </a:endParaRPr>
          </a:p>
        </p:txBody>
      </p:sp>
      <p:sp>
        <p:nvSpPr>
          <p:cNvPr id="3" name="Content Placeholder 2"/>
          <p:cNvSpPr>
            <a:spLocks noGrp="1"/>
          </p:cNvSpPr>
          <p:nvPr>
            <p:ph idx="1"/>
          </p:nvPr>
        </p:nvSpPr>
        <p:spPr>
          <a:xfrm>
            <a:off x="718247" y="1144942"/>
            <a:ext cx="7917795" cy="4723197"/>
          </a:xfrm>
        </p:spPr>
        <p:txBody>
          <a:bodyPr/>
          <a:lstStyle/>
          <a:p>
            <a:pPr marL="0" lvl="2" indent="0">
              <a:spcBef>
                <a:spcPts val="0"/>
              </a:spcBef>
              <a:buNone/>
            </a:pPr>
            <a:r>
              <a:rPr lang="en-GB" b="1" u="sng" dirty="0">
                <a:latin typeface="Arial Narrow" panose="020B0606020202030204" pitchFamily="34" charset="0"/>
              </a:rPr>
              <a:t>Tier 2 </a:t>
            </a:r>
            <a:r>
              <a:rPr lang="en-GB" dirty="0">
                <a:latin typeface="Arial Narrow" panose="020B0606020202030204" pitchFamily="34" charset="0"/>
              </a:rPr>
              <a:t>includes a correction addition for emissions associated with </a:t>
            </a:r>
            <a:r>
              <a:rPr lang="en-US" altLang="ja-JP" dirty="0">
                <a:latin typeface="Arial Narrow" panose="020B0606020202030204" pitchFamily="34" charset="0"/>
                <a:ea typeface="ＭＳ Ｐゴシック" pitchFamily="50" charset="-128"/>
              </a:rPr>
              <a:t>Cement Kiln Dust (</a:t>
            </a:r>
            <a:r>
              <a:rPr lang="en-GB" b="1" dirty="0">
                <a:latin typeface="Arial Narrow" panose="020B0606020202030204" pitchFamily="34" charset="0"/>
              </a:rPr>
              <a:t>CKD</a:t>
            </a:r>
            <a:r>
              <a:rPr lang="en-GB" dirty="0">
                <a:latin typeface="Arial Narrow" panose="020B0606020202030204" pitchFamily="34" charset="0"/>
              </a:rPr>
              <a:t>) not recycled to the kiln which is</a:t>
            </a:r>
            <a:r>
              <a:rPr lang="en-US" dirty="0">
                <a:latin typeface="Arial Narrow" panose="020B0606020202030204" pitchFamily="34" charset="0"/>
                <a:ea typeface="ＭＳ Ｐゴシック" pitchFamily="50" charset="-128"/>
              </a:rPr>
              <a:t> </a:t>
            </a:r>
            <a:r>
              <a:rPr lang="en-US" altLang="ja-JP" dirty="0">
                <a:latin typeface="Arial Narrow" panose="020B0606020202030204" pitchFamily="34" charset="0"/>
                <a:ea typeface="ＭＳ Ｐゴシック" pitchFamily="50" charset="-128"/>
              </a:rPr>
              <a:t>considered to be ‘lost’ and associated emissions are not accounted for by the clinker:</a:t>
            </a:r>
          </a:p>
          <a:p>
            <a:pPr marL="0" lvl="2" indent="0">
              <a:spcBef>
                <a:spcPts val="0"/>
              </a:spcBef>
              <a:buNone/>
            </a:pPr>
            <a:endParaRPr lang="en-US" altLang="ja-JP" sz="1800" dirty="0">
              <a:latin typeface="Arial Narrow" panose="020B0606020202030204" pitchFamily="34" charset="0"/>
              <a:ea typeface="ＭＳ Ｐゴシック" pitchFamily="50" charset="-128"/>
            </a:endParaRPr>
          </a:p>
          <a:p>
            <a:pPr marL="0" lvl="2" indent="0">
              <a:spcBef>
                <a:spcPts val="0"/>
              </a:spcBef>
              <a:buNone/>
            </a:pPr>
            <a:r>
              <a:rPr lang="en-US" altLang="ja-JP" sz="2400" dirty="0">
                <a:latin typeface="Arial Narrow" panose="020B0606020202030204" pitchFamily="34" charset="0"/>
                <a:ea typeface="ＭＳ Ｐゴシック" pitchFamily="50" charset="-128"/>
              </a:rPr>
              <a:t>                </a:t>
            </a:r>
            <a:r>
              <a:rPr lang="en-US" altLang="ja-JP" sz="2400" b="1" kern="1200" dirty="0">
                <a:latin typeface="Arial Narrow" panose="020B0606020202030204" pitchFamily="34" charset="0"/>
                <a:ea typeface="ＭＳ Ｐゴシック" pitchFamily="50" charset="-128"/>
              </a:rPr>
              <a:t>CO</a:t>
            </a:r>
            <a:r>
              <a:rPr lang="en-US" altLang="ja-JP" sz="1400" b="1" kern="1200" dirty="0">
                <a:latin typeface="Arial Narrow" panose="020B0606020202030204" pitchFamily="34" charset="0"/>
                <a:ea typeface="ＭＳ Ｐゴシック" pitchFamily="50" charset="-128"/>
              </a:rPr>
              <a:t>2</a:t>
            </a:r>
            <a:r>
              <a:rPr lang="en-US" altLang="ja-JP" sz="2400" b="1" kern="1200" dirty="0">
                <a:latin typeface="Arial Narrow" panose="020B0606020202030204" pitchFamily="34" charset="0"/>
                <a:ea typeface="ＭＳ Ｐゴシック" pitchFamily="50" charset="-128"/>
              </a:rPr>
              <a:t> Emissions</a:t>
            </a:r>
            <a:r>
              <a:rPr lang="en-US" altLang="ja-JP" sz="2400" b="1" dirty="0">
                <a:latin typeface="Arial Narrow" panose="020B0606020202030204" pitchFamily="34" charset="0"/>
                <a:ea typeface="ＭＳ Ｐゴシック" pitchFamily="50" charset="-128"/>
              </a:rPr>
              <a:t> = </a:t>
            </a:r>
            <a:r>
              <a:rPr lang="en-US" altLang="ja-JP" sz="2400" b="1" dirty="0" err="1">
                <a:latin typeface="Arial Narrow" panose="020B0606020202030204" pitchFamily="34" charset="0"/>
                <a:ea typeface="ＭＳ Ｐゴシック" pitchFamily="50" charset="-128"/>
              </a:rPr>
              <a:t>M</a:t>
            </a:r>
            <a:r>
              <a:rPr lang="en-US" altLang="ja-JP" sz="2400" b="1" baseline="-25000" dirty="0" err="1">
                <a:latin typeface="Arial Narrow" panose="020B0606020202030204" pitchFamily="34" charset="0"/>
                <a:ea typeface="ＭＳ Ｐゴシック" pitchFamily="50" charset="-128"/>
              </a:rPr>
              <a:t>cl</a:t>
            </a:r>
            <a:r>
              <a:rPr lang="en-US" altLang="ja-JP" sz="2400" b="1" dirty="0">
                <a:latin typeface="Arial Narrow" panose="020B0606020202030204" pitchFamily="34" charset="0"/>
                <a:ea typeface="ＭＳ Ｐゴシック" pitchFamily="50" charset="-128"/>
              </a:rPr>
              <a:t> x </a:t>
            </a:r>
            <a:r>
              <a:rPr lang="en-US" altLang="ja-JP" sz="2400" b="1" dirty="0" err="1">
                <a:latin typeface="Arial Narrow" panose="020B0606020202030204" pitchFamily="34" charset="0"/>
                <a:ea typeface="ＭＳ Ｐゴシック" pitchFamily="50" charset="-128"/>
              </a:rPr>
              <a:t>EF</a:t>
            </a:r>
            <a:r>
              <a:rPr lang="en-US" altLang="ja-JP" sz="2400" b="1" baseline="-25000" dirty="0" err="1">
                <a:latin typeface="Arial Narrow" panose="020B0606020202030204" pitchFamily="34" charset="0"/>
                <a:ea typeface="ＭＳ Ｐゴシック" pitchFamily="50" charset="-128"/>
              </a:rPr>
              <a:t>cl</a:t>
            </a:r>
            <a:r>
              <a:rPr lang="en-US" altLang="ja-JP" sz="2400" b="1" baseline="-25000" dirty="0">
                <a:latin typeface="Arial Narrow" panose="020B0606020202030204" pitchFamily="34" charset="0"/>
                <a:ea typeface="ＭＳ Ｐゴシック" pitchFamily="50" charset="-128"/>
              </a:rPr>
              <a:t> </a:t>
            </a:r>
            <a:r>
              <a:rPr lang="en-US" altLang="ja-JP" sz="2400" b="1" dirty="0">
                <a:latin typeface="Arial Narrow" panose="020B0606020202030204" pitchFamily="34" charset="0"/>
                <a:ea typeface="ＭＳ Ｐゴシック" pitchFamily="50" charset="-128"/>
              </a:rPr>
              <a:t>x CF</a:t>
            </a:r>
            <a:r>
              <a:rPr lang="en-US" altLang="ja-JP" sz="2400" b="1" baseline="-25000" dirty="0">
                <a:latin typeface="Arial Narrow" panose="020B0606020202030204" pitchFamily="34" charset="0"/>
                <a:ea typeface="ＭＳ Ｐゴシック" pitchFamily="50" charset="-128"/>
              </a:rPr>
              <a:t>CKD</a:t>
            </a:r>
            <a:endParaRPr lang="en-US" altLang="ja-JP" sz="2400" b="1" dirty="0">
              <a:latin typeface="Arial Narrow" panose="020B0606020202030204" pitchFamily="34" charset="0"/>
              <a:ea typeface="ＭＳ Ｐゴシック" pitchFamily="50" charset="-128"/>
            </a:endParaRPr>
          </a:p>
          <a:p>
            <a:pPr marL="0" lvl="2" indent="0">
              <a:spcBef>
                <a:spcPts val="0"/>
              </a:spcBef>
              <a:buNone/>
            </a:pPr>
            <a:r>
              <a:rPr lang="en-GB" altLang="ja-JP" sz="2400" b="1" dirty="0">
                <a:latin typeface="Arial Narrow" panose="020B0606020202030204" pitchFamily="34" charset="0"/>
                <a:ea typeface="ＭＳ Ｐゴシック" pitchFamily="50" charset="-128"/>
              </a:rPr>
              <a:t>          CF</a:t>
            </a:r>
            <a:r>
              <a:rPr lang="en-GB" altLang="ja-JP" sz="1200" b="1" dirty="0">
                <a:latin typeface="Arial Narrow" panose="020B0606020202030204" pitchFamily="34" charset="0"/>
                <a:ea typeface="ＭＳ Ｐゴシック" pitchFamily="50" charset="-128"/>
              </a:rPr>
              <a:t>CKD</a:t>
            </a:r>
            <a:r>
              <a:rPr lang="en-GB" altLang="ja-JP" sz="2400" b="1" dirty="0">
                <a:latin typeface="Arial Narrow" panose="020B0606020202030204" pitchFamily="34" charset="0"/>
                <a:ea typeface="ＭＳ Ｐゴシック" pitchFamily="50" charset="-128"/>
              </a:rPr>
              <a:t> = 1 + (</a:t>
            </a:r>
            <a:r>
              <a:rPr lang="en-GB" altLang="ja-JP" sz="2400" b="1" dirty="0" err="1">
                <a:latin typeface="Arial Narrow" panose="020B0606020202030204" pitchFamily="34" charset="0"/>
                <a:ea typeface="ＭＳ Ｐゴシック" pitchFamily="50" charset="-128"/>
              </a:rPr>
              <a:t>M</a:t>
            </a:r>
            <a:r>
              <a:rPr lang="en-GB" altLang="ja-JP" sz="1400" b="1" dirty="0" err="1">
                <a:latin typeface="Arial Narrow" panose="020B0606020202030204" pitchFamily="34" charset="0"/>
                <a:ea typeface="ＭＳ Ｐゴシック" pitchFamily="50" charset="-128"/>
              </a:rPr>
              <a:t>d</a:t>
            </a:r>
            <a:r>
              <a:rPr lang="en-GB" altLang="ja-JP" sz="2400" b="1" dirty="0">
                <a:latin typeface="Arial Narrow" panose="020B0606020202030204" pitchFamily="34" charset="0"/>
                <a:ea typeface="ＭＳ Ｐゴシック" pitchFamily="50" charset="-128"/>
              </a:rPr>
              <a:t> / </a:t>
            </a:r>
            <a:r>
              <a:rPr lang="en-GB" altLang="ja-JP" sz="2400" b="1" dirty="0" err="1">
                <a:latin typeface="Arial Narrow" panose="020B0606020202030204" pitchFamily="34" charset="0"/>
                <a:ea typeface="ＭＳ Ｐゴシック" pitchFamily="50" charset="-128"/>
              </a:rPr>
              <a:t>M</a:t>
            </a:r>
            <a:r>
              <a:rPr lang="en-GB" altLang="ja-JP" sz="1600" b="1" dirty="0" err="1">
                <a:latin typeface="Arial Narrow" panose="020B0606020202030204" pitchFamily="34" charset="0"/>
                <a:ea typeface="ＭＳ Ｐゴシック" pitchFamily="50" charset="-128"/>
              </a:rPr>
              <a:t>cl</a:t>
            </a:r>
            <a:r>
              <a:rPr lang="en-GB" altLang="ja-JP" sz="2400" b="1" dirty="0">
                <a:latin typeface="Arial Narrow" panose="020B0606020202030204" pitchFamily="34" charset="0"/>
                <a:ea typeface="ＭＳ Ｐゴシック" pitchFamily="50" charset="-128"/>
              </a:rPr>
              <a:t>) * C</a:t>
            </a:r>
            <a:r>
              <a:rPr lang="en-GB" altLang="ja-JP" sz="1400" b="1" dirty="0">
                <a:latin typeface="Arial Narrow" panose="020B0606020202030204" pitchFamily="34" charset="0"/>
                <a:ea typeface="ＭＳ Ｐゴシック" pitchFamily="50" charset="-128"/>
              </a:rPr>
              <a:t>d</a:t>
            </a:r>
            <a:r>
              <a:rPr lang="en-GB" altLang="ja-JP" sz="2400" b="1" dirty="0">
                <a:latin typeface="Arial Narrow" panose="020B0606020202030204" pitchFamily="34" charset="0"/>
                <a:ea typeface="ＭＳ Ｐゴシック" pitchFamily="50" charset="-128"/>
              </a:rPr>
              <a:t> * </a:t>
            </a:r>
            <a:r>
              <a:rPr lang="en-GB" altLang="ja-JP" sz="2400" b="1" dirty="0" err="1">
                <a:latin typeface="Arial Narrow" panose="020B0606020202030204" pitchFamily="34" charset="0"/>
                <a:ea typeface="ＭＳ Ｐゴシック" pitchFamily="50" charset="-128"/>
              </a:rPr>
              <a:t>F</a:t>
            </a:r>
            <a:r>
              <a:rPr lang="en-GB" altLang="ja-JP" sz="1400" b="1" dirty="0" err="1">
                <a:latin typeface="Arial Narrow" panose="020B0606020202030204" pitchFamily="34" charset="0"/>
                <a:ea typeface="ＭＳ Ｐゴシック" pitchFamily="50" charset="-128"/>
              </a:rPr>
              <a:t>d</a:t>
            </a:r>
            <a:r>
              <a:rPr lang="en-GB" altLang="ja-JP" sz="2400" b="1" dirty="0">
                <a:latin typeface="Arial Narrow" panose="020B0606020202030204" pitchFamily="34" charset="0"/>
                <a:ea typeface="ＭＳ Ｐゴシック" pitchFamily="50" charset="-128"/>
              </a:rPr>
              <a:t> * (</a:t>
            </a:r>
            <a:r>
              <a:rPr lang="en-GB" altLang="ja-JP" sz="2400" b="1" dirty="0" err="1">
                <a:latin typeface="Arial Narrow" panose="020B0606020202030204" pitchFamily="34" charset="0"/>
                <a:ea typeface="ＭＳ Ｐゴシック" pitchFamily="50" charset="-128"/>
              </a:rPr>
              <a:t>EF</a:t>
            </a:r>
            <a:r>
              <a:rPr lang="en-GB" altLang="ja-JP" sz="1600" b="1" dirty="0" err="1">
                <a:latin typeface="Arial Narrow" panose="020B0606020202030204" pitchFamily="34" charset="0"/>
                <a:ea typeface="ＭＳ Ｐゴシック" pitchFamily="50" charset="-128"/>
              </a:rPr>
              <a:t>c</a:t>
            </a:r>
            <a:r>
              <a:rPr lang="en-GB" altLang="ja-JP" sz="2400" b="1" dirty="0">
                <a:latin typeface="Arial Narrow" panose="020B0606020202030204" pitchFamily="34" charset="0"/>
                <a:ea typeface="ＭＳ Ｐゴシック" pitchFamily="50" charset="-128"/>
              </a:rPr>
              <a:t> / </a:t>
            </a:r>
            <a:r>
              <a:rPr lang="en-GB" altLang="ja-JP" sz="2400" b="1" dirty="0" err="1">
                <a:latin typeface="Arial Narrow" panose="020B0606020202030204" pitchFamily="34" charset="0"/>
                <a:ea typeface="ＭＳ Ｐゴシック" pitchFamily="50" charset="-128"/>
              </a:rPr>
              <a:t>EF</a:t>
            </a:r>
            <a:r>
              <a:rPr lang="en-GB" altLang="ja-JP" sz="1600" b="1" dirty="0" err="1">
                <a:latin typeface="Arial Narrow" panose="020B0606020202030204" pitchFamily="34" charset="0"/>
                <a:ea typeface="ＭＳ Ｐゴシック" pitchFamily="50" charset="-128"/>
              </a:rPr>
              <a:t>cl</a:t>
            </a:r>
            <a:r>
              <a:rPr lang="en-GB" altLang="ja-JP" sz="2400" b="1" dirty="0">
                <a:latin typeface="Arial Narrow" panose="020B0606020202030204" pitchFamily="34" charset="0"/>
                <a:ea typeface="ＭＳ Ｐゴシック" pitchFamily="50" charset="-128"/>
              </a:rPr>
              <a:t>)</a:t>
            </a:r>
          </a:p>
          <a:p>
            <a:pPr marL="0" lvl="2" indent="0">
              <a:spcBef>
                <a:spcPts val="0"/>
              </a:spcBef>
              <a:buNone/>
            </a:pPr>
            <a:endParaRPr lang="en-US" altLang="ja-JP" sz="1800" dirty="0">
              <a:latin typeface="Arial Narrow" panose="020B0606020202030204" pitchFamily="34" charset="0"/>
              <a:ea typeface="ＭＳ Ｐゴシック" pitchFamily="50" charset="-128"/>
            </a:endParaRPr>
          </a:p>
          <a:p>
            <a:pPr marL="914400" lvl="4" indent="0">
              <a:spcBef>
                <a:spcPts val="0"/>
              </a:spcBef>
              <a:buNone/>
            </a:pPr>
            <a:r>
              <a:rPr lang="en-US" altLang="ja-JP" sz="1800" b="1" dirty="0">
                <a:latin typeface="Arial Narrow" panose="020B0606020202030204" pitchFamily="34" charset="0"/>
                <a:ea typeface="ＭＳ Ｐゴシック" pitchFamily="50" charset="-128"/>
              </a:rPr>
              <a:t>CF</a:t>
            </a:r>
            <a:r>
              <a:rPr lang="en-US" altLang="ja-JP" sz="900" b="1" dirty="0">
                <a:latin typeface="Arial Narrow" panose="020B0606020202030204" pitchFamily="34" charset="0"/>
                <a:ea typeface="ＭＳ Ｐゴシック" pitchFamily="50" charset="-128"/>
              </a:rPr>
              <a:t>CKD</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emissions correction factor for CKD, dimensionless</a:t>
            </a:r>
          </a:p>
          <a:p>
            <a:pPr marL="914400" lvl="4" indent="0">
              <a:spcBef>
                <a:spcPts val="0"/>
              </a:spcBef>
              <a:buNone/>
            </a:pPr>
            <a:r>
              <a:rPr lang="en-US" altLang="ja-JP" sz="1800" b="1" dirty="0" err="1">
                <a:latin typeface="Arial Narrow" panose="020B0606020202030204" pitchFamily="34" charset="0"/>
                <a:ea typeface="ＭＳ Ｐゴシック" pitchFamily="50" charset="-128"/>
              </a:rPr>
              <a:t>M</a:t>
            </a:r>
            <a:r>
              <a:rPr lang="en-US" altLang="ja-JP" sz="1100" b="1" dirty="0" err="1">
                <a:latin typeface="Arial Narrow" panose="020B0606020202030204" pitchFamily="34" charset="0"/>
                <a:ea typeface="ＭＳ Ｐゴシック" pitchFamily="50" charset="-128"/>
              </a:rPr>
              <a:t>d</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weight of CKD not recycled to the kiln, </a:t>
            </a:r>
            <a:r>
              <a:rPr lang="en-US" altLang="ja-JP" sz="1800" i="1" dirty="0" err="1">
                <a:latin typeface="Arial Narrow" panose="020B0606020202030204" pitchFamily="34" charset="0"/>
                <a:ea typeface="ＭＳ Ｐゴシック" pitchFamily="50" charset="-128"/>
              </a:rPr>
              <a:t>tonnes</a:t>
            </a:r>
            <a:endParaRPr lang="en-US" altLang="ja-JP" sz="1800" i="1" dirty="0">
              <a:latin typeface="Arial Narrow" panose="020B0606020202030204" pitchFamily="34" charset="0"/>
              <a:ea typeface="ＭＳ Ｐゴシック" pitchFamily="50" charset="-128"/>
            </a:endParaRPr>
          </a:p>
          <a:p>
            <a:pPr marL="914400" lvl="4" indent="0">
              <a:spcBef>
                <a:spcPts val="0"/>
              </a:spcBef>
              <a:buNone/>
            </a:pPr>
            <a:r>
              <a:rPr lang="en-US" altLang="ja-JP" sz="1800" b="1" dirty="0" err="1">
                <a:latin typeface="Arial Narrow" panose="020B0606020202030204" pitchFamily="34" charset="0"/>
                <a:ea typeface="ＭＳ Ｐゴシック" pitchFamily="50" charset="-128"/>
              </a:rPr>
              <a:t>M</a:t>
            </a:r>
            <a:r>
              <a:rPr lang="en-US" altLang="ja-JP" sz="1000" b="1" dirty="0" err="1">
                <a:latin typeface="Arial Narrow" panose="020B0606020202030204" pitchFamily="34" charset="0"/>
                <a:ea typeface="ＭＳ Ｐゴシック" pitchFamily="50" charset="-128"/>
              </a:rPr>
              <a:t>cl</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weight of clinker produced, </a:t>
            </a:r>
            <a:r>
              <a:rPr lang="en-US" altLang="ja-JP" sz="1800" i="1" dirty="0" err="1">
                <a:latin typeface="Arial Narrow" panose="020B0606020202030204" pitchFamily="34" charset="0"/>
                <a:ea typeface="ＭＳ Ｐゴシック" pitchFamily="50" charset="-128"/>
              </a:rPr>
              <a:t>tonnes</a:t>
            </a:r>
            <a:endParaRPr lang="en-US" altLang="ja-JP" sz="1800" i="1" dirty="0">
              <a:latin typeface="Arial Narrow" panose="020B0606020202030204" pitchFamily="34" charset="0"/>
              <a:ea typeface="ＭＳ Ｐゴシック" pitchFamily="50" charset="-128"/>
            </a:endParaRPr>
          </a:p>
          <a:p>
            <a:pPr marL="914400" lvl="4" indent="0">
              <a:spcBef>
                <a:spcPts val="0"/>
              </a:spcBef>
              <a:buNone/>
            </a:pPr>
            <a:r>
              <a:rPr lang="en-US" altLang="ja-JP" sz="1800" b="1" dirty="0">
                <a:latin typeface="Arial Narrow" panose="020B0606020202030204" pitchFamily="34" charset="0"/>
                <a:ea typeface="ＭＳ Ｐゴシック" pitchFamily="50" charset="-128"/>
              </a:rPr>
              <a:t>C</a:t>
            </a:r>
            <a:r>
              <a:rPr lang="en-US" altLang="ja-JP" sz="1000" b="1" dirty="0">
                <a:latin typeface="Arial Narrow" panose="020B0606020202030204" pitchFamily="34" charset="0"/>
                <a:ea typeface="ＭＳ Ｐゴシック" pitchFamily="50" charset="-128"/>
              </a:rPr>
              <a:t>d</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fraction of original carbonate in the CKD (i.e., before calcination),</a:t>
            </a:r>
          </a:p>
          <a:p>
            <a:pPr marL="914400" lvl="4" indent="0">
              <a:spcBef>
                <a:spcPts val="0"/>
              </a:spcBef>
              <a:buNone/>
            </a:pPr>
            <a:r>
              <a:rPr lang="en-US" altLang="ja-JP" sz="1800" i="1" dirty="0">
                <a:latin typeface="Arial Narrow" panose="020B0606020202030204" pitchFamily="34" charset="0"/>
                <a:ea typeface="ＭＳ Ｐゴシック" pitchFamily="50" charset="-128"/>
              </a:rPr>
              <a:t>         fraction</a:t>
            </a:r>
          </a:p>
          <a:p>
            <a:pPr marL="914400" lvl="4" indent="0">
              <a:spcBef>
                <a:spcPts val="0"/>
              </a:spcBef>
              <a:buNone/>
            </a:pPr>
            <a:r>
              <a:rPr lang="en-US" altLang="ja-JP" sz="1800" b="1" dirty="0" err="1">
                <a:latin typeface="Arial Narrow" panose="020B0606020202030204" pitchFamily="34" charset="0"/>
                <a:ea typeface="ＭＳ Ｐゴシック" pitchFamily="50" charset="-128"/>
              </a:rPr>
              <a:t>F</a:t>
            </a:r>
            <a:r>
              <a:rPr lang="en-US" altLang="ja-JP" sz="1000" b="1" dirty="0" err="1">
                <a:latin typeface="Arial Narrow" panose="020B0606020202030204" pitchFamily="34" charset="0"/>
                <a:ea typeface="ＭＳ Ｐゴシック" pitchFamily="50" charset="-128"/>
              </a:rPr>
              <a:t>d</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fraction calcination of the original carbonate in the CKD, fraction</a:t>
            </a:r>
          </a:p>
          <a:p>
            <a:pPr marL="914400" lvl="4" indent="0">
              <a:spcBef>
                <a:spcPts val="0"/>
              </a:spcBef>
              <a:buNone/>
            </a:pPr>
            <a:r>
              <a:rPr lang="en-US" altLang="ja-JP" sz="1800" b="1" dirty="0" err="1">
                <a:latin typeface="Arial Narrow" panose="020B0606020202030204" pitchFamily="34" charset="0"/>
                <a:ea typeface="ＭＳ Ｐゴシック" pitchFamily="50" charset="-128"/>
              </a:rPr>
              <a:t>EF</a:t>
            </a:r>
            <a:r>
              <a:rPr lang="en-US" altLang="ja-JP" sz="1100" b="1" dirty="0" err="1">
                <a:latin typeface="Arial Narrow" panose="020B0606020202030204" pitchFamily="34" charset="0"/>
                <a:ea typeface="ＭＳ Ｐゴシック" pitchFamily="50" charset="-128"/>
              </a:rPr>
              <a:t>c</a:t>
            </a:r>
            <a:r>
              <a:rPr lang="en-US" altLang="ja-JP" sz="1100" b="1" dirty="0">
                <a:latin typeface="Arial Narrow" panose="020B0606020202030204" pitchFamily="34" charset="0"/>
                <a:ea typeface="ＭＳ Ｐゴシック" pitchFamily="50" charset="-128"/>
              </a:rPr>
              <a:t> </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emission factor for the carbonate, </a:t>
            </a:r>
            <a:r>
              <a:rPr lang="en-US" altLang="ja-JP" sz="1800" i="1" dirty="0" err="1">
                <a:latin typeface="Arial Narrow" panose="020B0606020202030204" pitchFamily="34" charset="0"/>
                <a:ea typeface="ＭＳ Ｐゴシック" pitchFamily="50" charset="-128"/>
              </a:rPr>
              <a:t>tonnes</a:t>
            </a:r>
            <a:r>
              <a:rPr lang="en-US" altLang="ja-JP" sz="1800" i="1" dirty="0">
                <a:latin typeface="Arial Narrow" panose="020B0606020202030204" pitchFamily="34" charset="0"/>
                <a:ea typeface="ＭＳ Ｐゴシック" pitchFamily="50" charset="-128"/>
              </a:rPr>
              <a:t> CO2/</a:t>
            </a:r>
            <a:r>
              <a:rPr lang="en-US" altLang="ja-JP" sz="1800" i="1" dirty="0" err="1">
                <a:latin typeface="Arial Narrow" panose="020B0606020202030204" pitchFamily="34" charset="0"/>
                <a:ea typeface="ＭＳ Ｐゴシック" pitchFamily="50" charset="-128"/>
              </a:rPr>
              <a:t>tonne</a:t>
            </a:r>
            <a:r>
              <a:rPr lang="en-US" altLang="ja-JP" sz="1800" i="1" dirty="0">
                <a:latin typeface="Arial Narrow" panose="020B0606020202030204" pitchFamily="34" charset="0"/>
                <a:ea typeface="ＭＳ Ｐゴシック" pitchFamily="50" charset="-128"/>
              </a:rPr>
              <a:t> carbonate</a:t>
            </a:r>
          </a:p>
          <a:p>
            <a:pPr marL="914400" lvl="4" indent="0">
              <a:spcBef>
                <a:spcPts val="0"/>
              </a:spcBef>
              <a:buNone/>
            </a:pPr>
            <a:r>
              <a:rPr lang="en-US" altLang="ja-JP" sz="1800" b="1" dirty="0" err="1">
                <a:latin typeface="Arial Narrow" panose="020B0606020202030204" pitchFamily="34" charset="0"/>
                <a:ea typeface="ＭＳ Ｐゴシック" pitchFamily="50" charset="-128"/>
              </a:rPr>
              <a:t>EF</a:t>
            </a:r>
            <a:r>
              <a:rPr lang="en-US" altLang="ja-JP" sz="1000" b="1" dirty="0" err="1">
                <a:latin typeface="Arial Narrow" panose="020B0606020202030204" pitchFamily="34" charset="0"/>
                <a:ea typeface="ＭＳ Ｐゴシック" pitchFamily="50" charset="-128"/>
              </a:rPr>
              <a:t>cl</a:t>
            </a:r>
            <a:r>
              <a:rPr lang="en-US" altLang="ja-JP" sz="1800" dirty="0">
                <a:latin typeface="Arial Narrow" panose="020B0606020202030204" pitchFamily="34" charset="0"/>
                <a:ea typeface="ＭＳ Ｐゴシック" pitchFamily="50" charset="-128"/>
              </a:rPr>
              <a:t>  -  </a:t>
            </a:r>
            <a:r>
              <a:rPr lang="en-US" altLang="ja-JP" sz="1800" i="1" dirty="0">
                <a:latin typeface="Arial Narrow" panose="020B0606020202030204" pitchFamily="34" charset="0"/>
                <a:ea typeface="ＭＳ Ｐゴシック" pitchFamily="50" charset="-128"/>
              </a:rPr>
              <a:t>emission factor for clinker uncorrected for CKD, </a:t>
            </a:r>
            <a:r>
              <a:rPr lang="en-US" altLang="ja-JP" sz="1800" i="1" dirty="0" err="1">
                <a:latin typeface="Arial Narrow" panose="020B0606020202030204" pitchFamily="34" charset="0"/>
                <a:ea typeface="ＭＳ Ｐゴシック" pitchFamily="50" charset="-128"/>
              </a:rPr>
              <a:t>tonnes</a:t>
            </a:r>
            <a:r>
              <a:rPr lang="en-US" altLang="ja-JP" sz="1800" i="1" dirty="0">
                <a:latin typeface="Arial Narrow" panose="020B0606020202030204" pitchFamily="34" charset="0"/>
                <a:ea typeface="ＭＳ Ｐゴシック" pitchFamily="50" charset="-128"/>
              </a:rPr>
              <a:t> CO2/</a:t>
            </a:r>
          </a:p>
          <a:p>
            <a:pPr marL="914400" lvl="4" indent="0">
              <a:spcBef>
                <a:spcPts val="0"/>
              </a:spcBef>
              <a:buNone/>
            </a:pPr>
            <a:r>
              <a:rPr lang="en-US" altLang="ja-JP" sz="1800" i="1" dirty="0">
                <a:latin typeface="Arial Narrow" panose="020B0606020202030204" pitchFamily="34" charset="0"/>
                <a:ea typeface="ＭＳ Ｐゴシック" pitchFamily="50" charset="-128"/>
              </a:rPr>
              <a:t>          </a:t>
            </a:r>
            <a:r>
              <a:rPr lang="en-US" altLang="ja-JP" sz="1800" i="1" dirty="0" err="1">
                <a:latin typeface="Arial Narrow" panose="020B0606020202030204" pitchFamily="34" charset="0"/>
                <a:ea typeface="ＭＳ Ｐゴシック" pitchFamily="50" charset="-128"/>
              </a:rPr>
              <a:t>tonne</a:t>
            </a:r>
            <a:r>
              <a:rPr lang="en-US" altLang="ja-JP" sz="1800" i="1" dirty="0">
                <a:latin typeface="Arial Narrow" panose="020B0606020202030204" pitchFamily="34" charset="0"/>
                <a:ea typeface="ＭＳ Ｐゴシック" pitchFamily="50" charset="-128"/>
              </a:rPr>
              <a:t> clinker  (i.e., 0.51) </a:t>
            </a:r>
          </a:p>
          <a:p>
            <a:pPr marL="0" lvl="2" indent="0">
              <a:spcBef>
                <a:spcPts val="0"/>
              </a:spcBef>
              <a:buNone/>
            </a:pPr>
            <a:endParaRPr lang="en-US" altLang="ja-JP" sz="1600" dirty="0">
              <a:latin typeface="Bookman Old Style" panose="02050604050505020204" pitchFamily="18" charset="0"/>
              <a:ea typeface="ＭＳ Ｐゴシック" pitchFamily="50" charset="-128"/>
            </a:endParaRPr>
          </a:p>
          <a:p>
            <a:pPr marL="0" lvl="2" indent="0">
              <a:spcBef>
                <a:spcPts val="0"/>
              </a:spcBef>
              <a:buNone/>
            </a:pPr>
            <a:endParaRPr lang="en-US" altLang="ja-JP" sz="1600" dirty="0">
              <a:latin typeface="Bookman Old Style" panose="02050604050505020204" pitchFamily="18" charset="0"/>
              <a:ea typeface="ＭＳ Ｐゴシック" pitchFamily="50" charset="-128"/>
            </a:endParaRPr>
          </a:p>
        </p:txBody>
      </p:sp>
    </p:spTree>
    <p:extLst>
      <p:ext uri="{BB962C8B-B14F-4D97-AF65-F5344CB8AC3E}">
        <p14:creationId xmlns:p14="http://schemas.microsoft.com/office/powerpoint/2010/main" val="3097334194"/>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02" y="163513"/>
            <a:ext cx="8217948" cy="1008062"/>
          </a:xfrm>
        </p:spPr>
        <p:txBody>
          <a:bodyPr/>
          <a:lstStyle/>
          <a:p>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3600" baseline="-25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 from Cement Production (Tier 3)</a:t>
            </a:r>
            <a:endParaRPr lang="en-GB" sz="3600" dirty="0">
              <a:latin typeface="Arial Narrow" panose="020B0606020202030204" pitchFamily="34" charset="0"/>
            </a:endParaRPr>
          </a:p>
        </p:txBody>
      </p:sp>
      <p:sp>
        <p:nvSpPr>
          <p:cNvPr id="3" name="Content Placeholder 2"/>
          <p:cNvSpPr>
            <a:spLocks noGrp="1"/>
          </p:cNvSpPr>
          <p:nvPr>
            <p:ph idx="1"/>
          </p:nvPr>
        </p:nvSpPr>
        <p:spPr>
          <a:xfrm>
            <a:off x="1054149" y="1360223"/>
            <a:ext cx="7618854" cy="1693695"/>
          </a:xfrm>
        </p:spPr>
        <p:txBody>
          <a:bodyPr/>
          <a:lstStyle/>
          <a:p>
            <a:pPr>
              <a:buFont typeface="Wingdings" panose="05000000000000000000" pitchFamily="2" charset="2"/>
              <a:buChar char="Ø"/>
            </a:pPr>
            <a:r>
              <a:rPr lang="en-GB" sz="1800" b="1" dirty="0" err="1">
                <a:latin typeface="Arial Narrow" panose="020B0606020202030204" pitchFamily="34" charset="0"/>
              </a:rPr>
              <a:t>Limestones</a:t>
            </a:r>
            <a:r>
              <a:rPr lang="en-GB" sz="1800" b="1" dirty="0">
                <a:latin typeface="Arial Narrow" panose="020B0606020202030204" pitchFamily="34" charset="0"/>
              </a:rPr>
              <a:t> and </a:t>
            </a:r>
            <a:r>
              <a:rPr lang="en-GB" sz="1800" b="1" dirty="0" err="1">
                <a:latin typeface="Arial Narrow" panose="020B0606020202030204" pitchFamily="34" charset="0"/>
              </a:rPr>
              <a:t>shales</a:t>
            </a:r>
            <a:r>
              <a:rPr lang="en-GB" sz="1800" b="1" dirty="0">
                <a:latin typeface="Arial Narrow" panose="020B0606020202030204" pitchFamily="34" charset="0"/>
              </a:rPr>
              <a:t> (raw materials) also may contain a proportion of organic carbon (kerogen); other raw materials (e.g., fly ash) may contain carbon residues, which would yield </a:t>
            </a:r>
            <a:r>
              <a:rPr lang="en-GB" sz="1800" b="1" u="sng" dirty="0">
                <a:latin typeface="Arial Narrow" panose="020B0606020202030204" pitchFamily="34" charset="0"/>
              </a:rPr>
              <a:t>additional CO2 </a:t>
            </a:r>
            <a:r>
              <a:rPr lang="en-GB" sz="1800" b="1" dirty="0">
                <a:latin typeface="Arial Narrow" panose="020B0606020202030204" pitchFamily="34" charset="0"/>
              </a:rPr>
              <a:t>when burned</a:t>
            </a:r>
          </a:p>
          <a:p>
            <a:pPr>
              <a:buFont typeface="Wingdings" panose="05000000000000000000" pitchFamily="2" charset="2"/>
              <a:buChar char="Ø"/>
            </a:pPr>
            <a:endParaRPr lang="en-GB" sz="1100" b="1" dirty="0">
              <a:latin typeface="Arial Narrow" panose="020B0606020202030204" pitchFamily="34" charset="0"/>
            </a:endParaRPr>
          </a:p>
          <a:p>
            <a:pPr>
              <a:buFont typeface="Wingdings" panose="05000000000000000000" pitchFamily="2" charset="2"/>
              <a:buChar char="Ø"/>
            </a:pPr>
            <a:r>
              <a:rPr lang="en-GB" sz="1800" b="1" dirty="0">
                <a:latin typeface="Arial Narrow" panose="020B0606020202030204" pitchFamily="34" charset="0"/>
              </a:rPr>
              <a:t>Detailed plant-level data on the carbonate raw materials is needed</a:t>
            </a:r>
          </a:p>
        </p:txBody>
      </p:sp>
      <p:pic>
        <p:nvPicPr>
          <p:cNvPr id="4" name="Picture 3"/>
          <p:cNvPicPr>
            <a:picLocks noChangeAspect="1"/>
          </p:cNvPicPr>
          <p:nvPr/>
        </p:nvPicPr>
        <p:blipFill>
          <a:blip r:embed="rId2"/>
          <a:stretch>
            <a:fillRect/>
          </a:stretch>
        </p:blipFill>
        <p:spPr>
          <a:xfrm>
            <a:off x="415281" y="3338002"/>
            <a:ext cx="8526275" cy="2627791"/>
          </a:xfrm>
          <a:prstGeom prst="rect">
            <a:avLst/>
          </a:prstGeom>
          <a:ln>
            <a:noFill/>
          </a:ln>
        </p:spPr>
      </p:pic>
    </p:spTree>
    <p:extLst>
      <p:ext uri="{BB962C8B-B14F-4D97-AF65-F5344CB8AC3E}">
        <p14:creationId xmlns:p14="http://schemas.microsoft.com/office/powerpoint/2010/main" val="3825071147"/>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127895" y="295908"/>
            <a:ext cx="7918450" cy="625475"/>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2B: Chemical Industry </a:t>
            </a:r>
          </a:p>
        </p:txBody>
      </p:sp>
      <p:graphicFrame>
        <p:nvGraphicFramePr>
          <p:cNvPr id="5" name="表 4"/>
          <p:cNvGraphicFramePr>
            <a:graphicFrameLocks noGrp="1"/>
          </p:cNvGraphicFramePr>
          <p:nvPr>
            <p:extLst>
              <p:ext uri="{D42A27DB-BD31-4B8C-83A1-F6EECF244321}">
                <p14:modId xmlns:p14="http://schemas.microsoft.com/office/powerpoint/2010/main" val="1557028959"/>
              </p:ext>
            </p:extLst>
          </p:nvPr>
        </p:nvGraphicFramePr>
        <p:xfrm>
          <a:off x="994298" y="1331652"/>
          <a:ext cx="7031548" cy="4265453"/>
        </p:xfrm>
        <a:graphic>
          <a:graphicData uri="http://schemas.openxmlformats.org/drawingml/2006/table">
            <a:tbl>
              <a:tblPr/>
              <a:tblGrid>
                <a:gridCol w="842095">
                  <a:extLst>
                    <a:ext uri="{9D8B030D-6E8A-4147-A177-3AD203B41FA5}">
                      <a16:colId xmlns:a16="http://schemas.microsoft.com/office/drawing/2014/main" val="20000"/>
                    </a:ext>
                  </a:extLst>
                </a:gridCol>
                <a:gridCol w="3550567">
                  <a:extLst>
                    <a:ext uri="{9D8B030D-6E8A-4147-A177-3AD203B41FA5}">
                      <a16:colId xmlns:a16="http://schemas.microsoft.com/office/drawing/2014/main" val="20001"/>
                    </a:ext>
                  </a:extLst>
                </a:gridCol>
                <a:gridCol w="882513">
                  <a:extLst>
                    <a:ext uri="{9D8B030D-6E8A-4147-A177-3AD203B41FA5}">
                      <a16:colId xmlns:a16="http://schemas.microsoft.com/office/drawing/2014/main" val="20002"/>
                    </a:ext>
                  </a:extLst>
                </a:gridCol>
                <a:gridCol w="862058">
                  <a:extLst>
                    <a:ext uri="{9D8B030D-6E8A-4147-A177-3AD203B41FA5}">
                      <a16:colId xmlns:a16="http://schemas.microsoft.com/office/drawing/2014/main" val="20003"/>
                    </a:ext>
                  </a:extLst>
                </a:gridCol>
                <a:gridCol w="894315">
                  <a:extLst>
                    <a:ext uri="{9D8B030D-6E8A-4147-A177-3AD203B41FA5}">
                      <a16:colId xmlns:a16="http://schemas.microsoft.com/office/drawing/2014/main" val="20004"/>
                    </a:ext>
                  </a:extLst>
                </a:gridCol>
              </a:tblGrid>
              <a:tr h="2964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 Default EF</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50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endParaRPr kumimoji="1" lang="ja-JP" altLang="en-US" sz="12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N</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O</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CH</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4</a:t>
                      </a:r>
                      <a:endParaRPr kumimoji="1" lang="ja-JP" altLang="en-US" sz="12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2B1: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Ammonia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320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2B2: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Nitric Acid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2B3: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Adipic Acid Production</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2B4: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Caprolactam</a:t>
                      </a: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Glyoxal</a:t>
                      </a: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and</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Glyoxylic</a:t>
                      </a: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Acid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2B5: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Carbide Production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1" lang="en-GB" altLang="ja-JP" sz="1800" b="1"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SiC</a:t>
                      </a:r>
                      <a:endPar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CaC</a:t>
                      </a:r>
                      <a:r>
                        <a:rPr kumimoji="1" lang="en-GB" altLang="ja-JP" sz="12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t>
                      </a:r>
                      <a:endParaRPr kumimoji="1" lang="ja-JP" altLang="ja-JP" sz="12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GB" altLang="ja-JP" sz="14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2B6: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Titanium Dioxide Production</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2B7: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Soda Ash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13165615"/>
      </p:ext>
    </p:ext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896906" y="260397"/>
            <a:ext cx="7918450" cy="625475"/>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2B: Chemical Industry </a:t>
            </a:r>
          </a:p>
        </p:txBody>
      </p:sp>
      <p:graphicFrame>
        <p:nvGraphicFramePr>
          <p:cNvPr id="5" name="表 4"/>
          <p:cNvGraphicFramePr>
            <a:graphicFrameLocks noGrp="1"/>
          </p:cNvGraphicFramePr>
          <p:nvPr>
            <p:extLst>
              <p:ext uri="{D42A27DB-BD31-4B8C-83A1-F6EECF244321}">
                <p14:modId xmlns:p14="http://schemas.microsoft.com/office/powerpoint/2010/main" val="688230764"/>
              </p:ext>
            </p:extLst>
          </p:nvPr>
        </p:nvGraphicFramePr>
        <p:xfrm>
          <a:off x="896906" y="1087887"/>
          <a:ext cx="7572652" cy="4880808"/>
        </p:xfrm>
        <a:graphic>
          <a:graphicData uri="http://schemas.openxmlformats.org/drawingml/2006/table">
            <a:tbl>
              <a:tblPr/>
              <a:tblGrid>
                <a:gridCol w="1085882">
                  <a:extLst>
                    <a:ext uri="{9D8B030D-6E8A-4147-A177-3AD203B41FA5}">
                      <a16:colId xmlns:a16="http://schemas.microsoft.com/office/drawing/2014/main" val="20000"/>
                    </a:ext>
                  </a:extLst>
                </a:gridCol>
                <a:gridCol w="3661093">
                  <a:extLst>
                    <a:ext uri="{9D8B030D-6E8A-4147-A177-3AD203B41FA5}">
                      <a16:colId xmlns:a16="http://schemas.microsoft.com/office/drawing/2014/main" val="20001"/>
                    </a:ext>
                  </a:extLst>
                </a:gridCol>
                <a:gridCol w="915278">
                  <a:extLst>
                    <a:ext uri="{9D8B030D-6E8A-4147-A177-3AD203B41FA5}">
                      <a16:colId xmlns:a16="http://schemas.microsoft.com/office/drawing/2014/main" val="20002"/>
                    </a:ext>
                  </a:extLst>
                </a:gridCol>
                <a:gridCol w="924978">
                  <a:extLst>
                    <a:ext uri="{9D8B030D-6E8A-4147-A177-3AD203B41FA5}">
                      <a16:colId xmlns:a16="http://schemas.microsoft.com/office/drawing/2014/main" val="20003"/>
                    </a:ext>
                  </a:extLst>
                </a:gridCol>
                <a:gridCol w="985421">
                  <a:extLst>
                    <a:ext uri="{9D8B030D-6E8A-4147-A177-3AD203B41FA5}">
                      <a16:colId xmlns:a16="http://schemas.microsoft.com/office/drawing/2014/main" val="20004"/>
                    </a:ext>
                  </a:extLst>
                </a:gridCol>
              </a:tblGrid>
              <a:tr h="37150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 Default EF</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cap="none" normalizeH="0" baseline="0" dirty="0">
                        <a:ln>
                          <a:noFill/>
                        </a:ln>
                        <a:solidFill>
                          <a:srgbClr val="FFFFFF"/>
                        </a:solidFill>
                        <a:effectLst/>
                        <a:latin typeface="Bookman Old Style" panose="02050604050505020204" pitchFamily="18"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50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endParaRPr kumimoji="1" lang="ja-JP" altLang="en-US" sz="12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CH</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4</a:t>
                      </a:r>
                      <a:endParaRPr kumimoji="1" lang="ja-JP" altLang="en-US" sz="12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F-gases</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Petrochemical and Carbon Black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a:latin typeface="Arial Narrow" panose="020B0606020202030204" pitchFamily="34"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36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2B8a: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Methanol</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dirty="0">
                          <a:latin typeface="Arial Narrow" panose="020B0606020202030204" pitchFamily="34" charset="0"/>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dirty="0">
                          <a:latin typeface="Arial Narrow" panose="020B0606020202030204" pitchFamily="34" charset="0"/>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441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2B8b: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Ethylene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dirty="0">
                          <a:latin typeface="Arial Narrow" panose="020B0606020202030204" pitchFamily="34" charset="0"/>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dirty="0">
                          <a:latin typeface="Arial Narrow" panose="020B0606020202030204" pitchFamily="34" charset="0"/>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564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2B8c: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Ethylene Dichloride and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Vinyl Chloride Monomer</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dirty="0">
                          <a:latin typeface="Arial Narrow" panose="020B0606020202030204" pitchFamily="34" charset="0"/>
                        </a:rPr>
                        <a:t>X</a:t>
                      </a:r>
                    </a:p>
                    <a:p>
                      <a:pPr algn="ctr"/>
                      <a:r>
                        <a:rPr lang="en-GB" dirty="0">
                          <a:latin typeface="Arial Narrow" panose="020B0606020202030204" pitchFamily="34" charset="0"/>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dirty="0">
                          <a:latin typeface="Arial Narrow" panose="020B0606020202030204" pitchFamily="34" charset="0"/>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715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2B8d: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Ethylene Oxide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dirty="0">
                          <a:latin typeface="Arial Narrow" panose="020B0606020202030204" pitchFamily="34" charset="0"/>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dirty="0">
                          <a:latin typeface="Arial Narrow" panose="020B0606020202030204" pitchFamily="34" charset="0"/>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07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2B8e: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Acrylonitrile</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dirty="0">
                          <a:latin typeface="Arial Narrow" panose="020B0606020202030204" pitchFamily="34" charset="0"/>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dirty="0">
                          <a:latin typeface="Arial Narrow" panose="020B0606020202030204" pitchFamily="34" charset="0"/>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r h="3715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2B8f: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Carbon Black </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dirty="0">
                          <a:latin typeface="Arial Narrow" panose="020B0606020202030204" pitchFamily="34" charset="0"/>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dirty="0">
                          <a:latin typeface="Arial Narrow" panose="020B0606020202030204" pitchFamily="34" charset="0"/>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8"/>
                  </a:ext>
                </a:extLst>
              </a:tr>
              <a:tr h="2913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2B9: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err="1">
                          <a:ln>
                            <a:noFill/>
                          </a:ln>
                          <a:solidFill>
                            <a:srgbClr val="000000"/>
                          </a:solidFill>
                          <a:effectLst/>
                          <a:latin typeface="Arial Narrow" panose="020B0606020202030204" pitchFamily="34" charset="0"/>
                          <a:ea typeface="ＭＳ Ｐゴシック" pitchFamily="50" charset="-128"/>
                          <a:cs typeface="Times New Roman" pitchFamily="18" charset="0"/>
                        </a:rPr>
                        <a:t>Fluorochemical</a:t>
                      </a: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a:latin typeface="Arial Narrow" panose="020B0606020202030204" pitchFamily="34"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dirty="0">
                        <a:latin typeface="Arial Narrow" panose="020B0606020202030204" pitchFamily="34"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9"/>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2B9a: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By-product Emissions</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1"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0"/>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2B9b: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Fugitive Emissions</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1"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48966810"/>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25227" y="53266"/>
            <a:ext cx="4204225" cy="816283"/>
          </a:xfrm>
        </p:spPr>
        <p:txBody>
          <a:bodyPr/>
          <a:lstStyle/>
          <a:p>
            <a:pPr eaLnBrk="1" hangingPunct="1">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Outline</a:t>
            </a:r>
          </a:p>
        </p:txBody>
      </p:sp>
      <p:sp>
        <p:nvSpPr>
          <p:cNvPr id="19459" name="Rectangle 3"/>
          <p:cNvSpPr>
            <a:spLocks noGrp="1" noChangeArrowheads="1"/>
          </p:cNvSpPr>
          <p:nvPr>
            <p:ph idx="1"/>
          </p:nvPr>
        </p:nvSpPr>
        <p:spPr>
          <a:xfrm>
            <a:off x="705127" y="869549"/>
            <a:ext cx="8545405" cy="5291554"/>
          </a:xfrm>
        </p:spPr>
        <p:txBody>
          <a:bodyPr/>
          <a:lstStyle/>
          <a:p>
            <a:pPr marL="457200" indent="-457200" eaLnBrk="1" hangingPunct="1">
              <a:spcBef>
                <a:spcPts val="600"/>
              </a:spcBef>
              <a:buAutoNum type="arabicPeriod"/>
              <a:defRPr/>
            </a:pPr>
            <a:r>
              <a:rPr lang="en-US" altLang="ja-JP" sz="2400" b="1" dirty="0">
                <a:latin typeface="Arial Narrow" panose="020B0606020202030204" pitchFamily="34" charset="0"/>
              </a:rPr>
              <a:t>IPPU importance</a:t>
            </a:r>
          </a:p>
          <a:p>
            <a:pPr marL="457200" indent="-457200" eaLnBrk="1" hangingPunct="1">
              <a:spcBef>
                <a:spcPts val="600"/>
              </a:spcBef>
              <a:buFontTx/>
              <a:buAutoNum type="arabicPeriod"/>
              <a:defRPr/>
            </a:pPr>
            <a:r>
              <a:rPr lang="en-US" altLang="ja-JP" sz="2400" b="1" dirty="0">
                <a:latin typeface="Arial Narrow" panose="020B0606020202030204" pitchFamily="34" charset="0"/>
              </a:rPr>
              <a:t>What is the IPPU Sector?</a:t>
            </a:r>
          </a:p>
          <a:p>
            <a:pPr marL="457200" indent="-457200" eaLnBrk="1" hangingPunct="1">
              <a:spcBef>
                <a:spcPts val="600"/>
              </a:spcBef>
              <a:buFontTx/>
              <a:buAutoNum type="arabicPeriod"/>
              <a:defRPr/>
            </a:pPr>
            <a:r>
              <a:rPr lang="en-US" altLang="ja-JP" sz="2400" b="1" dirty="0">
                <a:latin typeface="Arial Narrow" panose="020B0606020202030204" pitchFamily="34" charset="0"/>
              </a:rPr>
              <a:t>IPPU Categories:</a:t>
            </a:r>
          </a:p>
          <a:p>
            <a:pPr marL="800100" lvl="2" indent="0" eaLnBrk="1" hangingPunct="1">
              <a:spcBef>
                <a:spcPts val="600"/>
              </a:spcBef>
              <a:buNone/>
              <a:defRPr/>
            </a:pPr>
            <a:r>
              <a:rPr lang="en-US" altLang="ja-JP" b="1" dirty="0">
                <a:latin typeface="Arial Narrow" panose="020B0606020202030204" pitchFamily="34" charset="0"/>
              </a:rPr>
              <a:t>2A: Mineral Industry</a:t>
            </a:r>
          </a:p>
          <a:p>
            <a:pPr marL="800100" lvl="2" indent="0" eaLnBrk="1" hangingPunct="1">
              <a:spcBef>
                <a:spcPts val="600"/>
              </a:spcBef>
              <a:buNone/>
              <a:defRPr/>
            </a:pPr>
            <a:r>
              <a:rPr lang="en-US" altLang="ja-JP" b="1" dirty="0">
                <a:latin typeface="Arial Narrow" panose="020B0606020202030204" pitchFamily="34" charset="0"/>
              </a:rPr>
              <a:t>2B: Chemical Industry</a:t>
            </a:r>
          </a:p>
          <a:p>
            <a:pPr marL="800100" lvl="2" indent="0" eaLnBrk="1" hangingPunct="1">
              <a:spcBef>
                <a:spcPts val="600"/>
              </a:spcBef>
              <a:buNone/>
              <a:defRPr/>
            </a:pPr>
            <a:r>
              <a:rPr lang="en-US" altLang="ja-JP" b="1" dirty="0">
                <a:latin typeface="Arial Narrow" panose="020B0606020202030204" pitchFamily="34" charset="0"/>
              </a:rPr>
              <a:t>2C: Metal Industry</a:t>
            </a:r>
          </a:p>
          <a:p>
            <a:pPr marL="800100" lvl="2" indent="0" eaLnBrk="1" hangingPunct="1">
              <a:spcBef>
                <a:spcPts val="600"/>
              </a:spcBef>
              <a:buNone/>
              <a:defRPr/>
            </a:pPr>
            <a:r>
              <a:rPr lang="en-US" altLang="ja-JP" b="1" dirty="0">
                <a:latin typeface="Arial Narrow" panose="020B0606020202030204" pitchFamily="34" charset="0"/>
              </a:rPr>
              <a:t>2D: Non-Energy Products from Fuels &amp; Solvent Use</a:t>
            </a:r>
          </a:p>
          <a:p>
            <a:pPr marL="800100" lvl="2" indent="0" eaLnBrk="1" hangingPunct="1">
              <a:spcBef>
                <a:spcPts val="600"/>
              </a:spcBef>
              <a:buNone/>
              <a:defRPr/>
            </a:pPr>
            <a:r>
              <a:rPr lang="en-US" altLang="ja-JP" b="1" dirty="0">
                <a:latin typeface="Arial Narrow" panose="020B0606020202030204" pitchFamily="34" charset="0"/>
              </a:rPr>
              <a:t>2E: Electronics Industry</a:t>
            </a:r>
          </a:p>
          <a:p>
            <a:pPr marL="800100" lvl="2" indent="0" eaLnBrk="1" hangingPunct="1">
              <a:spcBef>
                <a:spcPts val="600"/>
              </a:spcBef>
              <a:buNone/>
              <a:defRPr/>
            </a:pPr>
            <a:r>
              <a:rPr lang="en-US" altLang="ja-JP" b="1" dirty="0">
                <a:latin typeface="Arial Narrow" panose="020B0606020202030204" pitchFamily="34" charset="0"/>
              </a:rPr>
              <a:t>2F: Product Uses as Substitutes for Ozone Depleting Substances</a:t>
            </a:r>
          </a:p>
          <a:p>
            <a:pPr marL="800100" lvl="2" indent="0" eaLnBrk="1" hangingPunct="1">
              <a:spcBef>
                <a:spcPts val="600"/>
              </a:spcBef>
              <a:buNone/>
              <a:defRPr/>
            </a:pPr>
            <a:r>
              <a:rPr lang="en-US" altLang="ja-JP" b="1" dirty="0">
                <a:latin typeface="Arial Narrow" panose="020B0606020202030204" pitchFamily="34" charset="0"/>
              </a:rPr>
              <a:t>2G: Other Product Manufacture and Use (Electrical Eq., Military Apps, Medical Apps)</a:t>
            </a:r>
          </a:p>
          <a:p>
            <a:pPr marL="0" indent="0" eaLnBrk="1" hangingPunct="1">
              <a:spcBef>
                <a:spcPts val="600"/>
              </a:spcBef>
              <a:buNone/>
              <a:defRPr/>
            </a:pPr>
            <a:r>
              <a:rPr lang="en-US" altLang="ja-JP" sz="2400" b="1" dirty="0">
                <a:latin typeface="Arial Narrow" panose="020B0606020202030204" pitchFamily="34" charset="0"/>
              </a:rPr>
              <a:t>4. IPPU Activity Data</a:t>
            </a:r>
          </a:p>
          <a:p>
            <a:pPr marL="0" indent="0" eaLnBrk="1" hangingPunct="1">
              <a:spcBef>
                <a:spcPts val="600"/>
              </a:spcBef>
              <a:buNone/>
              <a:defRPr/>
            </a:pPr>
            <a:r>
              <a:rPr lang="en-US" altLang="ja-JP" sz="2400" b="1" dirty="0">
                <a:latin typeface="Arial Narrow" panose="020B0606020202030204" pitchFamily="34" charset="0"/>
              </a:rPr>
              <a:t>5. Conclusion</a:t>
            </a:r>
            <a:endParaRPr lang="en-US" altLang="ja-JP" sz="2000" b="1" dirty="0">
              <a:latin typeface="Arial Narrow" panose="020B0606020202030204" pitchFamily="34" charset="0"/>
            </a:endParaRPr>
          </a:p>
          <a:p>
            <a:pPr marL="0" indent="0" eaLnBrk="1" hangingPunct="1">
              <a:spcBef>
                <a:spcPct val="40000"/>
              </a:spcBef>
              <a:buNone/>
              <a:defRPr/>
            </a:pPr>
            <a:endParaRPr lang="en-US" altLang="ja-JP" b="1" dirty="0">
              <a:latin typeface="Bookman Old Style" panose="02050604050505020204" pitchFamily="18" charset="0"/>
            </a:endParaRPr>
          </a:p>
        </p:txBody>
      </p:sp>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4050" y="123826"/>
            <a:ext cx="7961168" cy="1008062"/>
          </a:xfrm>
        </p:spPr>
        <p:txBody>
          <a:bodyPr/>
          <a:lstStyle/>
          <a:p>
            <a:pPr>
              <a:defRPr/>
            </a:pPr>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2B1: Ammonia Production</a:t>
            </a:r>
            <a:endParaRPr lang="en-GB" altLang="ja-JP" dirty="0">
              <a:latin typeface="Arial Narrow" panose="020B0606020202030204" pitchFamily="34" charset="0"/>
              <a:ea typeface="SimSun" pitchFamily="2" charset="-122"/>
            </a:endParaRPr>
          </a:p>
        </p:txBody>
      </p:sp>
      <p:sp>
        <p:nvSpPr>
          <p:cNvPr id="22531" name="Rectangle 3"/>
          <p:cNvSpPr>
            <a:spLocks noGrp="1" noChangeArrowheads="1"/>
          </p:cNvSpPr>
          <p:nvPr>
            <p:ph type="body" idx="1"/>
          </p:nvPr>
        </p:nvSpPr>
        <p:spPr>
          <a:xfrm>
            <a:off x="654050" y="1270433"/>
            <a:ext cx="8345488" cy="4871749"/>
          </a:xfrm>
        </p:spPr>
        <p:txBody>
          <a:bodyPr/>
          <a:lstStyle/>
          <a:p>
            <a:pPr>
              <a:buFont typeface="Courier New" panose="02070309020205020404" pitchFamily="49" charset="0"/>
              <a:buChar char="o"/>
              <a:defRPr/>
            </a:pPr>
            <a:r>
              <a:rPr lang="en-GB" altLang="ja-JP" sz="2400" b="1" dirty="0">
                <a:latin typeface="Arial Narrow" panose="020B0606020202030204" pitchFamily="34" charset="0"/>
                <a:ea typeface="ＭＳ Ｐゴシック" pitchFamily="50" charset="-128"/>
              </a:rPr>
              <a:t>CO</a:t>
            </a:r>
            <a:r>
              <a:rPr lang="en-GB" altLang="ja-JP" sz="2400" b="1" baseline="-25000" dirty="0">
                <a:latin typeface="Arial Narrow" panose="020B0606020202030204" pitchFamily="34" charset="0"/>
                <a:ea typeface="ＭＳ Ｐゴシック" pitchFamily="50" charset="-128"/>
              </a:rPr>
              <a:t>2</a:t>
            </a:r>
            <a:r>
              <a:rPr lang="en-GB" altLang="ja-JP" sz="2400" b="1" dirty="0">
                <a:latin typeface="Arial Narrow" panose="020B0606020202030204" pitchFamily="34" charset="0"/>
                <a:ea typeface="ＭＳ Ｐゴシック" pitchFamily="50" charset="-128"/>
              </a:rPr>
              <a:t> associated with urea production &amp; use:</a:t>
            </a:r>
          </a:p>
          <a:p>
            <a:pPr lvl="1">
              <a:buFont typeface="Arial" panose="020B0604020202020204" pitchFamily="34" charset="0"/>
              <a:buChar char="•"/>
              <a:defRPr/>
            </a:pPr>
            <a:r>
              <a:rPr lang="en-GB" altLang="ja-JP" sz="1800" dirty="0">
                <a:latin typeface="Arial Narrow" panose="020B0606020202030204" pitchFamily="34" charset="0"/>
                <a:ea typeface="ＭＳ Ｐゴシック" pitchFamily="50" charset="-128"/>
              </a:rPr>
              <a:t>1996 GL: all these emissions were implicitly included in CO</a:t>
            </a:r>
            <a:r>
              <a:rPr lang="en-GB" altLang="ja-JP" sz="1800" baseline="-25000" dirty="0">
                <a:latin typeface="Arial Narrow" panose="020B0606020202030204" pitchFamily="34" charset="0"/>
                <a:ea typeface="ＭＳ Ｐゴシック" pitchFamily="50" charset="-128"/>
              </a:rPr>
              <a:t>2</a:t>
            </a:r>
            <a:r>
              <a:rPr lang="en-GB" altLang="ja-JP" sz="1800" dirty="0">
                <a:latin typeface="Arial Narrow" panose="020B0606020202030204" pitchFamily="34" charset="0"/>
                <a:ea typeface="ＭＳ Ｐゴシック" pitchFamily="50" charset="-128"/>
              </a:rPr>
              <a:t> from Ammonia Production</a:t>
            </a:r>
          </a:p>
          <a:p>
            <a:pPr lvl="1">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2006 GL: CO</a:t>
            </a:r>
            <a:r>
              <a:rPr lang="en-US" altLang="ja-JP" sz="1800" baseline="-25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 recovered in the ammonia production process for urea production should be deducted from CO</a:t>
            </a:r>
            <a:r>
              <a:rPr lang="en-US" altLang="ja-JP" sz="1800" baseline="-25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 emissions from 2B1 Ammonia Production</a:t>
            </a:r>
          </a:p>
          <a:p>
            <a:pPr marL="0" indent="0">
              <a:buNone/>
              <a:defRPr/>
            </a:pPr>
            <a:endParaRPr lang="en-US" altLang="ja-JP" sz="1600" dirty="0">
              <a:latin typeface="Arial Narrow" panose="020B0606020202030204" pitchFamily="34" charset="0"/>
              <a:ea typeface="ＭＳ Ｐゴシック" pitchFamily="50" charset="-128"/>
            </a:endParaRPr>
          </a:p>
          <a:p>
            <a:pPr>
              <a:buFont typeface="Courier New" panose="02070309020205020404" pitchFamily="49" charset="0"/>
              <a:buChar char="o"/>
              <a:defRPr/>
            </a:pPr>
            <a:r>
              <a:rPr lang="en-US" altLang="ja-JP" sz="2400" b="1" dirty="0">
                <a:latin typeface="Arial Narrow" panose="020B0606020202030204" pitchFamily="34" charset="0"/>
                <a:ea typeface="ＭＳ Ｐゴシック" pitchFamily="50" charset="-128"/>
              </a:rPr>
              <a:t>CO</a:t>
            </a:r>
            <a:r>
              <a:rPr lang="en-US" altLang="ja-JP" sz="2400" b="1" baseline="-25000" dirty="0">
                <a:latin typeface="Arial Narrow" panose="020B0606020202030204" pitchFamily="34" charset="0"/>
                <a:ea typeface="ＭＳ Ｐゴシック" pitchFamily="50" charset="-128"/>
              </a:rPr>
              <a:t>2</a:t>
            </a:r>
            <a:r>
              <a:rPr lang="en-US" altLang="ja-JP" sz="2400" b="1" dirty="0">
                <a:latin typeface="Arial Narrow" panose="020B0606020202030204" pitchFamily="34" charset="0"/>
                <a:ea typeface="ＭＳ Ｐゴシック" pitchFamily="50" charset="-128"/>
              </a:rPr>
              <a:t> emissions from urea use/incineration should be reported in the category where they occur, e.g.:</a:t>
            </a:r>
          </a:p>
          <a:p>
            <a:pPr lvl="1">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Use of urea-based catalysts (Energy – Road Transport)</a:t>
            </a:r>
          </a:p>
          <a:p>
            <a:pPr lvl="1">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Urea application to agricultural soils (AFOLU)</a:t>
            </a:r>
          </a:p>
          <a:p>
            <a:pPr lvl="1">
              <a:buFont typeface="Arial" panose="020B0604020202020204" pitchFamily="34" charset="0"/>
              <a:buChar char="•"/>
              <a:defRPr/>
            </a:pPr>
            <a:r>
              <a:rPr lang="en-US" altLang="ja-JP" sz="1800" dirty="0">
                <a:latin typeface="Arial Narrow" panose="020B0606020202030204" pitchFamily="34" charset="0"/>
                <a:ea typeface="ＭＳ Ｐゴシック" pitchFamily="50" charset="-128"/>
              </a:rPr>
              <a:t>Incineration of urea-based products (Waste)  </a:t>
            </a:r>
          </a:p>
          <a:p>
            <a:pPr marL="0" indent="0">
              <a:buNone/>
              <a:defRPr/>
            </a:pPr>
            <a:endParaRPr lang="en-US" altLang="ja-JP" sz="1600" dirty="0">
              <a:latin typeface="Arial Narrow" panose="020B0606020202030204" pitchFamily="34" charset="0"/>
              <a:ea typeface="ＭＳ Ｐゴシック" pitchFamily="50" charset="-128"/>
            </a:endParaRPr>
          </a:p>
          <a:p>
            <a:pPr>
              <a:buFont typeface="Courier New" panose="02070309020205020404" pitchFamily="49" charset="0"/>
              <a:buChar char="o"/>
              <a:defRPr/>
            </a:pPr>
            <a:r>
              <a:rPr lang="en-US" altLang="ja-JP" sz="2400" b="1" dirty="0">
                <a:latin typeface="Arial Narrow" panose="020B0606020202030204" pitchFamily="34" charset="0"/>
                <a:ea typeface="ＭＳ Ｐゴシック" pitchFamily="50" charset="-128"/>
              </a:rPr>
              <a:t>Thus, now, proper account can be taken for urea produced in ammonia plants</a:t>
            </a:r>
            <a:endParaRPr lang="en-GB" altLang="ja-JP" sz="2400" b="1" dirty="0">
              <a:latin typeface="Arial Narrow" panose="020B0606020202030204" pitchFamily="34" charset="0"/>
              <a:ea typeface="ＭＳ Ｐゴシック" pitchFamily="50" charset="-128"/>
            </a:endParaRPr>
          </a:p>
        </p:txBody>
      </p:sp>
    </p:spTree>
    <p:extLst>
      <p:ext uri="{BB962C8B-B14F-4D97-AF65-F5344CB8AC3E}">
        <p14:creationId xmlns:p14="http://schemas.microsoft.com/office/powerpoint/2010/main" val="3029695956"/>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038118" y="403210"/>
            <a:ext cx="5078597" cy="706437"/>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2C: Metal Industry</a:t>
            </a:r>
          </a:p>
        </p:txBody>
      </p:sp>
      <p:graphicFrame>
        <p:nvGraphicFramePr>
          <p:cNvPr id="4" name="表 3"/>
          <p:cNvGraphicFramePr>
            <a:graphicFrameLocks noGrp="1"/>
          </p:cNvGraphicFramePr>
          <p:nvPr>
            <p:extLst>
              <p:ext uri="{D42A27DB-BD31-4B8C-83A1-F6EECF244321}">
                <p14:modId xmlns:p14="http://schemas.microsoft.com/office/powerpoint/2010/main" val="859238401"/>
              </p:ext>
            </p:extLst>
          </p:nvPr>
        </p:nvGraphicFramePr>
        <p:xfrm>
          <a:off x="1118586" y="1518081"/>
          <a:ext cx="6879194" cy="3433602"/>
        </p:xfrm>
        <a:graphic>
          <a:graphicData uri="http://schemas.openxmlformats.org/drawingml/2006/table">
            <a:tbl>
              <a:tblPr/>
              <a:tblGrid>
                <a:gridCol w="958789">
                  <a:extLst>
                    <a:ext uri="{9D8B030D-6E8A-4147-A177-3AD203B41FA5}">
                      <a16:colId xmlns:a16="http://schemas.microsoft.com/office/drawing/2014/main" val="20000"/>
                    </a:ext>
                  </a:extLst>
                </a:gridCol>
                <a:gridCol w="3354678">
                  <a:extLst>
                    <a:ext uri="{9D8B030D-6E8A-4147-A177-3AD203B41FA5}">
                      <a16:colId xmlns:a16="http://schemas.microsoft.com/office/drawing/2014/main" val="20001"/>
                    </a:ext>
                  </a:extLst>
                </a:gridCol>
                <a:gridCol w="869187">
                  <a:extLst>
                    <a:ext uri="{9D8B030D-6E8A-4147-A177-3AD203B41FA5}">
                      <a16:colId xmlns:a16="http://schemas.microsoft.com/office/drawing/2014/main" val="20002"/>
                    </a:ext>
                  </a:extLst>
                </a:gridCol>
                <a:gridCol w="694030">
                  <a:extLst>
                    <a:ext uri="{9D8B030D-6E8A-4147-A177-3AD203B41FA5}">
                      <a16:colId xmlns:a16="http://schemas.microsoft.com/office/drawing/2014/main" val="20003"/>
                    </a:ext>
                  </a:extLst>
                </a:gridCol>
                <a:gridCol w="1002510">
                  <a:extLst>
                    <a:ext uri="{9D8B030D-6E8A-4147-A177-3AD203B41FA5}">
                      <a16:colId xmlns:a16="http://schemas.microsoft.com/office/drawing/2014/main" val="20004"/>
                    </a:ext>
                  </a:extLst>
                </a:gridCol>
              </a:tblGrid>
              <a:tr h="6860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endParaRPr kumimoji="1" lang="ja-JP" altLang="en-US" sz="12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CH</a:t>
                      </a:r>
                      <a:r>
                        <a:rPr kumimoji="1" lang="en-GB" altLang="ja-JP" sz="12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4</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F-gases</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2C1: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Iron and Steel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2C2: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Ferroalloys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18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2C3: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Aluminium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8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2C4: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Magnesium Production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045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2C5: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Lead Production</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69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2C6: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Zinc Production</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4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2C7: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 </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42381574"/>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47106"/>
          </a:xfrm>
          <a:prstGeom prst="rect">
            <a:avLst/>
          </a:prstGeom>
        </p:spPr>
      </p:pic>
      <p:sp>
        <p:nvSpPr>
          <p:cNvPr id="5" name="Content Placeholder 2"/>
          <p:cNvSpPr>
            <a:spLocks noGrp="1"/>
          </p:cNvSpPr>
          <p:nvPr>
            <p:ph idx="1"/>
          </p:nvPr>
        </p:nvSpPr>
        <p:spPr>
          <a:xfrm>
            <a:off x="3508745" y="5883563"/>
            <a:ext cx="5560826" cy="884061"/>
          </a:xfrm>
        </p:spPr>
        <p:txBody>
          <a:bodyPr/>
          <a:lstStyle/>
          <a:p>
            <a:pPr marL="0" indent="0">
              <a:buNone/>
            </a:pPr>
            <a:r>
              <a:rPr lang="en-GB" sz="1600" b="1" u="sng" dirty="0">
                <a:solidFill>
                  <a:schemeClr val="tx1"/>
                </a:solidFill>
                <a:latin typeface="Arial Narrow" panose="020B0606020202030204" pitchFamily="34" charset="0"/>
              </a:rPr>
              <a:t>Iron Production:</a:t>
            </a:r>
            <a:r>
              <a:rPr lang="en-GB" sz="1600" b="1" dirty="0">
                <a:solidFill>
                  <a:schemeClr val="tx1"/>
                </a:solidFill>
                <a:latin typeface="Arial Narrow" panose="020B0606020202030204" pitchFamily="34" charset="0"/>
              </a:rPr>
              <a:t>           + Iron Ore = Iron + Carbon Dioxide </a:t>
            </a:r>
            <a:r>
              <a:rPr lang="en-GB" sz="1600" b="1" dirty="0">
                <a:solidFill>
                  <a:srgbClr val="0070C0"/>
                </a:solidFill>
                <a:latin typeface="Arial Narrow" panose="020B0606020202030204" pitchFamily="34" charset="0"/>
              </a:rPr>
              <a:t>(</a:t>
            </a:r>
            <a:r>
              <a:rPr lang="en-GB" sz="1600" b="1" u="sng" dirty="0">
                <a:solidFill>
                  <a:srgbClr val="0070C0"/>
                </a:solidFill>
                <a:latin typeface="Arial Narrow" panose="020B0606020202030204" pitchFamily="34" charset="0"/>
              </a:rPr>
              <a:t>IPPU</a:t>
            </a:r>
            <a:r>
              <a:rPr lang="en-GB" sz="1600" b="1" dirty="0">
                <a:solidFill>
                  <a:srgbClr val="0070C0"/>
                </a:solidFill>
                <a:latin typeface="Arial Narrow" panose="020B0606020202030204" pitchFamily="34" charset="0"/>
              </a:rPr>
              <a:t>)</a:t>
            </a:r>
          </a:p>
          <a:p>
            <a:pPr marL="0" indent="0">
              <a:buNone/>
            </a:pPr>
            <a:r>
              <a:rPr lang="en-GB" sz="1600" b="1" dirty="0">
                <a:solidFill>
                  <a:schemeClr val="tx1"/>
                </a:solidFill>
                <a:latin typeface="Arial Narrow" panose="020B0606020202030204" pitchFamily="34" charset="0"/>
              </a:rPr>
              <a:t>                            Coke </a:t>
            </a:r>
          </a:p>
          <a:p>
            <a:pPr marL="0" indent="0">
              <a:buNone/>
            </a:pPr>
            <a:r>
              <a:rPr lang="en-GB" sz="1600" b="1" dirty="0">
                <a:solidFill>
                  <a:schemeClr val="tx1"/>
                </a:solidFill>
                <a:latin typeface="Arial Narrow" panose="020B0606020202030204" pitchFamily="34" charset="0"/>
              </a:rPr>
              <a:t>      </a:t>
            </a:r>
            <a:r>
              <a:rPr lang="en-GB" sz="1600" b="1" u="sng" dirty="0">
                <a:solidFill>
                  <a:schemeClr val="tx1"/>
                </a:solidFill>
                <a:latin typeface="Arial Narrow" panose="020B0606020202030204" pitchFamily="34" charset="0"/>
              </a:rPr>
              <a:t>Combustion:</a:t>
            </a:r>
            <a:r>
              <a:rPr lang="en-GB" sz="1600" b="1" dirty="0">
                <a:solidFill>
                  <a:schemeClr val="tx1"/>
                </a:solidFill>
                <a:latin typeface="Arial Narrow" panose="020B0606020202030204" pitchFamily="34" charset="0"/>
              </a:rPr>
              <a:t>           + Oxygen = Carbon Dioxide + (</a:t>
            </a:r>
            <a:r>
              <a:rPr lang="en-GB" sz="1600" b="1" i="1" dirty="0">
                <a:solidFill>
                  <a:schemeClr val="tx1"/>
                </a:solidFill>
                <a:latin typeface="Arial Narrow" panose="020B0606020202030204" pitchFamily="34" charset="0"/>
              </a:rPr>
              <a:t>Heat)</a:t>
            </a:r>
            <a:r>
              <a:rPr lang="en-GB" sz="1600" b="1" dirty="0">
                <a:solidFill>
                  <a:schemeClr val="tx1"/>
                </a:solidFill>
                <a:latin typeface="Arial Narrow" panose="020B0606020202030204" pitchFamily="34" charset="0"/>
              </a:rPr>
              <a:t> </a:t>
            </a:r>
            <a:r>
              <a:rPr lang="en-GB" sz="1600" b="1" dirty="0">
                <a:solidFill>
                  <a:srgbClr val="0070C0"/>
                </a:solidFill>
                <a:latin typeface="Arial Narrow" panose="020B0606020202030204" pitchFamily="34" charset="0"/>
              </a:rPr>
              <a:t>(</a:t>
            </a:r>
            <a:r>
              <a:rPr lang="en-GB" sz="1600" b="1" u="sng" dirty="0">
                <a:solidFill>
                  <a:srgbClr val="0070C0"/>
                </a:solidFill>
                <a:latin typeface="Arial Narrow" panose="020B0606020202030204" pitchFamily="34" charset="0"/>
              </a:rPr>
              <a:t>IPPU</a:t>
            </a:r>
            <a:r>
              <a:rPr lang="en-GB" sz="1600" b="1" dirty="0">
                <a:solidFill>
                  <a:srgbClr val="0070C0"/>
                </a:solidFill>
                <a:latin typeface="Arial Narrow" panose="020B0606020202030204" pitchFamily="34" charset="0"/>
              </a:rPr>
              <a:t>)</a:t>
            </a:r>
          </a:p>
        </p:txBody>
      </p:sp>
      <p:sp>
        <p:nvSpPr>
          <p:cNvPr id="4" name="Content Placeholder 2"/>
          <p:cNvSpPr txBox="1">
            <a:spLocks/>
          </p:cNvSpPr>
          <p:nvPr/>
        </p:nvSpPr>
        <p:spPr bwMode="auto">
          <a:xfrm>
            <a:off x="0" y="0"/>
            <a:ext cx="55045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en-GB" sz="800" b="1" i="1" kern="0" dirty="0">
                <a:solidFill>
                  <a:schemeClr val="tx1"/>
                </a:solidFill>
                <a:latin typeface="Arial Narrow" panose="020B0606020202030204" pitchFamily="34" charset="0"/>
              </a:rPr>
              <a:t>Image: applied from </a:t>
            </a:r>
            <a:r>
              <a:rPr lang="en-GB" sz="800" b="1" i="1" kern="0" dirty="0" err="1">
                <a:solidFill>
                  <a:schemeClr val="tx1"/>
                </a:solidFill>
                <a:latin typeface="Arial Narrow" panose="020B0606020202030204" pitchFamily="34" charset="0"/>
              </a:rPr>
              <a:t>MetalPass</a:t>
            </a:r>
            <a:r>
              <a:rPr kumimoji="0" lang="en-GB" sz="800" b="1" i="1" dirty="0">
                <a:solidFill>
                  <a:prstClr val="black"/>
                </a:solidFill>
                <a:latin typeface="Arial Narrow" panose="020B0606020202030204" pitchFamily="34" charset="0"/>
                <a:ea typeface="+mj-ea"/>
                <a:cs typeface="+mj-cs"/>
              </a:rPr>
              <a:t> </a:t>
            </a:r>
            <a:r>
              <a:rPr lang="en-GB" sz="800" dirty="0">
                <a:latin typeface="Arial Narrow" panose="020B0606020202030204" pitchFamily="34" charset="0"/>
                <a:hlinkClick r:id="rId3"/>
              </a:rPr>
              <a:t>http://www.metalpass.com/metaldoc/paper.aspx?docID=251</a:t>
            </a:r>
            <a:r>
              <a:rPr kumimoji="0" lang="en-GB" sz="800" dirty="0">
                <a:solidFill>
                  <a:prstClr val="black"/>
                </a:solidFill>
                <a:latin typeface="Arial Narrow" panose="020B0606020202030204" pitchFamily="34" charset="0"/>
                <a:ea typeface="+mj-ea"/>
                <a:cs typeface="+mj-cs"/>
              </a:rPr>
              <a:t> </a:t>
            </a:r>
            <a:r>
              <a:rPr kumimoji="0" lang="en-GB" sz="800" i="1" dirty="0">
                <a:solidFill>
                  <a:prstClr val="black"/>
                </a:solidFill>
                <a:latin typeface="Arial Narrow" panose="020B0606020202030204" pitchFamily="34" charset="0"/>
                <a:ea typeface="+mj-ea"/>
                <a:cs typeface="+mj-cs"/>
              </a:rPr>
              <a:t>(as of March, 1 , 2015</a:t>
            </a:r>
            <a:r>
              <a:rPr kumimoji="0" lang="en-GB" sz="800" dirty="0">
                <a:solidFill>
                  <a:prstClr val="black"/>
                </a:solidFill>
                <a:latin typeface="Arial Narrow" panose="020B0606020202030204" pitchFamily="34" charset="0"/>
                <a:ea typeface="+mj-ea"/>
                <a:cs typeface="+mj-cs"/>
              </a:rPr>
              <a:t>) </a:t>
            </a:r>
            <a:br>
              <a:rPr kumimoji="0" lang="en-GB" sz="1600" dirty="0">
                <a:solidFill>
                  <a:prstClr val="black"/>
                </a:solidFill>
                <a:latin typeface="Calibri Light" panose="020F0302020204030204"/>
                <a:ea typeface="+mj-ea"/>
                <a:cs typeface="+mj-cs"/>
              </a:rPr>
            </a:br>
            <a:endParaRPr lang="en-GB" sz="1600" b="1" kern="0" dirty="0">
              <a:solidFill>
                <a:srgbClr val="0070C0"/>
              </a:solidFill>
              <a:latin typeface="Arial Narrow" panose="020B0606020202030204" pitchFamily="34" charset="0"/>
            </a:endParaRPr>
          </a:p>
          <a:p>
            <a:pPr marL="0" indent="0">
              <a:buFontTx/>
              <a:buNone/>
            </a:pPr>
            <a:endParaRPr lang="en-GB" sz="1200" kern="0" dirty="0"/>
          </a:p>
        </p:txBody>
      </p:sp>
      <p:sp>
        <p:nvSpPr>
          <p:cNvPr id="6" name="Content Placeholder 2"/>
          <p:cNvSpPr txBox="1">
            <a:spLocks/>
          </p:cNvSpPr>
          <p:nvPr/>
        </p:nvSpPr>
        <p:spPr bwMode="auto">
          <a:xfrm>
            <a:off x="138223" y="5883563"/>
            <a:ext cx="3232298" cy="97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None/>
            </a:pPr>
            <a:r>
              <a:rPr lang="en-GB" sz="1600" b="1" u="sng" kern="0" dirty="0">
                <a:solidFill>
                  <a:schemeClr val="tx1"/>
                </a:solidFill>
                <a:latin typeface="Arial Narrow" panose="020B0606020202030204" pitchFamily="34" charset="0"/>
              </a:rPr>
              <a:t>Coke production</a:t>
            </a:r>
            <a:r>
              <a:rPr lang="en-GB" sz="1600" b="1" kern="0" dirty="0">
                <a:solidFill>
                  <a:schemeClr val="tx1"/>
                </a:solidFill>
                <a:latin typeface="Arial Narrow" panose="020B0606020202030204" pitchFamily="34" charset="0"/>
              </a:rPr>
              <a:t>:  </a:t>
            </a:r>
            <a:r>
              <a:rPr lang="en-GB" sz="1600" b="1" kern="0" dirty="0">
                <a:solidFill>
                  <a:srgbClr val="0070C0"/>
                </a:solidFill>
                <a:latin typeface="Arial Narrow" panose="020B0606020202030204" pitchFamily="34" charset="0"/>
              </a:rPr>
              <a:t>(Energy)</a:t>
            </a:r>
            <a:endParaRPr lang="en-GB" sz="1200" kern="0" dirty="0">
              <a:solidFill>
                <a:srgbClr val="0070C0"/>
              </a:solidFill>
              <a:latin typeface="Arial Narrow" panose="020B0606020202030204" pitchFamily="34" charset="0"/>
            </a:endParaRPr>
          </a:p>
          <a:p>
            <a:pPr marL="0" indent="0">
              <a:buFontTx/>
              <a:buNone/>
            </a:pPr>
            <a:r>
              <a:rPr lang="en-GB" sz="1600" b="1" kern="0" dirty="0">
                <a:solidFill>
                  <a:schemeClr val="tx1"/>
                </a:solidFill>
                <a:latin typeface="Arial Narrow" panose="020B0606020202030204" pitchFamily="34" charset="0"/>
              </a:rPr>
              <a:t>Coal + (</a:t>
            </a:r>
            <a:r>
              <a:rPr lang="en-GB" sz="1600" b="1" i="1" kern="0" dirty="0">
                <a:solidFill>
                  <a:schemeClr val="tx1"/>
                </a:solidFill>
                <a:latin typeface="Arial Narrow" panose="020B0606020202030204" pitchFamily="34" charset="0"/>
              </a:rPr>
              <a:t>Heat)</a:t>
            </a:r>
            <a:r>
              <a:rPr lang="en-GB" sz="1600" b="1" kern="0" dirty="0">
                <a:solidFill>
                  <a:schemeClr val="tx1"/>
                </a:solidFill>
                <a:latin typeface="Arial Narrow" panose="020B0606020202030204" pitchFamily="34" charset="0"/>
              </a:rPr>
              <a:t> = Coke + Carbon Dioxide</a:t>
            </a:r>
          </a:p>
        </p:txBody>
      </p:sp>
      <p:cxnSp>
        <p:nvCxnSpPr>
          <p:cNvPr id="7" name="Straight Connector 6"/>
          <p:cNvCxnSpPr/>
          <p:nvPr/>
        </p:nvCxnSpPr>
        <p:spPr>
          <a:xfrm>
            <a:off x="138223" y="5904891"/>
            <a:ext cx="86230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92388"/>
      </p:ext>
    </p:ext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35295" y="1279733"/>
            <a:ext cx="3412954" cy="46968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26" name="Text Box 5"/>
          <p:cNvSpPr txBox="1">
            <a:spLocks noChangeArrowheads="1"/>
          </p:cNvSpPr>
          <p:nvPr/>
        </p:nvSpPr>
        <p:spPr bwMode="auto">
          <a:xfrm>
            <a:off x="773098" y="725864"/>
            <a:ext cx="7570788" cy="2092881"/>
          </a:xfrm>
          <a:prstGeom prst="rect">
            <a:avLst/>
          </a:prstGeom>
          <a:noFill/>
          <a:ln w="9525" algn="ctr">
            <a:noFill/>
            <a:miter lim="800000"/>
            <a:headEnd/>
            <a:tailEnd/>
          </a:ln>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0"/>
              </a:spcAft>
              <a:buFont typeface="Wingdings" pitchFamily="2" charset="2"/>
              <a:buNone/>
            </a:pPr>
            <a:r>
              <a:rPr kumimoji="1" lang="en-US" altLang="ja-JP" sz="2400" b="1" dirty="0">
                <a:solidFill>
                  <a:srgbClr val="5492CD"/>
                </a:solidFill>
                <a:latin typeface="Arial Narrow" panose="020B0606020202030204" pitchFamily="34" charset="0"/>
                <a:ea typeface="ＭＳ Ｐゴシック" pitchFamily="50" charset="-128"/>
              </a:rPr>
              <a:t>CO</a:t>
            </a:r>
            <a:r>
              <a:rPr kumimoji="1" lang="en-US" altLang="ja-JP" sz="2400" b="1" baseline="-25000" dirty="0">
                <a:solidFill>
                  <a:srgbClr val="5492CD"/>
                </a:solidFill>
                <a:latin typeface="Arial Narrow" panose="020B0606020202030204" pitchFamily="34" charset="0"/>
                <a:ea typeface="ＭＳ Ｐゴシック" pitchFamily="50" charset="-128"/>
              </a:rPr>
              <a:t>2</a:t>
            </a:r>
            <a:r>
              <a:rPr kumimoji="1" lang="en-US" altLang="ja-JP" sz="2400" b="1" dirty="0">
                <a:solidFill>
                  <a:srgbClr val="5492CD"/>
                </a:solidFill>
                <a:latin typeface="Arial Narrow" panose="020B0606020202030204" pitchFamily="34" charset="0"/>
                <a:ea typeface="ＭＳ Ｐゴシック" pitchFamily="50" charset="-128"/>
              </a:rPr>
              <a:t> emissions from Iron &amp; Steel production:</a:t>
            </a:r>
          </a:p>
          <a:p>
            <a:pPr eaLnBrk="1" hangingPunct="1">
              <a:spcAft>
                <a:spcPts val="0"/>
              </a:spcAft>
              <a:buFont typeface="Wingdings" pitchFamily="2" charset="2"/>
              <a:buNone/>
            </a:pPr>
            <a:endParaRPr kumimoji="1" lang="en-US" altLang="ja-JP" sz="800" b="1" dirty="0">
              <a:solidFill>
                <a:srgbClr val="5492CD"/>
              </a:solidFill>
              <a:latin typeface="Arial Narrow" panose="020B0606020202030204" pitchFamily="34" charset="0"/>
              <a:ea typeface="ＭＳ Ｐゴシック" pitchFamily="50" charset="-128"/>
            </a:endParaRPr>
          </a:p>
          <a:p>
            <a:pPr eaLnBrk="1" hangingPunct="1">
              <a:spcAft>
                <a:spcPts val="0"/>
              </a:spcAft>
              <a:buFont typeface="Wingdings" pitchFamily="2" charset="2"/>
              <a:buNone/>
            </a:pPr>
            <a:endParaRPr kumimoji="1" lang="en-US" altLang="ja-JP" sz="800" b="1" dirty="0">
              <a:solidFill>
                <a:srgbClr val="5492CD"/>
              </a:solidFill>
              <a:latin typeface="Arial Narrow" panose="020B0606020202030204" pitchFamily="34" charset="0"/>
              <a:ea typeface="ＭＳ Ｐゴシック" pitchFamily="50" charset="-128"/>
            </a:endParaRPr>
          </a:p>
          <a:p>
            <a:pPr eaLnBrk="1" hangingPunct="1">
              <a:spcAft>
                <a:spcPts val="0"/>
              </a:spcAft>
            </a:pPr>
            <a:r>
              <a:rPr kumimoji="1" lang="en-US" altLang="ja-JP" b="1" dirty="0">
                <a:solidFill>
                  <a:srgbClr val="5492CD"/>
                </a:solidFill>
                <a:latin typeface="Arial Narrow" panose="020B0606020202030204" pitchFamily="34" charset="0"/>
                <a:ea typeface="ＭＳ Ｐゴシック" pitchFamily="50" charset="-128"/>
              </a:rPr>
              <a:t>                   </a:t>
            </a:r>
            <a:r>
              <a:rPr lang="en-US" altLang="ja-JP" b="1" dirty="0">
                <a:solidFill>
                  <a:srgbClr val="5492CD"/>
                </a:solidFill>
                <a:latin typeface="Arial Narrow" panose="020B0606020202030204" pitchFamily="34" charset="0"/>
                <a:ea typeface="ＭＳ Ｐゴシック" pitchFamily="50" charset="-128"/>
              </a:rPr>
              <a:t>CO</a:t>
            </a:r>
            <a:r>
              <a:rPr lang="en-US" altLang="ja-JP" sz="1100" b="1" dirty="0">
                <a:solidFill>
                  <a:srgbClr val="5492CD"/>
                </a:solidFill>
                <a:latin typeface="Arial Narrow" panose="020B0606020202030204" pitchFamily="34" charset="0"/>
                <a:ea typeface="ＭＳ Ｐゴシック" pitchFamily="50" charset="-128"/>
              </a:rPr>
              <a:t>2</a:t>
            </a:r>
            <a:r>
              <a:rPr lang="en-US" altLang="ja-JP" b="1" dirty="0">
                <a:solidFill>
                  <a:srgbClr val="5492CD"/>
                </a:solidFill>
                <a:latin typeface="Arial Narrow" panose="020B0606020202030204" pitchFamily="34" charset="0"/>
                <a:ea typeface="ＭＳ Ｐゴシック" pitchFamily="50" charset="-128"/>
              </a:rPr>
              <a:t> Emissions</a:t>
            </a:r>
            <a:r>
              <a:rPr kumimoji="1" lang="en-US" altLang="ja-JP" b="1" dirty="0">
                <a:solidFill>
                  <a:srgbClr val="5492CD"/>
                </a:solidFill>
                <a:latin typeface="Arial Narrow" panose="020B0606020202030204" pitchFamily="34" charset="0"/>
                <a:ea typeface="ＭＳ Ｐゴシック" pitchFamily="50" charset="-128"/>
              </a:rPr>
              <a:t> = </a:t>
            </a:r>
            <a:r>
              <a:rPr kumimoji="1" lang="el-GR" altLang="ja-JP" b="1" dirty="0">
                <a:solidFill>
                  <a:srgbClr val="5492CD"/>
                </a:solidFill>
                <a:latin typeface="Arial Narrow" panose="020B0606020202030204" pitchFamily="34" charset="0"/>
                <a:ea typeface="ＭＳ Ｐゴシック" pitchFamily="50" charset="-128"/>
                <a:cs typeface="Arial" pitchFamily="34" charset="0"/>
              </a:rPr>
              <a:t>Σ</a:t>
            </a:r>
            <a:r>
              <a:rPr kumimoji="1" lang="en-US" altLang="ja-JP" b="1" dirty="0">
                <a:solidFill>
                  <a:srgbClr val="5492CD"/>
                </a:solidFill>
                <a:latin typeface="Arial Narrow" panose="020B0606020202030204" pitchFamily="34" charset="0"/>
                <a:ea typeface="ＭＳ Ｐゴシック" pitchFamily="50" charset="-128"/>
                <a:cs typeface="Arial" pitchFamily="34" charset="0"/>
              </a:rPr>
              <a:t>(</a:t>
            </a:r>
            <a:r>
              <a:rPr kumimoji="1" lang="en-US" altLang="ja-JP" b="1" dirty="0" err="1">
                <a:solidFill>
                  <a:srgbClr val="5492CD"/>
                </a:solidFill>
                <a:latin typeface="Arial Narrow" panose="020B0606020202030204" pitchFamily="34" charset="0"/>
                <a:ea typeface="ＭＳ Ｐゴシック" pitchFamily="50" charset="-128"/>
              </a:rPr>
              <a:t>AD</a:t>
            </a:r>
            <a:r>
              <a:rPr kumimoji="1" lang="en-US" altLang="ja-JP" b="1" i="1" baseline="-25000" dirty="0" err="1">
                <a:solidFill>
                  <a:srgbClr val="5492CD"/>
                </a:solidFill>
                <a:latin typeface="Arial Narrow" panose="020B0606020202030204" pitchFamily="34" charset="0"/>
                <a:ea typeface="ＭＳ Ｐゴシック" pitchFamily="50" charset="-128"/>
              </a:rPr>
              <a:t>i</a:t>
            </a:r>
            <a:r>
              <a:rPr kumimoji="1" lang="en-US" altLang="ja-JP" b="1" dirty="0">
                <a:solidFill>
                  <a:srgbClr val="5492CD"/>
                </a:solidFill>
                <a:latin typeface="Arial Narrow" panose="020B0606020202030204" pitchFamily="34" charset="0"/>
                <a:ea typeface="ＭＳ Ｐゴシック" pitchFamily="50" charset="-128"/>
              </a:rPr>
              <a:t> x </a:t>
            </a:r>
            <a:r>
              <a:rPr kumimoji="1" lang="en-US" altLang="ja-JP" b="1" dirty="0" err="1">
                <a:solidFill>
                  <a:srgbClr val="5492CD"/>
                </a:solidFill>
                <a:latin typeface="Arial Narrow" panose="020B0606020202030204" pitchFamily="34" charset="0"/>
                <a:ea typeface="ＭＳ Ｐゴシック" pitchFamily="50" charset="-128"/>
              </a:rPr>
              <a:t>EF</a:t>
            </a:r>
            <a:r>
              <a:rPr kumimoji="1" lang="en-US" altLang="ja-JP" b="1" i="1" baseline="-25000" dirty="0" err="1">
                <a:solidFill>
                  <a:srgbClr val="5492CD"/>
                </a:solidFill>
                <a:latin typeface="Arial Narrow" panose="020B0606020202030204" pitchFamily="34" charset="0"/>
                <a:ea typeface="ＭＳ Ｐゴシック" pitchFamily="50" charset="-128"/>
              </a:rPr>
              <a:t>i</a:t>
            </a:r>
            <a:r>
              <a:rPr kumimoji="1" lang="en-US" altLang="ja-JP" b="1" dirty="0">
                <a:solidFill>
                  <a:srgbClr val="5492CD"/>
                </a:solidFill>
                <a:latin typeface="Arial Narrow" panose="020B0606020202030204" pitchFamily="34" charset="0"/>
                <a:ea typeface="ＭＳ Ｐゴシック" pitchFamily="50" charset="-128"/>
              </a:rPr>
              <a:t>)</a:t>
            </a:r>
          </a:p>
          <a:p>
            <a:pPr eaLnBrk="1" hangingPunct="1">
              <a:spcAft>
                <a:spcPts val="0"/>
              </a:spcAft>
              <a:buFont typeface="Wingdings" pitchFamily="2" charset="2"/>
              <a:buNone/>
            </a:pPr>
            <a:endParaRPr kumimoji="1" lang="en-US" altLang="ja-JP" sz="800" b="1" dirty="0">
              <a:solidFill>
                <a:srgbClr val="5492CD"/>
              </a:solidFill>
              <a:latin typeface="Arial Narrow" panose="020B0606020202030204" pitchFamily="34" charset="0"/>
              <a:ea typeface="ＭＳ Ｐゴシック" pitchFamily="50" charset="-128"/>
            </a:endParaRPr>
          </a:p>
          <a:p>
            <a:pPr eaLnBrk="1" hangingPunct="1">
              <a:spcAft>
                <a:spcPts val="0"/>
              </a:spcAft>
              <a:buFont typeface="Wingdings" pitchFamily="2" charset="2"/>
              <a:buNone/>
            </a:pPr>
            <a:endParaRPr kumimoji="1" lang="en-US" altLang="ja-JP" sz="1000" b="1" dirty="0">
              <a:solidFill>
                <a:srgbClr val="5492CD"/>
              </a:solidFill>
              <a:latin typeface="Arial Narrow" panose="020B0606020202030204" pitchFamily="34" charset="0"/>
              <a:ea typeface="ＭＳ Ｐゴシック" pitchFamily="50" charset="-128"/>
            </a:endParaRPr>
          </a:p>
          <a:p>
            <a:pPr eaLnBrk="1" hangingPunct="1">
              <a:spcAft>
                <a:spcPts val="0"/>
              </a:spcAft>
              <a:buFont typeface="Wingdings" pitchFamily="2" charset="2"/>
              <a:buNone/>
            </a:pPr>
            <a:r>
              <a:rPr kumimoji="1" lang="en-US" altLang="ja-JP" b="1" dirty="0" err="1">
                <a:solidFill>
                  <a:srgbClr val="5492CD"/>
                </a:solidFill>
                <a:latin typeface="Arial Narrow" panose="020B0606020202030204" pitchFamily="34" charset="0"/>
                <a:ea typeface="ＭＳ Ｐゴシック" pitchFamily="50" charset="-128"/>
              </a:rPr>
              <a:t>AD</a:t>
            </a:r>
            <a:r>
              <a:rPr kumimoji="1" lang="en-US" altLang="ja-JP" b="1" i="1" baseline="-25000" dirty="0" err="1">
                <a:solidFill>
                  <a:srgbClr val="5492CD"/>
                </a:solidFill>
                <a:latin typeface="Arial Narrow" panose="020B0606020202030204" pitchFamily="34" charset="0"/>
                <a:ea typeface="ＭＳ Ｐゴシック" pitchFamily="50" charset="-128"/>
              </a:rPr>
              <a:t>i</a:t>
            </a:r>
            <a:r>
              <a:rPr kumimoji="1" lang="en-US" altLang="ja-JP" b="1" dirty="0">
                <a:solidFill>
                  <a:srgbClr val="5492CD"/>
                </a:solidFill>
                <a:latin typeface="Arial Narrow" panose="020B0606020202030204" pitchFamily="34" charset="0"/>
                <a:ea typeface="ＭＳ Ｐゴシック" pitchFamily="50" charset="-128"/>
              </a:rPr>
              <a:t> - </a:t>
            </a:r>
            <a:r>
              <a:rPr kumimoji="1" lang="en-US" altLang="ja-JP" dirty="0">
                <a:solidFill>
                  <a:srgbClr val="5492CD"/>
                </a:solidFill>
                <a:latin typeface="Arial Narrow" panose="020B0606020202030204" pitchFamily="34" charset="0"/>
                <a:ea typeface="ＭＳ Ｐゴシック" pitchFamily="50" charset="-128"/>
              </a:rPr>
              <a:t>quantity of material </a:t>
            </a:r>
            <a:r>
              <a:rPr kumimoji="1" lang="en-US" altLang="ja-JP" i="1" dirty="0" err="1">
                <a:solidFill>
                  <a:srgbClr val="5492CD"/>
                </a:solidFill>
                <a:latin typeface="Arial Narrow" panose="020B0606020202030204" pitchFamily="34" charset="0"/>
                <a:ea typeface="ＭＳ Ｐゴシック" pitchFamily="50" charset="-128"/>
              </a:rPr>
              <a:t>i</a:t>
            </a:r>
            <a:r>
              <a:rPr kumimoji="1" lang="en-US" altLang="ja-JP" dirty="0">
                <a:solidFill>
                  <a:srgbClr val="5492CD"/>
                </a:solidFill>
                <a:latin typeface="Arial Narrow" panose="020B0606020202030204" pitchFamily="34" charset="0"/>
                <a:ea typeface="ＭＳ Ｐゴシック" pitchFamily="50" charset="-128"/>
              </a:rPr>
              <a:t>, </a:t>
            </a:r>
            <a:r>
              <a:rPr kumimoji="1" lang="en-US" altLang="ja-JP" dirty="0" err="1">
                <a:solidFill>
                  <a:srgbClr val="5492CD"/>
                </a:solidFill>
                <a:latin typeface="Arial Narrow" panose="020B0606020202030204" pitchFamily="34" charset="0"/>
                <a:ea typeface="ＭＳ Ｐゴシック" pitchFamily="50" charset="-128"/>
              </a:rPr>
              <a:t>tonnes</a:t>
            </a:r>
            <a:endParaRPr kumimoji="1" lang="en-US" altLang="ja-JP" dirty="0">
              <a:solidFill>
                <a:srgbClr val="5492CD"/>
              </a:solidFill>
              <a:latin typeface="Arial Narrow" panose="020B0606020202030204" pitchFamily="34" charset="0"/>
              <a:ea typeface="ＭＳ Ｐゴシック" pitchFamily="50" charset="-128"/>
            </a:endParaRPr>
          </a:p>
          <a:p>
            <a:pPr eaLnBrk="1" hangingPunct="1">
              <a:spcAft>
                <a:spcPts val="0"/>
              </a:spcAft>
              <a:buFont typeface="Wingdings" pitchFamily="2" charset="2"/>
              <a:buNone/>
            </a:pPr>
            <a:r>
              <a:rPr kumimoji="1" lang="en-US" altLang="ja-JP" b="1" dirty="0" err="1">
                <a:solidFill>
                  <a:srgbClr val="5492CD"/>
                </a:solidFill>
                <a:latin typeface="Arial Narrow" panose="020B0606020202030204" pitchFamily="34" charset="0"/>
                <a:ea typeface="ＭＳ Ｐゴシック" pitchFamily="50" charset="-128"/>
              </a:rPr>
              <a:t>EF</a:t>
            </a:r>
            <a:r>
              <a:rPr kumimoji="1" lang="en-US" altLang="ja-JP" b="1" i="1" baseline="-25000" dirty="0" err="1">
                <a:solidFill>
                  <a:srgbClr val="5492CD"/>
                </a:solidFill>
                <a:latin typeface="Arial Narrow" panose="020B0606020202030204" pitchFamily="34" charset="0"/>
                <a:ea typeface="ＭＳ Ｐゴシック" pitchFamily="50" charset="-128"/>
              </a:rPr>
              <a:t>i</a:t>
            </a:r>
            <a:r>
              <a:rPr kumimoji="1" lang="en-US" altLang="ja-JP" b="1" dirty="0">
                <a:solidFill>
                  <a:srgbClr val="5492CD"/>
                </a:solidFill>
                <a:latin typeface="Arial Narrow" panose="020B0606020202030204" pitchFamily="34" charset="0"/>
                <a:ea typeface="ＭＳ Ｐゴシック" pitchFamily="50" charset="-128"/>
              </a:rPr>
              <a:t> - </a:t>
            </a:r>
            <a:r>
              <a:rPr kumimoji="1" lang="en-US" altLang="ja-JP" dirty="0">
                <a:solidFill>
                  <a:srgbClr val="5492CD"/>
                </a:solidFill>
                <a:latin typeface="Arial Narrow" panose="020B0606020202030204" pitchFamily="34" charset="0"/>
                <a:ea typeface="ＭＳ Ｐゴシック" pitchFamily="50" charset="-128"/>
              </a:rPr>
              <a:t>emission factor for production of material </a:t>
            </a:r>
            <a:r>
              <a:rPr kumimoji="1" lang="en-US" altLang="ja-JP" i="1" dirty="0" err="1">
                <a:solidFill>
                  <a:srgbClr val="5492CD"/>
                </a:solidFill>
                <a:latin typeface="Arial Narrow" panose="020B0606020202030204" pitchFamily="34" charset="0"/>
                <a:ea typeface="ＭＳ Ｐゴシック" pitchFamily="50" charset="-128"/>
              </a:rPr>
              <a:t>i</a:t>
            </a:r>
            <a:r>
              <a:rPr kumimoji="1" lang="en-US" altLang="ja-JP" dirty="0">
                <a:solidFill>
                  <a:srgbClr val="5492CD"/>
                </a:solidFill>
                <a:latin typeface="Arial Narrow" panose="020B0606020202030204" pitchFamily="34" charset="0"/>
                <a:ea typeface="ＭＳ Ｐゴシック" pitchFamily="50" charset="-128"/>
              </a:rPr>
              <a:t>, </a:t>
            </a:r>
            <a:br>
              <a:rPr kumimoji="1" lang="en-US" altLang="ja-JP" dirty="0">
                <a:solidFill>
                  <a:srgbClr val="5492CD"/>
                </a:solidFill>
                <a:latin typeface="Arial Narrow" panose="020B0606020202030204" pitchFamily="34" charset="0"/>
                <a:ea typeface="ＭＳ Ｐゴシック" pitchFamily="50" charset="-128"/>
              </a:rPr>
            </a:br>
            <a:r>
              <a:rPr kumimoji="1" lang="en-US" altLang="ja-JP" dirty="0">
                <a:solidFill>
                  <a:srgbClr val="5492CD"/>
                </a:solidFill>
                <a:latin typeface="Arial Narrow" panose="020B0606020202030204" pitchFamily="34" charset="0"/>
                <a:ea typeface="ＭＳ Ｐゴシック" pitchFamily="50" charset="-128"/>
              </a:rPr>
              <a:t>                            </a:t>
            </a:r>
            <a:r>
              <a:rPr kumimoji="1" lang="en-US" altLang="ja-JP" dirty="0" err="1">
                <a:solidFill>
                  <a:srgbClr val="5492CD"/>
                </a:solidFill>
                <a:latin typeface="Arial Narrow" panose="020B0606020202030204" pitchFamily="34" charset="0"/>
                <a:ea typeface="ＭＳ Ｐゴシック" pitchFamily="50" charset="-128"/>
              </a:rPr>
              <a:t>tonnes</a:t>
            </a:r>
            <a:r>
              <a:rPr kumimoji="1" lang="en-US" altLang="ja-JP" dirty="0">
                <a:solidFill>
                  <a:srgbClr val="5492CD"/>
                </a:solidFill>
                <a:latin typeface="Arial Narrow" panose="020B0606020202030204" pitchFamily="34" charset="0"/>
                <a:ea typeface="ＭＳ Ｐゴシック" pitchFamily="50" charset="-128"/>
              </a:rPr>
              <a:t> CO</a:t>
            </a:r>
            <a:r>
              <a:rPr kumimoji="1" lang="en-US" altLang="ja-JP" baseline="-25000" dirty="0">
                <a:solidFill>
                  <a:srgbClr val="5492CD"/>
                </a:solidFill>
                <a:latin typeface="Arial Narrow" panose="020B0606020202030204" pitchFamily="34" charset="0"/>
                <a:ea typeface="ＭＳ Ｐゴシック" pitchFamily="50" charset="-128"/>
              </a:rPr>
              <a:t>2</a:t>
            </a:r>
            <a:r>
              <a:rPr kumimoji="1" lang="en-US" altLang="ja-JP" dirty="0">
                <a:solidFill>
                  <a:srgbClr val="5492CD"/>
                </a:solidFill>
                <a:latin typeface="Arial Narrow" panose="020B0606020202030204" pitchFamily="34" charset="0"/>
                <a:ea typeface="ＭＳ Ｐゴシック" pitchFamily="50" charset="-128"/>
              </a:rPr>
              <a:t>/</a:t>
            </a:r>
            <a:r>
              <a:rPr kumimoji="1" lang="en-US" altLang="ja-JP" dirty="0" err="1">
                <a:solidFill>
                  <a:srgbClr val="5492CD"/>
                </a:solidFill>
                <a:latin typeface="Arial Narrow" panose="020B0606020202030204" pitchFamily="34" charset="0"/>
                <a:ea typeface="ＭＳ Ｐゴシック" pitchFamily="50" charset="-128"/>
              </a:rPr>
              <a:t>tonne</a:t>
            </a:r>
            <a:r>
              <a:rPr kumimoji="1" lang="en-US" altLang="ja-JP" dirty="0">
                <a:solidFill>
                  <a:srgbClr val="5492CD"/>
                </a:solidFill>
                <a:latin typeface="Arial Narrow" panose="020B0606020202030204" pitchFamily="34" charset="0"/>
                <a:ea typeface="ＭＳ Ｐゴシック" pitchFamily="50" charset="-128"/>
              </a:rPr>
              <a:t> material </a:t>
            </a:r>
            <a:r>
              <a:rPr kumimoji="1" lang="en-US" altLang="ja-JP" i="1" dirty="0" err="1">
                <a:solidFill>
                  <a:srgbClr val="5492CD"/>
                </a:solidFill>
                <a:latin typeface="Arial Narrow" panose="020B0606020202030204" pitchFamily="34" charset="0"/>
                <a:ea typeface="ＭＳ Ｐゴシック" pitchFamily="50" charset="-128"/>
              </a:rPr>
              <a:t>i</a:t>
            </a:r>
            <a:r>
              <a:rPr kumimoji="1" lang="en-US" altLang="ja-JP" dirty="0">
                <a:solidFill>
                  <a:srgbClr val="5492CD"/>
                </a:solidFill>
                <a:latin typeface="Arial Narrow" panose="020B0606020202030204" pitchFamily="34" charset="0"/>
                <a:ea typeface="ＭＳ Ｐゴシック" pitchFamily="50" charset="-128"/>
              </a:rPr>
              <a:t> produced</a:t>
            </a:r>
          </a:p>
        </p:txBody>
      </p:sp>
      <p:sp>
        <p:nvSpPr>
          <p:cNvPr id="394253" name="Rectangle 13"/>
          <p:cNvSpPr>
            <a:spLocks noGrp="1" noChangeArrowheads="1"/>
          </p:cNvSpPr>
          <p:nvPr>
            <p:ph type="title"/>
          </p:nvPr>
        </p:nvSpPr>
        <p:spPr>
          <a:xfrm>
            <a:off x="308002" y="88777"/>
            <a:ext cx="8808983" cy="637087"/>
          </a:xfrm>
        </p:spPr>
        <p:txBody>
          <a:bodyPr/>
          <a:lstStyle/>
          <a:p>
            <a:pPr eaLnBrk="1" hangingPunct="1">
              <a:defRPr/>
            </a:pPr>
            <a:r>
              <a:rPr lang="en-GB" altLang="ja-JP" sz="3400" dirty="0">
                <a:effectLst>
                  <a:outerShdw blurRad="38100" dist="38100" dir="2700000" algn="tl">
                    <a:srgbClr val="C0C0C0"/>
                  </a:outerShdw>
                </a:effectLst>
                <a:latin typeface="Arial Narrow" panose="020B0606020202030204" pitchFamily="34" charset="0"/>
                <a:ea typeface="ＭＳ Ｐゴシック" pitchFamily="50" charset="-128"/>
              </a:rPr>
              <a:t>2C1: CO</a:t>
            </a:r>
            <a:r>
              <a:rPr lang="en-GB" altLang="ja-JP" sz="3400" baseline="-25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400" dirty="0">
                <a:effectLst>
                  <a:outerShdw blurRad="38100" dist="38100" dir="2700000" algn="tl">
                    <a:srgbClr val="C0C0C0"/>
                  </a:outerShdw>
                </a:effectLst>
                <a:latin typeface="Arial Narrow" panose="020B0606020202030204" pitchFamily="34" charset="0"/>
                <a:ea typeface="ＭＳ Ｐゴシック" pitchFamily="50" charset="-128"/>
              </a:rPr>
              <a:t> from Iron and Steel Production (Tier 1)</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61343100"/>
              </p:ext>
            </p:extLst>
          </p:nvPr>
        </p:nvGraphicFramePr>
        <p:xfrm>
          <a:off x="0" y="2899077"/>
          <a:ext cx="9116984" cy="3958923"/>
        </p:xfrm>
        <a:graphic>
          <a:graphicData uri="http://schemas.openxmlformats.org/drawingml/2006/table">
            <a:tbl>
              <a:tblPr firstRow="1" bandRow="1">
                <a:tableStyleId>{5C22544A-7EE6-4342-B048-85BDC9FD1C3A}</a:tableStyleId>
              </a:tblPr>
              <a:tblGrid>
                <a:gridCol w="5388745">
                  <a:extLst>
                    <a:ext uri="{9D8B030D-6E8A-4147-A177-3AD203B41FA5}">
                      <a16:colId xmlns:a16="http://schemas.microsoft.com/office/drawing/2014/main" val="20000"/>
                    </a:ext>
                  </a:extLst>
                </a:gridCol>
                <a:gridCol w="1338895">
                  <a:extLst>
                    <a:ext uri="{9D8B030D-6E8A-4147-A177-3AD203B41FA5}">
                      <a16:colId xmlns:a16="http://schemas.microsoft.com/office/drawing/2014/main" val="20001"/>
                    </a:ext>
                  </a:extLst>
                </a:gridCol>
                <a:gridCol w="2389344">
                  <a:extLst>
                    <a:ext uri="{9D8B030D-6E8A-4147-A177-3AD203B41FA5}">
                      <a16:colId xmlns:a16="http://schemas.microsoft.com/office/drawing/2014/main" val="20002"/>
                    </a:ext>
                  </a:extLst>
                </a:gridCol>
              </a:tblGrid>
              <a:tr h="613474">
                <a:tc rowSpan="2">
                  <a:txBody>
                    <a:bodyPr/>
                    <a:lstStyle/>
                    <a:p>
                      <a:pPr algn="ctr"/>
                      <a:r>
                        <a:rPr kumimoji="1" lang="en-US" altLang="ja-JP" sz="2800" b="1" dirty="0">
                          <a:solidFill>
                            <a:schemeClr val="bg1"/>
                          </a:solidFill>
                          <a:latin typeface="Arial Narrow" panose="020B0606020202030204" pitchFamily="34" charset="0"/>
                          <a:ea typeface="ＭＳ Ｐゴシック" pitchFamily="50" charset="-128"/>
                        </a:rPr>
                        <a:t>Material </a:t>
                      </a:r>
                      <a:r>
                        <a:rPr kumimoji="1" lang="en-US" altLang="ja-JP" sz="2800" b="1" i="1" dirty="0" err="1">
                          <a:solidFill>
                            <a:schemeClr val="bg1"/>
                          </a:solidFill>
                          <a:latin typeface="Arial Narrow" panose="020B0606020202030204" pitchFamily="34" charset="0"/>
                          <a:ea typeface="ＭＳ Ｐゴシック" pitchFamily="50" charset="-128"/>
                        </a:rPr>
                        <a:t>i</a:t>
                      </a:r>
                      <a:r>
                        <a:rPr kumimoji="1" lang="en-US" altLang="ja-JP" sz="2800" b="1" dirty="0">
                          <a:solidFill>
                            <a:schemeClr val="bg1"/>
                          </a:solidFill>
                          <a:latin typeface="Arial Narrow" panose="020B0606020202030204" pitchFamily="34" charset="0"/>
                          <a:ea typeface="ＭＳ Ｐゴシック" pitchFamily="50" charset="-128"/>
                        </a:rPr>
                        <a:t> </a:t>
                      </a:r>
                      <a:endParaRPr lang="en-GB" sz="2800" dirty="0">
                        <a:solidFill>
                          <a:schemeClr val="bg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latin typeface="Arial Narrow" panose="020B0606020202030204" pitchFamily="34" charset="0"/>
                        </a:rPr>
                        <a:t>Default EF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C00000"/>
                          </a:solidFill>
                          <a:latin typeface="Arial Narrow" panose="020B0606020202030204" pitchFamily="34" charset="0"/>
                          <a:ea typeface="ＭＳ Ｐゴシック" pitchFamily="50" charset="-128"/>
                        </a:rPr>
                        <a:t>Global average default EF for Steel</a:t>
                      </a:r>
                      <a:endParaRPr lang="fr-FR" sz="1600" dirty="0">
                        <a:solidFill>
                          <a:srgbClr val="C00000"/>
                        </a:solidFill>
                        <a:latin typeface="Arial Narrow" panose="020B0606020202030204" pitchFamily="34" charset="0"/>
                      </a:endParaRPr>
                    </a:p>
                  </a:txBody>
                  <a:tcPr/>
                </a:tc>
                <a:extLst>
                  <a:ext uri="{0D108BD9-81ED-4DB2-BD59-A6C34878D82A}">
                    <a16:rowId xmlns:a16="http://schemas.microsoft.com/office/drawing/2014/main" val="10000"/>
                  </a:ext>
                </a:extLst>
              </a:tr>
              <a:tr h="345304">
                <a:tc vMerge="1">
                  <a:txBody>
                    <a:bodyPr/>
                    <a:lstStyle/>
                    <a:p>
                      <a:endParaRPr lang="en-GB" sz="1600" dirty="0">
                        <a:solidFill>
                          <a:schemeClr val="bg1"/>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Arial Narrow" panose="020B0606020202030204" pitchFamily="34" charset="0"/>
                        </a:rPr>
                        <a:t>tonne CO2/tonne </a:t>
                      </a:r>
                      <a:r>
                        <a:rPr lang="en-US" sz="1800" b="1" noProof="0" dirty="0">
                          <a:solidFill>
                            <a:schemeClr val="bg1"/>
                          </a:solidFill>
                          <a:latin typeface="Arial Narrow" panose="020B0606020202030204" pitchFamily="34" charset="0"/>
                        </a:rPr>
                        <a:t>material</a:t>
                      </a:r>
                      <a:r>
                        <a:rPr lang="fr-FR" sz="1800" b="1" dirty="0">
                          <a:solidFill>
                            <a:schemeClr val="bg1"/>
                          </a:solidFill>
                          <a:latin typeface="Arial Narrow" panose="020B0606020202030204" pitchFamily="34" charset="0"/>
                        </a:rPr>
                        <a:t> </a:t>
                      </a:r>
                      <a:r>
                        <a:rPr lang="fr-FR" sz="1800" b="1" i="1" dirty="0">
                          <a:solidFill>
                            <a:schemeClr val="bg1"/>
                          </a:solidFill>
                          <a:latin typeface="Arial Narrow" panose="020B0606020202030204" pitchFamily="34" charset="0"/>
                        </a:rPr>
                        <a:t>i</a:t>
                      </a:r>
                    </a:p>
                  </a:txBody>
                  <a:tcPr>
                    <a:solidFill>
                      <a:schemeClr val="accent1"/>
                    </a:solidFill>
                  </a:tcPr>
                </a:tc>
                <a:tc hMerge="1">
                  <a:txBody>
                    <a:bodyPr/>
                    <a:lstStyle/>
                    <a:p>
                      <a:endParaRPr lang="en-GB"/>
                    </a:p>
                  </a:txBody>
                  <a:tcPr/>
                </a:tc>
                <a:extLst>
                  <a:ext uri="{0D108BD9-81ED-4DB2-BD59-A6C34878D82A}">
                    <a16:rowId xmlns:a16="http://schemas.microsoft.com/office/drawing/2014/main" val="10001"/>
                  </a:ext>
                </a:extLst>
              </a:tr>
              <a:tr h="357155">
                <a:tc>
                  <a:txBody>
                    <a:bodyPr/>
                    <a:lstStyle/>
                    <a:p>
                      <a:pPr marL="285750" indent="-285750">
                        <a:buFont typeface="Wingdings" panose="05000000000000000000" pitchFamily="2" charset="2"/>
                        <a:buChar char="§"/>
                      </a:pPr>
                      <a:r>
                        <a:rPr lang="en-GB" sz="1600" b="1" dirty="0">
                          <a:latin typeface="Arial Narrow" panose="020B0606020202030204" pitchFamily="34" charset="0"/>
                        </a:rPr>
                        <a:t>Crude steel from Basic Oxygen Furnace</a:t>
                      </a:r>
                    </a:p>
                  </a:txBody>
                  <a:tcPr/>
                </a:tc>
                <a:tc>
                  <a:txBody>
                    <a:bodyPr/>
                    <a:lstStyle/>
                    <a:p>
                      <a:pPr algn="ctr"/>
                      <a:r>
                        <a:rPr lang="fr-FR" sz="1600" b="1" dirty="0">
                          <a:latin typeface="Arial Narrow" panose="020B0606020202030204" pitchFamily="34" charset="0"/>
                        </a:rPr>
                        <a:t>1.46</a:t>
                      </a:r>
                    </a:p>
                  </a:txBody>
                  <a:tcPr/>
                </a:tc>
                <a:tc rowSpan="3">
                  <a:txBody>
                    <a:bodyPr/>
                    <a:lstStyle/>
                    <a:p>
                      <a:pPr algn="ctr"/>
                      <a:r>
                        <a:rPr lang="fr-FR" sz="1600" b="1" dirty="0">
                          <a:solidFill>
                            <a:srgbClr val="C00000"/>
                          </a:solidFill>
                          <a:latin typeface="Arial Narrow" panose="020B0606020202030204" pitchFamily="34" charset="0"/>
                        </a:rPr>
                        <a:t>1.06</a:t>
                      </a:r>
                    </a:p>
                  </a:txBody>
                  <a:tcPr anchor="ctr">
                    <a:noFill/>
                  </a:tcPr>
                </a:tc>
                <a:extLst>
                  <a:ext uri="{0D108BD9-81ED-4DB2-BD59-A6C34878D82A}">
                    <a16:rowId xmlns:a16="http://schemas.microsoft.com/office/drawing/2014/main" val="10002"/>
                  </a:ext>
                </a:extLst>
              </a:tr>
              <a:tr h="38040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Crude steel from Electric Arc Oxygen Furnace</a:t>
                      </a:r>
                    </a:p>
                  </a:txBody>
                  <a:tcPr/>
                </a:tc>
                <a:tc>
                  <a:txBody>
                    <a:bodyPr/>
                    <a:lstStyle/>
                    <a:p>
                      <a:pPr algn="ctr"/>
                      <a:r>
                        <a:rPr lang="en-GB" sz="1600" b="1" dirty="0">
                          <a:latin typeface="Arial Narrow" panose="020B0606020202030204" pitchFamily="34" charset="0"/>
                        </a:rPr>
                        <a:t>0.08</a:t>
                      </a:r>
                    </a:p>
                  </a:txBody>
                  <a:tcPr/>
                </a:tc>
                <a:tc vMerge="1">
                  <a:txBody>
                    <a:bodyPr/>
                    <a:lstStyle/>
                    <a:p>
                      <a:endParaRPr lang="en-GB"/>
                    </a:p>
                  </a:txBody>
                  <a:tcPr/>
                </a:tc>
                <a:extLst>
                  <a:ext uri="{0D108BD9-81ED-4DB2-BD59-A6C34878D82A}">
                    <a16:rowId xmlns:a16="http://schemas.microsoft.com/office/drawing/2014/main" val="10003"/>
                  </a:ext>
                </a:extLst>
              </a:tr>
              <a:tr h="33549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Crude steel from Open Hearth Furnace </a:t>
                      </a:r>
                    </a:p>
                  </a:txBody>
                  <a:tcPr/>
                </a:tc>
                <a:tc>
                  <a:txBody>
                    <a:bodyPr/>
                    <a:lstStyle/>
                    <a:p>
                      <a:pPr algn="ctr"/>
                      <a:r>
                        <a:rPr lang="en-GB" sz="1600" b="1" dirty="0">
                          <a:latin typeface="Arial Narrow" panose="020B0606020202030204" pitchFamily="34" charset="0"/>
                        </a:rPr>
                        <a:t>1.72</a:t>
                      </a:r>
                    </a:p>
                  </a:txBody>
                  <a:tcPr/>
                </a:tc>
                <a:tc vMerge="1">
                  <a:txBody>
                    <a:bodyPr/>
                    <a:lstStyle/>
                    <a:p>
                      <a:endParaRPr lang="en-GB"/>
                    </a:p>
                  </a:txBody>
                  <a:tcPr/>
                </a:tc>
                <a:extLst>
                  <a:ext uri="{0D108BD9-81ED-4DB2-BD59-A6C34878D82A}">
                    <a16:rowId xmlns:a16="http://schemas.microsoft.com/office/drawing/2014/main" val="10004"/>
                  </a:ext>
                </a:extLst>
              </a:tr>
              <a:tr h="39283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Pig iron not converted to steel</a:t>
                      </a:r>
                    </a:p>
                  </a:txBody>
                  <a:tcPr/>
                </a:tc>
                <a:tc>
                  <a:txBody>
                    <a:bodyPr/>
                    <a:lstStyle/>
                    <a:p>
                      <a:pPr algn="ctr"/>
                      <a:r>
                        <a:rPr lang="en-GB" sz="1600" b="1" dirty="0">
                          <a:latin typeface="Arial Narrow" panose="020B0606020202030204" pitchFamily="34" charset="0"/>
                        </a:rPr>
                        <a:t>1.35</a:t>
                      </a:r>
                    </a:p>
                  </a:txBody>
                  <a:tcPr/>
                </a:tc>
                <a:tc rowSpan="5">
                  <a:txBody>
                    <a:bodyPr/>
                    <a:lstStyle/>
                    <a:p>
                      <a:pPr algn="ctr"/>
                      <a:r>
                        <a:rPr kumimoji="1" lang="en-US" altLang="ja-JP" sz="1400" b="1" dirty="0">
                          <a:solidFill>
                            <a:srgbClr val="C00000"/>
                          </a:solidFill>
                          <a:latin typeface="Arial Narrow" panose="020B0606020202030204" pitchFamily="34" charset="0"/>
                          <a:ea typeface="ＭＳ Ｐゴシック" pitchFamily="50" charset="-128"/>
                        </a:rPr>
                        <a:t>(If activity data on steel production for each process is not available, multiply total steel production by this EF) </a:t>
                      </a:r>
                      <a:endParaRPr lang="en-GB" sz="1400" b="1" dirty="0">
                        <a:solidFill>
                          <a:srgbClr val="C00000"/>
                        </a:solidFill>
                        <a:latin typeface="Arial Narrow" panose="020B0606020202030204" pitchFamily="34" charset="0"/>
                      </a:endParaRPr>
                    </a:p>
                  </a:txBody>
                  <a:tcPr/>
                </a:tc>
                <a:extLst>
                  <a:ext uri="{0D108BD9-81ED-4DB2-BD59-A6C34878D82A}">
                    <a16:rowId xmlns:a16="http://schemas.microsoft.com/office/drawing/2014/main" val="10005"/>
                  </a:ext>
                </a:extLst>
              </a:tr>
              <a:tr h="39283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Direct reduced iron </a:t>
                      </a:r>
                    </a:p>
                  </a:txBody>
                  <a:tcPr/>
                </a:tc>
                <a:tc>
                  <a:txBody>
                    <a:bodyPr/>
                    <a:lstStyle/>
                    <a:p>
                      <a:pPr algn="ctr"/>
                      <a:r>
                        <a:rPr lang="en-GB" sz="1600" b="1" dirty="0">
                          <a:latin typeface="Arial Narrow" panose="020B0606020202030204" pitchFamily="34" charset="0"/>
                        </a:rPr>
                        <a:t>0.70</a:t>
                      </a:r>
                    </a:p>
                  </a:txBody>
                  <a:tcPr/>
                </a:tc>
                <a:tc vMerge="1">
                  <a:txBody>
                    <a:bodyPr/>
                    <a:lstStyle/>
                    <a:p>
                      <a:endParaRPr lang="en-GB"/>
                    </a:p>
                  </a:txBody>
                  <a:tcPr/>
                </a:tc>
                <a:extLst>
                  <a:ext uri="{0D108BD9-81ED-4DB2-BD59-A6C34878D82A}">
                    <a16:rowId xmlns:a16="http://schemas.microsoft.com/office/drawing/2014/main" val="10006"/>
                  </a:ext>
                </a:extLst>
              </a:tr>
              <a:tr h="39283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Sinter </a:t>
                      </a:r>
                    </a:p>
                  </a:txBody>
                  <a:tcPr/>
                </a:tc>
                <a:tc>
                  <a:txBody>
                    <a:bodyPr/>
                    <a:lstStyle/>
                    <a:p>
                      <a:pPr algn="ctr"/>
                      <a:r>
                        <a:rPr lang="en-GB" sz="1600" b="1" dirty="0">
                          <a:latin typeface="Arial Narrow" panose="020B0606020202030204" pitchFamily="34" charset="0"/>
                        </a:rPr>
                        <a:t>0.20</a:t>
                      </a:r>
                    </a:p>
                  </a:txBody>
                  <a:tcPr/>
                </a:tc>
                <a:tc vMerge="1">
                  <a:txBody>
                    <a:bodyPr/>
                    <a:lstStyle/>
                    <a:p>
                      <a:endParaRPr lang="en-GB"/>
                    </a:p>
                  </a:txBody>
                  <a:tcPr/>
                </a:tc>
                <a:extLst>
                  <a:ext uri="{0D108BD9-81ED-4DB2-BD59-A6C34878D82A}">
                    <a16:rowId xmlns:a16="http://schemas.microsoft.com/office/drawing/2014/main" val="10007"/>
                  </a:ext>
                </a:extLst>
              </a:tr>
              <a:tr h="197797">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Pellet</a:t>
                      </a:r>
                    </a:p>
                  </a:txBody>
                  <a:tcPr/>
                </a:tc>
                <a:tc>
                  <a:txBody>
                    <a:bodyPr/>
                    <a:lstStyle/>
                    <a:p>
                      <a:pPr algn="ctr"/>
                      <a:r>
                        <a:rPr lang="en-GB" sz="1600" b="1" dirty="0">
                          <a:latin typeface="Arial Narrow" panose="020B0606020202030204" pitchFamily="34" charset="0"/>
                        </a:rPr>
                        <a:t>0.03</a:t>
                      </a:r>
                    </a:p>
                  </a:txBody>
                  <a:tcPr/>
                </a:tc>
                <a:tc vMerge="1">
                  <a:txBody>
                    <a:bodyPr/>
                    <a:lstStyle/>
                    <a:p>
                      <a:endParaRPr lang="en-GB"/>
                    </a:p>
                  </a:txBody>
                  <a:tcPr/>
                </a:tc>
                <a:extLst>
                  <a:ext uri="{0D108BD9-81ED-4DB2-BD59-A6C34878D82A}">
                    <a16:rowId xmlns:a16="http://schemas.microsoft.com/office/drawing/2014/main" val="10008"/>
                  </a:ext>
                </a:extLst>
              </a:tr>
              <a:tr h="39283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dirty="0">
                          <a:latin typeface="Arial Narrow" panose="020B0606020202030204" pitchFamily="34" charset="0"/>
                        </a:rPr>
                        <a:t>Coke Oven</a:t>
                      </a:r>
                      <a:r>
                        <a:rPr lang="en-GB" sz="1600" b="1" baseline="0" dirty="0">
                          <a:latin typeface="Arial Narrow" panose="020B0606020202030204" pitchFamily="34" charset="0"/>
                        </a:rPr>
                        <a:t> (</a:t>
                      </a:r>
                      <a:r>
                        <a:rPr lang="en-GB" sz="1600" b="1" i="1" baseline="0" dirty="0">
                          <a:latin typeface="Arial Narrow" panose="020B0606020202030204" pitchFamily="34" charset="0"/>
                        </a:rPr>
                        <a:t>should be reported in Energy</a:t>
                      </a:r>
                      <a:r>
                        <a:rPr lang="en-GB" sz="1600" b="1" baseline="0" dirty="0">
                          <a:latin typeface="Arial Narrow" panose="020B0606020202030204" pitchFamily="34" charset="0"/>
                        </a:rPr>
                        <a:t>)</a:t>
                      </a:r>
                      <a:endParaRPr lang="en-GB" sz="1600" b="1" dirty="0">
                        <a:latin typeface="Arial Narrow" panose="020B0606020202030204" pitchFamily="34" charset="0"/>
                      </a:endParaRPr>
                    </a:p>
                  </a:txBody>
                  <a:tcPr/>
                </a:tc>
                <a:tc>
                  <a:txBody>
                    <a:bodyPr/>
                    <a:lstStyle/>
                    <a:p>
                      <a:pPr algn="ctr"/>
                      <a:r>
                        <a:rPr lang="en-GB" sz="1600" b="1" dirty="0">
                          <a:latin typeface="Arial Narrow" panose="020B0606020202030204" pitchFamily="34" charset="0"/>
                        </a:rPr>
                        <a:t>0.56</a:t>
                      </a:r>
                    </a:p>
                  </a:txBody>
                  <a:tcPr/>
                </a:tc>
                <a:tc vMerge="1">
                  <a:txBody>
                    <a:bodyPr/>
                    <a:lstStyle/>
                    <a:p>
                      <a:pPr algn="ctr"/>
                      <a:endParaRPr lang="en-GB" sz="1400" b="1" dirty="0">
                        <a:solidFill>
                          <a:srgbClr val="C00000"/>
                        </a:solidFill>
                        <a:latin typeface="Arial Narrow" panose="020B0606020202030204" pitchFamily="34" charset="0"/>
                      </a:endParaRPr>
                    </a:p>
                  </a:txBody>
                  <a:tcPr/>
                </a:tc>
                <a:extLst>
                  <a:ext uri="{0D108BD9-81ED-4DB2-BD59-A6C34878D82A}">
                    <a16:rowId xmlns:a16="http://schemas.microsoft.com/office/drawing/2014/main" val="361051859"/>
                  </a:ext>
                </a:extLst>
              </a:tr>
            </a:tbl>
          </a:graphicData>
        </a:graphic>
      </p:graphicFrame>
    </p:spTree>
    <p:extLst>
      <p:ext uri="{BB962C8B-B14F-4D97-AF65-F5344CB8AC3E}">
        <p14:creationId xmlns:p14="http://schemas.microsoft.com/office/powerpoint/2010/main" val="1380244615"/>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53" name="Rectangle 13"/>
          <p:cNvSpPr>
            <a:spLocks noGrp="1" noChangeArrowheads="1"/>
          </p:cNvSpPr>
          <p:nvPr>
            <p:ph type="title"/>
          </p:nvPr>
        </p:nvSpPr>
        <p:spPr>
          <a:xfrm>
            <a:off x="462471" y="155438"/>
            <a:ext cx="9001125" cy="582613"/>
          </a:xfrm>
        </p:spPr>
        <p:txBody>
          <a:bodyPr/>
          <a:lstStyle/>
          <a:p>
            <a:pPr eaLnBrk="1" hangingPunct="1">
              <a:defRPr/>
            </a:pPr>
            <a:r>
              <a:rPr lang="en-GB" altLang="ja-JP" sz="3400" dirty="0">
                <a:effectLst>
                  <a:outerShdw blurRad="38100" dist="38100" dir="2700000" algn="tl">
                    <a:srgbClr val="C0C0C0"/>
                  </a:outerShdw>
                </a:effectLst>
                <a:latin typeface="Arial Narrow" panose="020B0606020202030204" pitchFamily="34" charset="0"/>
                <a:ea typeface="ＭＳ Ｐゴシック" pitchFamily="50" charset="-128"/>
              </a:rPr>
              <a:t>2C1: CO</a:t>
            </a:r>
            <a:r>
              <a:rPr lang="en-GB" altLang="ja-JP" sz="3400" baseline="-250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3400" dirty="0">
                <a:effectLst>
                  <a:outerShdw blurRad="38100" dist="38100" dir="2700000" algn="tl">
                    <a:srgbClr val="C0C0C0"/>
                  </a:outerShdw>
                </a:effectLst>
                <a:latin typeface="Arial Narrow" panose="020B0606020202030204" pitchFamily="34" charset="0"/>
                <a:ea typeface="ＭＳ Ｐゴシック" pitchFamily="50" charset="-128"/>
              </a:rPr>
              <a:t> from Iron and Steel Production (Tier 2)</a:t>
            </a:r>
          </a:p>
        </p:txBody>
      </p:sp>
      <p:pic>
        <p:nvPicPr>
          <p:cNvPr id="2" name="Picture 1"/>
          <p:cNvPicPr>
            <a:picLocks noChangeAspect="1"/>
          </p:cNvPicPr>
          <p:nvPr/>
        </p:nvPicPr>
        <p:blipFill>
          <a:blip r:embed="rId3"/>
          <a:stretch>
            <a:fillRect/>
          </a:stretch>
        </p:blipFill>
        <p:spPr>
          <a:xfrm>
            <a:off x="1376039" y="937667"/>
            <a:ext cx="6152227" cy="1261790"/>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1077992" y="2328052"/>
            <a:ext cx="6610071" cy="4241423"/>
          </a:xfrm>
          <a:prstGeom prst="rect">
            <a:avLst/>
          </a:prstGeom>
        </p:spPr>
      </p:pic>
    </p:spTree>
    <p:extLst>
      <p:ext uri="{BB962C8B-B14F-4D97-AF65-F5344CB8AC3E}">
        <p14:creationId xmlns:p14="http://schemas.microsoft.com/office/powerpoint/2010/main" val="1546751094"/>
      </p:ext>
    </p:ext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88536" y="1253769"/>
            <a:ext cx="3103679" cy="5514678"/>
          </a:xfrm>
        </p:spPr>
        <p:txBody>
          <a:bodyPr/>
          <a:lstStyle/>
          <a:p>
            <a:pPr marL="0" indent="0">
              <a:buNone/>
            </a:pPr>
            <a:r>
              <a:rPr lang="en-GB" sz="2000" b="1" dirty="0">
                <a:solidFill>
                  <a:srgbClr val="F89708"/>
                </a:solidFill>
                <a:effectLst>
                  <a:outerShdw blurRad="38100" dist="38100" dir="2700000" algn="tl">
                    <a:srgbClr val="000000">
                      <a:alpha val="43137"/>
                    </a:srgbClr>
                  </a:outerShdw>
                </a:effectLst>
                <a:latin typeface="Arial Narrow" panose="020B0606020202030204" pitchFamily="34" charset="0"/>
              </a:rPr>
              <a:t>Tier 1 </a:t>
            </a:r>
            <a:r>
              <a:rPr lang="en-GB" sz="2000" b="1" dirty="0">
                <a:latin typeface="Arial Narrow" panose="020B0606020202030204" pitchFamily="34" charset="0"/>
              </a:rPr>
              <a:t>uses technology-based default EFs  for 4 main production technologies: </a:t>
            </a:r>
            <a:r>
              <a:rPr lang="en-GB" sz="2000" i="1" dirty="0">
                <a:latin typeface="Arial Narrow" panose="020B0606020202030204" pitchFamily="34" charset="0"/>
              </a:rPr>
              <a:t>Centre-Worked Prebake (CWPB), Side-Worked Prebake (SWPB), Horizontal Stud </a:t>
            </a:r>
            <a:r>
              <a:rPr lang="en-GB" sz="2000" i="1" dirty="0" err="1">
                <a:latin typeface="Arial Narrow" panose="020B0606020202030204" pitchFamily="34" charset="0"/>
              </a:rPr>
              <a:t>Søderberg</a:t>
            </a:r>
            <a:r>
              <a:rPr lang="en-GB" sz="2000" i="1" dirty="0">
                <a:latin typeface="Arial Narrow" panose="020B0606020202030204" pitchFamily="34" charset="0"/>
              </a:rPr>
              <a:t> (HSS) and Vertical Stud </a:t>
            </a:r>
            <a:r>
              <a:rPr lang="en-GB" sz="2000" i="1" dirty="0" err="1">
                <a:latin typeface="Arial Narrow" panose="020B0606020202030204" pitchFamily="34" charset="0"/>
              </a:rPr>
              <a:t>Søderberg</a:t>
            </a:r>
            <a:r>
              <a:rPr lang="en-GB" sz="2000" i="1" dirty="0">
                <a:latin typeface="Arial Narrow" panose="020B0606020202030204" pitchFamily="34" charset="0"/>
              </a:rPr>
              <a:t> (VSS)</a:t>
            </a:r>
          </a:p>
          <a:p>
            <a:pPr marL="0" indent="0">
              <a:buNone/>
            </a:pPr>
            <a:endParaRPr lang="en-GB" sz="2000" b="1" dirty="0">
              <a:latin typeface="Arial Narrow" panose="020B0606020202030204" pitchFamily="34" charset="0"/>
            </a:endParaRPr>
          </a:p>
          <a:p>
            <a:pPr marL="0" indent="0">
              <a:buNone/>
            </a:pPr>
            <a:r>
              <a:rPr lang="en-GB" sz="2000" b="1" dirty="0">
                <a:solidFill>
                  <a:srgbClr val="F89708"/>
                </a:solidFill>
                <a:effectLst>
                  <a:outerShdw blurRad="38100" dist="38100" dir="2700000" algn="tl">
                    <a:srgbClr val="000000">
                      <a:alpha val="43137"/>
                    </a:srgbClr>
                  </a:outerShdw>
                </a:effectLst>
                <a:latin typeface="Arial Narrow" panose="020B0606020202030204" pitchFamily="34" charset="0"/>
              </a:rPr>
              <a:t>Tier 2 </a:t>
            </a:r>
            <a:r>
              <a:rPr lang="en-GB" sz="2000" b="1" dirty="0">
                <a:latin typeface="Arial Narrow" panose="020B0606020202030204" pitchFamily="34" charset="0"/>
              </a:rPr>
              <a:t>based on direct measurements of PFCs for 4 technologies and 2 different methods: </a:t>
            </a:r>
            <a:r>
              <a:rPr lang="en-GB" sz="2000" i="1" dirty="0">
                <a:latin typeface="Arial Narrow" panose="020B0606020202030204" pitchFamily="34" charset="0"/>
              </a:rPr>
              <a:t>Slope and Overvoltage (relationship between anode effect and performance)</a:t>
            </a:r>
          </a:p>
        </p:txBody>
      </p:sp>
      <p:sp>
        <p:nvSpPr>
          <p:cNvPr id="8" name="Title 1"/>
          <p:cNvSpPr>
            <a:spLocks noGrp="1"/>
          </p:cNvSpPr>
          <p:nvPr>
            <p:ph type="title"/>
          </p:nvPr>
        </p:nvSpPr>
        <p:spPr>
          <a:xfrm>
            <a:off x="367647" y="160256"/>
            <a:ext cx="8548344" cy="961536"/>
          </a:xfrm>
        </p:spPr>
        <p:txBody>
          <a:bodyPr/>
          <a:lstStyle/>
          <a:p>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2C3. Aluminium production – PFCs Emissions</a:t>
            </a:r>
            <a:endParaRPr lang="en-GB" sz="3600" dirty="0"/>
          </a:p>
        </p:txBody>
      </p:sp>
      <p:pic>
        <p:nvPicPr>
          <p:cNvPr id="9" name="Picture 8"/>
          <p:cNvPicPr>
            <a:picLocks noChangeAspect="1"/>
          </p:cNvPicPr>
          <p:nvPr/>
        </p:nvPicPr>
        <p:blipFill>
          <a:blip r:embed="rId2"/>
          <a:stretch>
            <a:fillRect/>
          </a:stretch>
        </p:blipFill>
        <p:spPr>
          <a:xfrm>
            <a:off x="3292215" y="1480011"/>
            <a:ext cx="5792213" cy="2092750"/>
          </a:xfrm>
          <a:prstGeom prst="rect">
            <a:avLst/>
          </a:prstGeom>
        </p:spPr>
      </p:pic>
      <p:pic>
        <p:nvPicPr>
          <p:cNvPr id="11" name="Picture 10"/>
          <p:cNvPicPr>
            <a:picLocks noChangeAspect="1"/>
          </p:cNvPicPr>
          <p:nvPr/>
        </p:nvPicPr>
        <p:blipFill>
          <a:blip r:embed="rId3"/>
          <a:stretch>
            <a:fillRect/>
          </a:stretch>
        </p:blipFill>
        <p:spPr>
          <a:xfrm>
            <a:off x="3292214" y="4260916"/>
            <a:ext cx="5851786" cy="2304854"/>
          </a:xfrm>
          <a:prstGeom prst="rect">
            <a:avLst/>
          </a:prstGeom>
        </p:spPr>
      </p:pic>
    </p:spTree>
    <p:extLst>
      <p:ext uri="{BB962C8B-B14F-4D97-AF65-F5344CB8AC3E}">
        <p14:creationId xmlns:p14="http://schemas.microsoft.com/office/powerpoint/2010/main" val="1231027783"/>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65952" y="116180"/>
            <a:ext cx="8172450" cy="1192213"/>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2D: Non-Energy Products from Fuels        and Solvent Use</a:t>
            </a:r>
          </a:p>
        </p:txBody>
      </p:sp>
      <p:sp>
        <p:nvSpPr>
          <p:cNvPr id="22531" name="Rectangle 3"/>
          <p:cNvSpPr>
            <a:spLocks noGrp="1" noChangeArrowheads="1"/>
          </p:cNvSpPr>
          <p:nvPr>
            <p:ph type="body" idx="1"/>
          </p:nvPr>
        </p:nvSpPr>
        <p:spPr>
          <a:xfrm>
            <a:off x="676476" y="1388293"/>
            <a:ext cx="8139050" cy="2739824"/>
          </a:xfrm>
        </p:spPr>
        <p:txBody>
          <a:bodyPr/>
          <a:lstStyle/>
          <a:p>
            <a:pPr>
              <a:spcBef>
                <a:spcPts val="0"/>
              </a:spcBef>
              <a:buFont typeface="Wingdings" panose="05000000000000000000" pitchFamily="2" charset="2"/>
              <a:buChar char="Ø"/>
              <a:defRPr/>
            </a:pPr>
            <a:r>
              <a:rPr lang="en-GB" altLang="ja-JP" sz="1800" b="1" dirty="0">
                <a:latin typeface="Arial Narrow" panose="020B0606020202030204" pitchFamily="34" charset="0"/>
                <a:ea typeface="ＭＳ Ｐゴシック" pitchFamily="50" charset="-128"/>
              </a:rPr>
              <a:t>GHG emissions from </a:t>
            </a:r>
            <a:r>
              <a:rPr lang="en-GB" altLang="ja-JP" sz="1800" b="1" u="sng" dirty="0">
                <a:latin typeface="Arial Narrow" panose="020B0606020202030204" pitchFamily="34" charset="0"/>
                <a:ea typeface="ＭＳ Ｐゴシック" pitchFamily="50" charset="-128"/>
              </a:rPr>
              <a:t>use</a:t>
            </a:r>
            <a:r>
              <a:rPr lang="en-GB" altLang="ja-JP" sz="1800" b="1" dirty="0">
                <a:latin typeface="Arial Narrow" panose="020B0606020202030204" pitchFamily="34" charset="0"/>
                <a:ea typeface="ＭＳ Ｐゴシック" pitchFamily="50" charset="-128"/>
              </a:rPr>
              <a:t> of non-energy products (lubricants, waxes, greases, solvents) other than:</a:t>
            </a:r>
          </a:p>
          <a:p>
            <a:pPr marL="800100" lvl="2" indent="0">
              <a:spcBef>
                <a:spcPts val="0"/>
              </a:spcBef>
              <a:buNone/>
              <a:defRPr/>
            </a:pPr>
            <a:r>
              <a:rPr lang="en-GB" sz="1800" dirty="0">
                <a:latin typeface="Arial Narrow" panose="020B0606020202030204" pitchFamily="34" charset="0"/>
              </a:rPr>
              <a:t>- combustion for energy purposes; </a:t>
            </a:r>
          </a:p>
          <a:p>
            <a:pPr marL="800100" lvl="2" indent="0">
              <a:spcBef>
                <a:spcPts val="0"/>
              </a:spcBef>
              <a:buNone/>
              <a:defRPr/>
            </a:pPr>
            <a:r>
              <a:rPr lang="en-GB" sz="1800" dirty="0">
                <a:latin typeface="Arial Narrow" panose="020B0606020202030204" pitchFamily="34" charset="0"/>
              </a:rPr>
              <a:t>- use as feedstock or reducing agent; </a:t>
            </a:r>
          </a:p>
          <a:p>
            <a:pPr marL="800100" lvl="2" indent="0">
              <a:spcBef>
                <a:spcPts val="0"/>
              </a:spcBef>
              <a:buNone/>
              <a:defRPr/>
            </a:pPr>
            <a:r>
              <a:rPr lang="en-GB" sz="1800" dirty="0">
                <a:latin typeface="Arial Narrow" panose="020B0606020202030204" pitchFamily="34" charset="0"/>
              </a:rPr>
              <a:t>- incineration of waste oils/lubricants with/without energy recovery (Energy/Waste Sector).</a:t>
            </a:r>
            <a:endParaRPr lang="en-GB" sz="1800" b="1" dirty="0">
              <a:latin typeface="Arial Narrow" panose="020B0606020202030204" pitchFamily="34" charset="0"/>
            </a:endParaRPr>
          </a:p>
          <a:p>
            <a:pPr>
              <a:spcBef>
                <a:spcPts val="0"/>
              </a:spcBef>
              <a:buFont typeface="Wingdings" panose="05000000000000000000" pitchFamily="2" charset="2"/>
              <a:buChar char="Ø"/>
              <a:defRPr/>
            </a:pPr>
            <a:r>
              <a:rPr lang="en-GB" sz="1800" b="1" dirty="0">
                <a:latin typeface="Arial Narrow" panose="020B0606020202030204" pitchFamily="34" charset="0"/>
              </a:rPr>
              <a:t>A small proportion of</a:t>
            </a:r>
            <a:r>
              <a:rPr lang="en-GB" altLang="ja-JP" sz="1800" b="1" dirty="0">
                <a:latin typeface="Arial Narrow" panose="020B0606020202030204" pitchFamily="34" charset="0"/>
                <a:ea typeface="ＭＳ Ｐゴシック" pitchFamily="50" charset="-128"/>
              </a:rPr>
              <a:t> non-energy products</a:t>
            </a:r>
            <a:r>
              <a:rPr lang="en-GB" sz="1800" b="1" dirty="0">
                <a:latin typeface="Arial Narrow" panose="020B0606020202030204" pitchFamily="34" charset="0"/>
              </a:rPr>
              <a:t>  oxidises during use</a:t>
            </a:r>
          </a:p>
          <a:p>
            <a:pPr>
              <a:spcBef>
                <a:spcPts val="0"/>
              </a:spcBef>
              <a:buFont typeface="Wingdings" panose="05000000000000000000" pitchFamily="2" charset="2"/>
              <a:buChar char="Ø"/>
              <a:defRPr/>
            </a:pPr>
            <a:r>
              <a:rPr lang="en-GB" altLang="ja-JP" sz="1800" b="1" dirty="0">
                <a:latin typeface="Arial Narrow" panose="020B0606020202030204" pitchFamily="34" charset="0"/>
                <a:ea typeface="ＭＳ Ｐゴシック" pitchFamily="50" charset="-128"/>
              </a:rPr>
              <a:t>Focus on direct CO</a:t>
            </a:r>
            <a:r>
              <a:rPr lang="en-GB" altLang="ja-JP" sz="1800" b="1" baseline="-25000" dirty="0">
                <a:latin typeface="Arial Narrow" panose="020B0606020202030204" pitchFamily="34" charset="0"/>
                <a:ea typeface="ＭＳ Ｐゴシック" pitchFamily="50" charset="-128"/>
              </a:rPr>
              <a:t>2</a:t>
            </a:r>
            <a:r>
              <a:rPr lang="en-GB" altLang="ja-JP" sz="1800" b="1" dirty="0">
                <a:latin typeface="Arial Narrow" panose="020B0606020202030204" pitchFamily="34" charset="0"/>
                <a:ea typeface="ＭＳ Ｐゴシック" pitchFamily="50" charset="-128"/>
              </a:rPr>
              <a:t> emissions and substantial </a:t>
            </a:r>
            <a:r>
              <a:rPr lang="en-GB" sz="1800" b="1" dirty="0">
                <a:latin typeface="Arial Narrow" panose="020B0606020202030204" pitchFamily="34" charset="0"/>
              </a:rPr>
              <a:t>NMVOC/CO emissions which eventually oxidise to CO</a:t>
            </a:r>
            <a:r>
              <a:rPr lang="en-GB" sz="1200" b="1" dirty="0">
                <a:latin typeface="Arial Narrow" panose="020B0606020202030204" pitchFamily="34" charset="0"/>
              </a:rPr>
              <a:t>2</a:t>
            </a:r>
            <a:r>
              <a:rPr lang="en-GB" sz="1800" b="1" dirty="0">
                <a:latin typeface="Arial Narrow" panose="020B0606020202030204" pitchFamily="34" charset="0"/>
              </a:rPr>
              <a:t> in the atmosphere</a:t>
            </a:r>
            <a:endParaRPr lang="en-GB" altLang="ja-JP" sz="1800" b="1" dirty="0">
              <a:latin typeface="Arial Narrow" panose="020B0606020202030204" pitchFamily="34" charset="0"/>
              <a:ea typeface="ＭＳ Ｐゴシック"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08351400"/>
              </p:ext>
            </p:extLst>
          </p:nvPr>
        </p:nvGraphicFramePr>
        <p:xfrm>
          <a:off x="1065319" y="4128117"/>
          <a:ext cx="6243840" cy="1851660"/>
        </p:xfrm>
        <a:graphic>
          <a:graphicData uri="http://schemas.openxmlformats.org/drawingml/2006/table">
            <a:tbl>
              <a:tblPr/>
              <a:tblGrid>
                <a:gridCol w="662587">
                  <a:extLst>
                    <a:ext uri="{9D8B030D-6E8A-4147-A177-3AD203B41FA5}">
                      <a16:colId xmlns:a16="http://schemas.microsoft.com/office/drawing/2014/main" val="20000"/>
                    </a:ext>
                  </a:extLst>
                </a:gridCol>
                <a:gridCol w="3495094">
                  <a:extLst>
                    <a:ext uri="{9D8B030D-6E8A-4147-A177-3AD203B41FA5}">
                      <a16:colId xmlns:a16="http://schemas.microsoft.com/office/drawing/2014/main" val="20001"/>
                    </a:ext>
                  </a:extLst>
                </a:gridCol>
                <a:gridCol w="759174">
                  <a:extLst>
                    <a:ext uri="{9D8B030D-6E8A-4147-A177-3AD203B41FA5}">
                      <a16:colId xmlns:a16="http://schemas.microsoft.com/office/drawing/2014/main" val="20002"/>
                    </a:ext>
                  </a:extLst>
                </a:gridCol>
                <a:gridCol w="1326985">
                  <a:extLst>
                    <a:ext uri="{9D8B030D-6E8A-4147-A177-3AD203B41FA5}">
                      <a16:colId xmlns:a16="http://schemas.microsoft.com/office/drawing/2014/main" val="20003"/>
                    </a:ext>
                  </a:extLst>
                </a:gridCol>
              </a:tblGrid>
              <a:tr h="276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a:t>
                      </a:r>
                      <a:r>
                        <a:rPr kumimoji="1" lang="en-GB" altLang="ja-JP" sz="14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endParaRPr kumimoji="1" lang="ja-JP" altLang="en-US" sz="14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NMVOC, CO</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2D1: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Lubricant Use</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Paraffin Wax Use </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Solvent Use</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2D4: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 (asphalt production and use)</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4861741"/>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805341" y="148162"/>
            <a:ext cx="7918450" cy="814387"/>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2E: Electronics Industry</a:t>
            </a:r>
          </a:p>
        </p:txBody>
      </p:sp>
      <p:sp>
        <p:nvSpPr>
          <p:cNvPr id="23555" name="Rectangle 3"/>
          <p:cNvSpPr>
            <a:spLocks noGrp="1" noChangeArrowheads="1"/>
          </p:cNvSpPr>
          <p:nvPr>
            <p:ph type="body" idx="1"/>
          </p:nvPr>
        </p:nvSpPr>
        <p:spPr>
          <a:xfrm>
            <a:off x="471936" y="3519441"/>
            <a:ext cx="8367264" cy="2339944"/>
          </a:xfrm>
        </p:spPr>
        <p:txBody>
          <a:bodyPr/>
          <a:lstStyle/>
          <a:p>
            <a:pPr marL="0" indent="0">
              <a:spcBef>
                <a:spcPts val="600"/>
              </a:spcBef>
              <a:buNone/>
              <a:defRPr/>
            </a:pPr>
            <a:r>
              <a:rPr lang="en-GB" sz="2000" b="1" u="sng" dirty="0">
                <a:latin typeface="Arial Narrow" panose="020B0606020202030204" pitchFamily="34" charset="0"/>
              </a:rPr>
              <a:t>Electronics industry:</a:t>
            </a:r>
          </a:p>
          <a:p>
            <a:pPr marL="0" indent="0">
              <a:spcBef>
                <a:spcPts val="600"/>
              </a:spcBef>
              <a:buNone/>
              <a:defRPr/>
            </a:pPr>
            <a:r>
              <a:rPr lang="en-GB" sz="2000" dirty="0">
                <a:latin typeface="Arial Narrow" panose="020B0606020202030204" pitchFamily="34" charset="0"/>
              </a:rPr>
              <a:t>several advanced electronics manufacturing processes utilise fluorinated compounds for plasma etching silicon containing materials, cleaning reactor chambers, and temperature control. The specific electronic industries include semiconductor, thin-film-transistor flat panel display (TFT-FPD), and photovoltaic (PV) manufacturing</a:t>
            </a:r>
          </a:p>
        </p:txBody>
      </p:sp>
      <p:graphicFrame>
        <p:nvGraphicFramePr>
          <p:cNvPr id="4" name="表 3"/>
          <p:cNvGraphicFramePr>
            <a:graphicFrameLocks noGrp="1"/>
          </p:cNvGraphicFramePr>
          <p:nvPr>
            <p:extLst>
              <p:ext uri="{D42A27DB-BD31-4B8C-83A1-F6EECF244321}">
                <p14:modId xmlns:p14="http://schemas.microsoft.com/office/powerpoint/2010/main" val="74237265"/>
              </p:ext>
            </p:extLst>
          </p:nvPr>
        </p:nvGraphicFramePr>
        <p:xfrm>
          <a:off x="589009" y="1104376"/>
          <a:ext cx="4888513" cy="2228850"/>
        </p:xfrm>
        <a:graphic>
          <a:graphicData uri="http://schemas.openxmlformats.org/drawingml/2006/table">
            <a:tbl>
              <a:tblPr/>
              <a:tblGrid>
                <a:gridCol w="778976">
                  <a:extLst>
                    <a:ext uri="{9D8B030D-6E8A-4147-A177-3AD203B41FA5}">
                      <a16:colId xmlns:a16="http://schemas.microsoft.com/office/drawing/2014/main" val="20000"/>
                    </a:ext>
                  </a:extLst>
                </a:gridCol>
                <a:gridCol w="4109537">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2E1: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Integrated Circuit or Semiconductor</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2E2: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TFT Flat Panel Display</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2E3: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Photovoltaics</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2E4: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Heat Transfer Fluid</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2E5: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5" name="Rectangle 3"/>
          <p:cNvSpPr txBox="1">
            <a:spLocks noChangeArrowheads="1"/>
          </p:cNvSpPr>
          <p:nvPr/>
        </p:nvSpPr>
        <p:spPr bwMode="auto">
          <a:xfrm>
            <a:off x="5666854" y="1349651"/>
            <a:ext cx="3308470" cy="247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spcBef>
                <a:spcPts val="600"/>
              </a:spcBef>
              <a:buNone/>
              <a:defRPr/>
            </a:pPr>
            <a:r>
              <a:rPr lang="en-GB" sz="2000" b="1" kern="0" dirty="0">
                <a:latin typeface="Arial Narrow" panose="020B0606020202030204" pitchFamily="34" charset="0"/>
              </a:rPr>
              <a:t>Gases: </a:t>
            </a:r>
            <a:r>
              <a:rPr lang="en-GB" sz="2000" kern="0" dirty="0">
                <a:latin typeface="Arial Narrow" panose="020B0606020202030204" pitchFamily="34" charset="0"/>
              </a:rPr>
              <a:t>CF</a:t>
            </a:r>
            <a:r>
              <a:rPr lang="en-GB" sz="1400" kern="0" dirty="0">
                <a:latin typeface="Arial Narrow" panose="020B0606020202030204" pitchFamily="34" charset="0"/>
              </a:rPr>
              <a:t>4</a:t>
            </a:r>
            <a:r>
              <a:rPr lang="en-GB" sz="2000" kern="0" dirty="0">
                <a:latin typeface="Arial Narrow" panose="020B0606020202030204" pitchFamily="34" charset="0"/>
              </a:rPr>
              <a:t>, C</a:t>
            </a:r>
            <a:r>
              <a:rPr lang="en-GB" sz="1400" kern="0" dirty="0">
                <a:latin typeface="Arial Narrow" panose="020B0606020202030204" pitchFamily="34" charset="0"/>
              </a:rPr>
              <a:t>2</a:t>
            </a:r>
            <a:r>
              <a:rPr lang="en-GB" sz="2000" kern="0" dirty="0">
                <a:latin typeface="Arial Narrow" panose="020B0606020202030204" pitchFamily="34" charset="0"/>
              </a:rPr>
              <a:t>F</a:t>
            </a:r>
            <a:r>
              <a:rPr lang="en-GB" sz="1400" kern="0" dirty="0">
                <a:latin typeface="Arial Narrow" panose="020B0606020202030204" pitchFamily="34" charset="0"/>
              </a:rPr>
              <a:t>6</a:t>
            </a:r>
            <a:r>
              <a:rPr lang="en-GB" sz="2000" kern="0" dirty="0">
                <a:latin typeface="Arial Narrow" panose="020B0606020202030204" pitchFamily="34" charset="0"/>
              </a:rPr>
              <a:t>, C</a:t>
            </a:r>
            <a:r>
              <a:rPr lang="en-GB" sz="1400" kern="0" dirty="0">
                <a:latin typeface="Arial Narrow" panose="020B0606020202030204" pitchFamily="34" charset="0"/>
              </a:rPr>
              <a:t>3</a:t>
            </a:r>
            <a:r>
              <a:rPr lang="en-GB" sz="2000" kern="0" dirty="0">
                <a:latin typeface="Arial Narrow" panose="020B0606020202030204" pitchFamily="34" charset="0"/>
              </a:rPr>
              <a:t>F</a:t>
            </a:r>
            <a:r>
              <a:rPr lang="en-GB" sz="1400" kern="0" dirty="0">
                <a:latin typeface="Arial Narrow" panose="020B0606020202030204" pitchFamily="34" charset="0"/>
              </a:rPr>
              <a:t>8</a:t>
            </a:r>
            <a:r>
              <a:rPr lang="en-GB" sz="2000" kern="0" dirty="0">
                <a:latin typeface="Arial Narrow" panose="020B0606020202030204" pitchFamily="34" charset="0"/>
              </a:rPr>
              <a:t>, c-C</a:t>
            </a:r>
            <a:r>
              <a:rPr lang="en-GB" sz="1400" kern="0" dirty="0">
                <a:latin typeface="Arial Narrow" panose="020B0606020202030204" pitchFamily="34" charset="0"/>
              </a:rPr>
              <a:t>4</a:t>
            </a:r>
            <a:r>
              <a:rPr lang="en-GB" sz="2000" kern="0" dirty="0">
                <a:latin typeface="Arial Narrow" panose="020B0606020202030204" pitchFamily="34" charset="0"/>
              </a:rPr>
              <a:t>F</a:t>
            </a:r>
            <a:r>
              <a:rPr lang="en-GB" sz="1400" kern="0" dirty="0">
                <a:latin typeface="Arial Narrow" panose="020B0606020202030204" pitchFamily="34" charset="0"/>
              </a:rPr>
              <a:t>8</a:t>
            </a:r>
            <a:r>
              <a:rPr lang="en-GB" sz="2000" kern="0" dirty="0">
                <a:latin typeface="Arial Narrow" panose="020B0606020202030204" pitchFamily="34" charset="0"/>
              </a:rPr>
              <a:t>, c-C</a:t>
            </a:r>
            <a:r>
              <a:rPr lang="en-GB" sz="1400" kern="0" dirty="0">
                <a:latin typeface="Arial Narrow" panose="020B0606020202030204" pitchFamily="34" charset="0"/>
              </a:rPr>
              <a:t>4</a:t>
            </a:r>
            <a:r>
              <a:rPr lang="en-GB" sz="2000" kern="0" dirty="0">
                <a:latin typeface="Arial Narrow" panose="020B0606020202030204" pitchFamily="34" charset="0"/>
              </a:rPr>
              <a:t>F</a:t>
            </a:r>
            <a:r>
              <a:rPr lang="en-GB" sz="1400" kern="0" dirty="0">
                <a:latin typeface="Arial Narrow" panose="020B0606020202030204" pitchFamily="34" charset="0"/>
              </a:rPr>
              <a:t>8</a:t>
            </a:r>
            <a:r>
              <a:rPr lang="en-GB" sz="2000" kern="0" dirty="0">
                <a:latin typeface="Arial Narrow" panose="020B0606020202030204" pitchFamily="34" charset="0"/>
              </a:rPr>
              <a:t>O, C</a:t>
            </a:r>
            <a:r>
              <a:rPr lang="en-GB" sz="1400" kern="0" dirty="0">
                <a:latin typeface="Arial Narrow" panose="020B0606020202030204" pitchFamily="34" charset="0"/>
              </a:rPr>
              <a:t>4</a:t>
            </a:r>
            <a:r>
              <a:rPr lang="en-GB" sz="2000" kern="0" dirty="0">
                <a:latin typeface="Arial Narrow" panose="020B0606020202030204" pitchFamily="34" charset="0"/>
              </a:rPr>
              <a:t>F</a:t>
            </a:r>
            <a:r>
              <a:rPr lang="en-GB" sz="1600" kern="0" dirty="0">
                <a:latin typeface="Arial Narrow" panose="020B0606020202030204" pitchFamily="34" charset="0"/>
              </a:rPr>
              <a:t>6</a:t>
            </a:r>
            <a:r>
              <a:rPr lang="en-GB" sz="2000" kern="0" dirty="0">
                <a:latin typeface="Arial Narrow" panose="020B0606020202030204" pitchFamily="34" charset="0"/>
              </a:rPr>
              <a:t>, C</a:t>
            </a:r>
            <a:r>
              <a:rPr lang="en-GB" sz="1400" kern="0" dirty="0">
                <a:latin typeface="Arial Narrow" panose="020B0606020202030204" pitchFamily="34" charset="0"/>
              </a:rPr>
              <a:t>5</a:t>
            </a:r>
            <a:r>
              <a:rPr lang="en-GB" sz="2000" kern="0" dirty="0">
                <a:latin typeface="Arial Narrow" panose="020B0606020202030204" pitchFamily="34" charset="0"/>
              </a:rPr>
              <a:t>F</a:t>
            </a:r>
            <a:r>
              <a:rPr lang="en-GB" sz="1400" kern="0" dirty="0">
                <a:latin typeface="Arial Narrow" panose="020B0606020202030204" pitchFamily="34" charset="0"/>
              </a:rPr>
              <a:t>8</a:t>
            </a:r>
            <a:r>
              <a:rPr lang="en-GB" sz="2000" kern="0" dirty="0">
                <a:latin typeface="Arial Narrow" panose="020B0606020202030204" pitchFamily="34" charset="0"/>
              </a:rPr>
              <a:t>, CHF</a:t>
            </a:r>
            <a:r>
              <a:rPr lang="en-GB" sz="1400" kern="0" dirty="0">
                <a:latin typeface="Arial Narrow" panose="020B0606020202030204" pitchFamily="34" charset="0"/>
              </a:rPr>
              <a:t>3</a:t>
            </a:r>
            <a:r>
              <a:rPr lang="en-GB" sz="2000" kern="0" dirty="0">
                <a:latin typeface="Arial Narrow" panose="020B0606020202030204" pitchFamily="34" charset="0"/>
              </a:rPr>
              <a:t>, CH</a:t>
            </a:r>
            <a:r>
              <a:rPr lang="en-GB" sz="1400" kern="0" dirty="0">
                <a:latin typeface="Arial Narrow" panose="020B0606020202030204" pitchFamily="34" charset="0"/>
              </a:rPr>
              <a:t>2</a:t>
            </a:r>
            <a:r>
              <a:rPr lang="en-GB" sz="2000" kern="0" dirty="0">
                <a:latin typeface="Arial Narrow" panose="020B0606020202030204" pitchFamily="34" charset="0"/>
              </a:rPr>
              <a:t>F</a:t>
            </a:r>
            <a:r>
              <a:rPr lang="en-GB" sz="1400" kern="0" dirty="0">
                <a:latin typeface="Arial Narrow" panose="020B0606020202030204" pitchFamily="34" charset="0"/>
              </a:rPr>
              <a:t>2</a:t>
            </a:r>
            <a:r>
              <a:rPr lang="en-GB" sz="2000" kern="0" dirty="0">
                <a:latin typeface="Arial Narrow" panose="020B0606020202030204" pitchFamily="34" charset="0"/>
              </a:rPr>
              <a:t>, nitrogen </a:t>
            </a:r>
            <a:r>
              <a:rPr lang="en-GB" sz="2000" kern="0" dirty="0" err="1">
                <a:latin typeface="Arial Narrow" panose="020B0606020202030204" pitchFamily="34" charset="0"/>
              </a:rPr>
              <a:t>trifluoride</a:t>
            </a:r>
            <a:r>
              <a:rPr lang="en-GB" sz="2000" kern="0" dirty="0">
                <a:latin typeface="Arial Narrow" panose="020B0606020202030204" pitchFamily="34" charset="0"/>
              </a:rPr>
              <a:t> (NF</a:t>
            </a:r>
            <a:r>
              <a:rPr lang="en-GB" sz="1400" kern="0" dirty="0">
                <a:latin typeface="Arial Narrow" panose="020B0606020202030204" pitchFamily="34" charset="0"/>
              </a:rPr>
              <a:t>3</a:t>
            </a:r>
            <a:r>
              <a:rPr lang="en-GB" sz="2000" kern="0" dirty="0">
                <a:latin typeface="Arial Narrow" panose="020B0606020202030204" pitchFamily="34" charset="0"/>
              </a:rPr>
              <a:t>), </a:t>
            </a:r>
          </a:p>
          <a:p>
            <a:pPr marL="0" indent="0">
              <a:spcBef>
                <a:spcPts val="600"/>
              </a:spcBef>
              <a:buNone/>
              <a:defRPr/>
            </a:pPr>
            <a:r>
              <a:rPr lang="en-GB" sz="2000" kern="0" dirty="0" err="1">
                <a:latin typeface="Arial Narrow" panose="020B0606020202030204" pitchFamily="34" charset="0"/>
              </a:rPr>
              <a:t>sulfur</a:t>
            </a:r>
            <a:r>
              <a:rPr lang="en-GB" sz="2000" kern="0" dirty="0">
                <a:latin typeface="Arial Narrow" panose="020B0606020202030204" pitchFamily="34" charset="0"/>
              </a:rPr>
              <a:t> hexafluoride (SF6)</a:t>
            </a:r>
          </a:p>
        </p:txBody>
      </p:sp>
    </p:spTree>
    <p:extLst>
      <p:ext uri="{BB962C8B-B14F-4D97-AF65-F5344CB8AC3E}">
        <p14:creationId xmlns:p14="http://schemas.microsoft.com/office/powerpoint/2010/main" val="542496309"/>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0437" y="296680"/>
            <a:ext cx="7779983" cy="884051"/>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2F: Fluorinated Substitutes for ODS</a:t>
            </a:r>
          </a:p>
        </p:txBody>
      </p:sp>
      <p:graphicFrame>
        <p:nvGraphicFramePr>
          <p:cNvPr id="4" name="表 3"/>
          <p:cNvGraphicFramePr>
            <a:graphicFrameLocks noGrp="1"/>
          </p:cNvGraphicFramePr>
          <p:nvPr>
            <p:extLst>
              <p:ext uri="{D42A27DB-BD31-4B8C-83A1-F6EECF244321}">
                <p14:modId xmlns:p14="http://schemas.microsoft.com/office/powerpoint/2010/main" val="3243820492"/>
              </p:ext>
            </p:extLst>
          </p:nvPr>
        </p:nvGraphicFramePr>
        <p:xfrm>
          <a:off x="790112" y="1512997"/>
          <a:ext cx="7190911" cy="3733724"/>
        </p:xfrm>
        <a:graphic>
          <a:graphicData uri="http://schemas.openxmlformats.org/drawingml/2006/table">
            <a:tbl>
              <a:tblPr/>
              <a:tblGrid>
                <a:gridCol w="852587">
                  <a:extLst>
                    <a:ext uri="{9D8B030D-6E8A-4147-A177-3AD203B41FA5}">
                      <a16:colId xmlns:a16="http://schemas.microsoft.com/office/drawing/2014/main" val="20000"/>
                    </a:ext>
                  </a:extLst>
                </a:gridCol>
                <a:gridCol w="4852200">
                  <a:extLst>
                    <a:ext uri="{9D8B030D-6E8A-4147-A177-3AD203B41FA5}">
                      <a16:colId xmlns:a16="http://schemas.microsoft.com/office/drawing/2014/main" val="20001"/>
                    </a:ext>
                  </a:extLst>
                </a:gridCol>
                <a:gridCol w="743062">
                  <a:extLst>
                    <a:ext uri="{9D8B030D-6E8A-4147-A177-3AD203B41FA5}">
                      <a16:colId xmlns:a16="http://schemas.microsoft.com/office/drawing/2014/main" val="20002"/>
                    </a:ext>
                  </a:extLst>
                </a:gridCol>
                <a:gridCol w="743062">
                  <a:extLst>
                    <a:ext uri="{9D8B030D-6E8A-4147-A177-3AD203B41FA5}">
                      <a16:colId xmlns:a16="http://schemas.microsoft.com/office/drawing/2014/main" val="20003"/>
                    </a:ext>
                  </a:extLst>
                </a:gridCol>
              </a:tblGrid>
              <a:tr h="706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HFCs</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PFCs</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2F1: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Refrigeration and Air Conditioning</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26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2F1a: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Refrigeration and Stationary Air Conditioning</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2F1b:</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Mobile Air Conditioning</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2F2: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Foam Blowing Agents</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2F3: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Fire Protection</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2F4: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Aerosols </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2F5: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Solvents</a:t>
                      </a:r>
                      <a:endParaRPr kumimoji="1" lang="ja-JP"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2F6: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Other Applications</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43860708"/>
      </p:ext>
    </p:ext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15041" y="181268"/>
            <a:ext cx="7830104" cy="972829"/>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2F: Fluorinated Substitutes for ODS</a:t>
            </a:r>
          </a:p>
        </p:txBody>
      </p:sp>
      <p:sp>
        <p:nvSpPr>
          <p:cNvPr id="24579" name="Rectangle 3"/>
          <p:cNvSpPr>
            <a:spLocks noGrp="1" noChangeArrowheads="1"/>
          </p:cNvSpPr>
          <p:nvPr>
            <p:ph type="body" idx="1"/>
          </p:nvPr>
        </p:nvSpPr>
        <p:spPr>
          <a:xfrm>
            <a:off x="615041" y="1274299"/>
            <a:ext cx="8599980" cy="5055479"/>
          </a:xfrm>
        </p:spPr>
        <p:txBody>
          <a:bodyPr/>
          <a:lstStyle/>
          <a:p>
            <a:pPr>
              <a:spcBef>
                <a:spcPts val="0"/>
              </a:spcBef>
              <a:buFont typeface="Arial" panose="020B0604020202020204" pitchFamily="34" charset="0"/>
              <a:buChar char="•"/>
              <a:defRPr/>
            </a:pPr>
            <a:r>
              <a:rPr lang="en-GB" sz="2400" b="1" i="1" dirty="0">
                <a:latin typeface="Arial Narrow" panose="020B0606020202030204" pitchFamily="34" charset="0"/>
              </a:rPr>
              <a:t>Applications</a:t>
            </a:r>
            <a:r>
              <a:rPr lang="en-GB" sz="2400" b="1" dirty="0">
                <a:latin typeface="Arial Narrow" panose="020B0606020202030204" pitchFamily="34" charset="0"/>
              </a:rPr>
              <a:t> or </a:t>
            </a:r>
            <a:r>
              <a:rPr lang="en-GB" sz="2400" b="1" i="1" dirty="0">
                <a:latin typeface="Arial Narrow" panose="020B0606020202030204" pitchFamily="34" charset="0"/>
              </a:rPr>
              <a:t>Sub-applications</a:t>
            </a:r>
            <a:r>
              <a:rPr lang="en-GB" sz="2400" b="1" dirty="0">
                <a:latin typeface="Arial Narrow" panose="020B0606020202030204" pitchFamily="34" charset="0"/>
              </a:rPr>
              <a:t> </a:t>
            </a:r>
            <a:r>
              <a:rPr lang="en-GB" sz="2400" dirty="0">
                <a:latin typeface="Arial Narrow" panose="020B0606020202030204" pitchFamily="34" charset="0"/>
              </a:rPr>
              <a:t>-</a:t>
            </a:r>
            <a:r>
              <a:rPr lang="en-GB" sz="2400" b="1" dirty="0">
                <a:latin typeface="Arial Narrow" panose="020B0606020202030204" pitchFamily="34" charset="0"/>
              </a:rPr>
              <a:t> </a:t>
            </a:r>
            <a:r>
              <a:rPr lang="en-GB" sz="2400" dirty="0">
                <a:latin typeface="Arial Narrow" panose="020B0606020202030204" pitchFamily="34" charset="0"/>
              </a:rPr>
              <a:t>major groupings of current and expected usage of the ODS substitutes</a:t>
            </a:r>
          </a:p>
          <a:p>
            <a:pPr>
              <a:spcBef>
                <a:spcPts val="0"/>
              </a:spcBef>
              <a:buFont typeface="Arial" panose="020B0604020202020204" pitchFamily="34" charset="0"/>
              <a:buChar char="•"/>
              <a:defRPr/>
            </a:pPr>
            <a:endParaRPr lang="en-GB" sz="1400" b="1" dirty="0">
              <a:latin typeface="Arial Narrow" panose="020B0606020202030204" pitchFamily="34" charset="0"/>
            </a:endParaRPr>
          </a:p>
          <a:p>
            <a:pPr>
              <a:spcBef>
                <a:spcPts val="0"/>
              </a:spcBef>
              <a:buFont typeface="Arial" panose="020B0604020202020204" pitchFamily="34" charset="0"/>
              <a:buChar char="•"/>
              <a:defRPr/>
            </a:pPr>
            <a:r>
              <a:rPr lang="en-GB" altLang="ja-JP" sz="2400" b="1" i="1" dirty="0">
                <a:latin typeface="Arial Narrow" panose="020B0606020202030204" pitchFamily="34" charset="0"/>
                <a:ea typeface="ＭＳ Ｐゴシック" pitchFamily="50" charset="-128"/>
              </a:rPr>
              <a:t>Actual emissions </a:t>
            </a:r>
            <a:r>
              <a:rPr lang="en-GB" altLang="ja-JP" sz="2400" dirty="0">
                <a:latin typeface="Arial Narrow" panose="020B0606020202030204" pitchFamily="34" charset="0"/>
                <a:ea typeface="ＭＳ Ｐゴシック" pitchFamily="50" charset="-128"/>
              </a:rPr>
              <a:t>vs. </a:t>
            </a:r>
            <a:r>
              <a:rPr lang="en-GB" altLang="ja-JP" sz="2400" b="1" i="1" dirty="0">
                <a:latin typeface="Arial Narrow" panose="020B0606020202030204" pitchFamily="34" charset="0"/>
                <a:ea typeface="ＭＳ Ｐゴシック" pitchFamily="50" charset="-128"/>
              </a:rPr>
              <a:t>Potential emissions </a:t>
            </a:r>
            <a:r>
              <a:rPr lang="en-GB" altLang="ja-JP" sz="2400" dirty="0">
                <a:latin typeface="Arial Narrow" panose="020B0606020202030204" pitchFamily="34" charset="0"/>
                <a:ea typeface="ＭＳ Ｐゴシック" pitchFamily="50" charset="-128"/>
              </a:rPr>
              <a:t>(2006 vs.1996)</a:t>
            </a:r>
          </a:p>
          <a:p>
            <a:pPr>
              <a:spcBef>
                <a:spcPts val="0"/>
              </a:spcBef>
              <a:buFont typeface="Arial" panose="020B0604020202020204" pitchFamily="34" charset="0"/>
              <a:buChar char="•"/>
              <a:defRPr/>
            </a:pPr>
            <a:endParaRPr lang="en-GB" altLang="ja-JP" sz="1400" b="1" i="1" dirty="0">
              <a:latin typeface="Arial Narrow" panose="020B0606020202030204" pitchFamily="34" charset="0"/>
              <a:ea typeface="ＭＳ Ｐゴシック" pitchFamily="50" charset="-128"/>
            </a:endParaRPr>
          </a:p>
          <a:p>
            <a:pPr>
              <a:spcBef>
                <a:spcPts val="0"/>
              </a:spcBef>
              <a:buFont typeface="Arial" panose="020B0604020202020204" pitchFamily="34" charset="0"/>
              <a:buChar char="•"/>
              <a:defRPr/>
            </a:pPr>
            <a:r>
              <a:rPr lang="en-GB" altLang="ja-JP" sz="2400" b="1" i="1" dirty="0">
                <a:latin typeface="Arial Narrow" panose="020B0606020202030204" pitchFamily="34" charset="0"/>
                <a:ea typeface="ＭＳ Ｐゴシック" pitchFamily="50" charset="-128"/>
              </a:rPr>
              <a:t>Prompt emissions </a:t>
            </a:r>
            <a:r>
              <a:rPr lang="en-GB" altLang="ja-JP" sz="2400" dirty="0">
                <a:latin typeface="Arial Narrow" panose="020B0606020202030204" pitchFamily="34" charset="0"/>
                <a:ea typeface="ＭＳ Ｐゴシック" pitchFamily="50" charset="-128"/>
              </a:rPr>
              <a:t>(within 2 years) </a:t>
            </a:r>
            <a:r>
              <a:rPr lang="en-GB" altLang="ja-JP" sz="2400" b="1" dirty="0">
                <a:latin typeface="Arial Narrow" panose="020B0606020202030204" pitchFamily="34" charset="0"/>
                <a:ea typeface="ＭＳ Ｐゴシック" pitchFamily="50" charset="-128"/>
              </a:rPr>
              <a:t>and Delayed emissions</a:t>
            </a:r>
          </a:p>
          <a:p>
            <a:pPr>
              <a:spcBef>
                <a:spcPts val="0"/>
              </a:spcBef>
              <a:buFont typeface="Arial" panose="020B0604020202020204" pitchFamily="34" charset="0"/>
              <a:buChar char="•"/>
              <a:defRPr/>
            </a:pPr>
            <a:endParaRPr lang="en-GB" altLang="ja-JP" sz="1400" b="1" dirty="0">
              <a:latin typeface="Arial Narrow" panose="020B0606020202030204" pitchFamily="34" charset="0"/>
              <a:ea typeface="ＭＳ Ｐゴシック" pitchFamily="50" charset="-128"/>
            </a:endParaRPr>
          </a:p>
          <a:p>
            <a:pPr>
              <a:spcBef>
                <a:spcPts val="0"/>
              </a:spcBef>
              <a:buFont typeface="Arial" panose="020B0604020202020204" pitchFamily="34" charset="0"/>
              <a:buChar char="•"/>
              <a:defRPr/>
            </a:pPr>
            <a:r>
              <a:rPr lang="en-GB" altLang="ja-JP" sz="2400" b="1" i="1" dirty="0">
                <a:latin typeface="Arial Narrow" panose="020B0606020202030204" pitchFamily="34" charset="0"/>
                <a:ea typeface="ＭＳ Ｐゴシック" pitchFamily="50" charset="-128"/>
              </a:rPr>
              <a:t>Bank</a:t>
            </a:r>
            <a:r>
              <a:rPr lang="en-GB" altLang="ja-JP" sz="2400" b="1" dirty="0">
                <a:latin typeface="Arial Narrow" panose="020B0606020202030204" pitchFamily="34" charset="0"/>
                <a:ea typeface="ＭＳ Ｐゴシック" pitchFamily="50" charset="-128"/>
              </a:rPr>
              <a:t> </a:t>
            </a:r>
            <a:r>
              <a:rPr lang="en-GB" altLang="ja-JP" sz="2400" dirty="0">
                <a:latin typeface="Arial Narrow" panose="020B0606020202030204" pitchFamily="34" charset="0"/>
                <a:ea typeface="ＭＳ Ｐゴシック" pitchFamily="50" charset="-128"/>
              </a:rPr>
              <a:t>–</a:t>
            </a:r>
            <a:r>
              <a:rPr lang="en-GB" altLang="ja-JP" sz="2400" b="1" dirty="0">
                <a:latin typeface="Arial Narrow" panose="020B0606020202030204" pitchFamily="34" charset="0"/>
                <a:ea typeface="ＭＳ Ｐゴシック" pitchFamily="50" charset="-128"/>
              </a:rPr>
              <a:t> </a:t>
            </a:r>
            <a:r>
              <a:rPr lang="en-GB" sz="2400" dirty="0">
                <a:latin typeface="Arial Narrow" panose="020B0606020202030204" pitchFamily="34" charset="0"/>
              </a:rPr>
              <a:t>total amount of substances contained in existing equipment, chemical stockpiles, foams, other products not yet released to the atmosphere (+</a:t>
            </a:r>
            <a:r>
              <a:rPr lang="en-GB" sz="2400" dirty="0" err="1">
                <a:latin typeface="Arial Narrow" panose="020B0606020202030204" pitchFamily="34" charset="0"/>
              </a:rPr>
              <a:t>ExIm</a:t>
            </a:r>
            <a:r>
              <a:rPr lang="en-GB" sz="2400" dirty="0">
                <a:latin typeface="Arial Narrow" panose="020B0606020202030204" pitchFamily="34" charset="0"/>
              </a:rPr>
              <a:t>)</a:t>
            </a:r>
          </a:p>
          <a:p>
            <a:pPr>
              <a:spcBef>
                <a:spcPts val="0"/>
              </a:spcBef>
              <a:buFont typeface="Arial" panose="020B0604020202020204" pitchFamily="34" charset="0"/>
              <a:buChar char="•"/>
              <a:defRPr/>
            </a:pPr>
            <a:endParaRPr lang="en-GB" sz="1400" b="1" dirty="0">
              <a:latin typeface="Arial Narrow" panose="020B0606020202030204" pitchFamily="34" charset="0"/>
            </a:endParaRPr>
          </a:p>
          <a:p>
            <a:pPr>
              <a:spcBef>
                <a:spcPts val="0"/>
              </a:spcBef>
              <a:buFont typeface="Arial" panose="020B0604020202020204" pitchFamily="34" charset="0"/>
              <a:buChar char="•"/>
              <a:defRPr/>
            </a:pPr>
            <a:r>
              <a:rPr lang="en-GB" altLang="ja-JP" sz="2400" b="1" dirty="0">
                <a:latin typeface="Arial Narrow" panose="020B0606020202030204" pitchFamily="34" charset="0"/>
                <a:ea typeface="ＭＳ Ｐゴシック" pitchFamily="50" charset="-128"/>
              </a:rPr>
              <a:t>Approaches: </a:t>
            </a:r>
          </a:p>
          <a:p>
            <a:pPr lvl="2">
              <a:spcBef>
                <a:spcPts val="0"/>
              </a:spcBef>
              <a:buFont typeface="Wingdings" panose="05000000000000000000" pitchFamily="2" charset="2"/>
              <a:buChar char="ü"/>
              <a:defRPr/>
            </a:pPr>
            <a:r>
              <a:rPr lang="en-GB" altLang="ja-JP" sz="2400" dirty="0">
                <a:latin typeface="Arial Narrow" panose="020B0606020202030204" pitchFamily="34" charset="0"/>
                <a:ea typeface="ＭＳ Ｐゴシック" pitchFamily="50" charset="-128"/>
              </a:rPr>
              <a:t>Emission Factor (a) and Mass-balance (b)</a:t>
            </a:r>
          </a:p>
          <a:p>
            <a:pPr lvl="2">
              <a:spcBef>
                <a:spcPts val="0"/>
              </a:spcBef>
              <a:buFont typeface="Wingdings" panose="05000000000000000000" pitchFamily="2" charset="2"/>
              <a:buChar char="ü"/>
              <a:defRPr/>
            </a:pPr>
            <a:r>
              <a:rPr lang="en-GB" altLang="ja-JP" sz="2400" dirty="0">
                <a:latin typeface="Arial Narrow" panose="020B0606020202030204" pitchFamily="34" charset="0"/>
                <a:ea typeface="ＭＳ Ｐゴシック" pitchFamily="50" charset="-128"/>
              </a:rPr>
              <a:t>Tier 1 and Tier 2</a:t>
            </a:r>
          </a:p>
        </p:txBody>
      </p:sp>
    </p:spTree>
    <p:extLst>
      <p:ext uri="{BB962C8B-B14F-4D97-AF65-F5344CB8AC3E}">
        <p14:creationId xmlns:p14="http://schemas.microsoft.com/office/powerpoint/2010/main" val="3987249726"/>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28650" y="171875"/>
            <a:ext cx="7759274" cy="1008062"/>
          </a:xfrm>
        </p:spPr>
        <p:txBody>
          <a:bodyPr/>
          <a:lstStyle/>
          <a:p>
            <a:pPr eaLnBrk="1" hangingPunct="1">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Importance for Non-Annex I Parties</a:t>
            </a:r>
          </a:p>
        </p:txBody>
      </p:sp>
      <p:sp>
        <p:nvSpPr>
          <p:cNvPr id="27652" name="Rectangle 3"/>
          <p:cNvSpPr>
            <a:spLocks noGrp="1" noChangeArrowheads="1"/>
          </p:cNvSpPr>
          <p:nvPr>
            <p:ph type="body" sz="half" idx="1"/>
          </p:nvPr>
        </p:nvSpPr>
        <p:spPr>
          <a:xfrm>
            <a:off x="628650" y="1430508"/>
            <a:ext cx="8204632" cy="4656256"/>
          </a:xfrm>
        </p:spPr>
        <p:txBody>
          <a:bodyPr/>
          <a:lstStyle/>
          <a:p>
            <a:pPr eaLnBrk="1" hangingPunct="1">
              <a:spcBef>
                <a:spcPts val="0"/>
              </a:spcBef>
              <a:buFont typeface="Arial" panose="020B0604020202020204" pitchFamily="34" charset="0"/>
              <a:buChar char="•"/>
              <a:defRPr/>
            </a:pPr>
            <a:r>
              <a:rPr lang="en-US" altLang="ja-JP" sz="2500" b="1" dirty="0">
                <a:latin typeface="Arial Narrow" panose="020B0606020202030204" pitchFamily="34" charset="0"/>
                <a:ea typeface="ＭＳ Ｐゴシック" pitchFamily="50" charset="-128"/>
              </a:rPr>
              <a:t>IPPU sector is considered to be less significant compared to Energy and AFOLU</a:t>
            </a:r>
          </a:p>
          <a:p>
            <a:pPr eaLnBrk="1" hangingPunct="1">
              <a:spcBef>
                <a:spcPts val="0"/>
              </a:spcBef>
              <a:buFont typeface="Arial" panose="020B0604020202020204" pitchFamily="34" charset="0"/>
              <a:buChar char="•"/>
              <a:defRPr/>
            </a:pPr>
            <a:endParaRPr lang="en-US" altLang="ja-JP" sz="1400" b="1" dirty="0">
              <a:latin typeface="Arial Narrow" panose="020B0606020202030204" pitchFamily="34" charset="0"/>
              <a:ea typeface="ＭＳ Ｐゴシック" pitchFamily="50" charset="-128"/>
            </a:endParaRPr>
          </a:p>
          <a:p>
            <a:pPr eaLnBrk="1" hangingPunct="1">
              <a:spcBef>
                <a:spcPts val="0"/>
              </a:spcBef>
              <a:buFont typeface="Arial" panose="020B0604020202020204" pitchFamily="34" charset="0"/>
              <a:buChar char="•"/>
              <a:defRPr/>
            </a:pPr>
            <a:r>
              <a:rPr lang="en-US" altLang="ja-JP" sz="2500" b="1" dirty="0">
                <a:latin typeface="Arial Narrow" panose="020B0606020202030204" pitchFamily="34" charset="0"/>
                <a:ea typeface="ＭＳ Ｐゴシック" pitchFamily="50" charset="-128"/>
              </a:rPr>
              <a:t>Situation varies from country to country</a:t>
            </a:r>
          </a:p>
          <a:p>
            <a:pPr eaLnBrk="1" hangingPunct="1">
              <a:spcBef>
                <a:spcPts val="0"/>
              </a:spcBef>
              <a:buFont typeface="Arial" panose="020B0604020202020204" pitchFamily="34" charset="0"/>
              <a:buChar char="•"/>
              <a:defRPr/>
            </a:pPr>
            <a:endParaRPr lang="en-US" altLang="ja-JP" sz="1400" b="1" dirty="0">
              <a:latin typeface="Arial Narrow" panose="020B0606020202030204" pitchFamily="34" charset="0"/>
              <a:ea typeface="ＭＳ Ｐゴシック" pitchFamily="50" charset="-128"/>
            </a:endParaRPr>
          </a:p>
          <a:p>
            <a:pPr eaLnBrk="1" hangingPunct="1">
              <a:spcBef>
                <a:spcPts val="0"/>
              </a:spcBef>
              <a:buFont typeface="Arial" panose="020B0604020202020204" pitchFamily="34" charset="0"/>
              <a:buChar char="•"/>
              <a:defRPr/>
            </a:pPr>
            <a:r>
              <a:rPr lang="en-US" altLang="ja-JP" sz="2500" b="1" dirty="0">
                <a:latin typeface="Arial Narrow" panose="020B0606020202030204" pitchFamily="34" charset="0"/>
                <a:ea typeface="ＭＳ Ｐゴシック" pitchFamily="50" charset="-128"/>
              </a:rPr>
              <a:t>IPPU sources may become significant in the future as developing countries’ economies and industries grow</a:t>
            </a:r>
          </a:p>
          <a:p>
            <a:pPr eaLnBrk="1" hangingPunct="1">
              <a:spcBef>
                <a:spcPts val="0"/>
              </a:spcBef>
              <a:buFont typeface="Arial" panose="020B0604020202020204" pitchFamily="34" charset="0"/>
              <a:buChar char="•"/>
              <a:defRPr/>
            </a:pPr>
            <a:endParaRPr lang="en-US" altLang="ja-JP" sz="1400" b="1" dirty="0">
              <a:latin typeface="Arial Narrow" panose="020B0606020202030204" pitchFamily="34" charset="0"/>
              <a:ea typeface="ＭＳ Ｐゴシック" pitchFamily="50" charset="-128"/>
            </a:endParaRPr>
          </a:p>
          <a:p>
            <a:pPr eaLnBrk="1" hangingPunct="1">
              <a:spcBef>
                <a:spcPts val="0"/>
              </a:spcBef>
              <a:buFont typeface="Arial" panose="020B0604020202020204" pitchFamily="34" charset="0"/>
              <a:buChar char="•"/>
              <a:defRPr/>
            </a:pPr>
            <a:r>
              <a:rPr lang="en-US" altLang="ja-JP" sz="2500" b="1" dirty="0">
                <a:latin typeface="Arial Narrow" panose="020B0606020202030204" pitchFamily="34" charset="0"/>
                <a:ea typeface="ＭＳ Ｐゴシック" pitchFamily="50" charset="-128"/>
              </a:rPr>
              <a:t>Inclusion of F-gases estimates can contribute significantly to the IPPU emissions and influence the total estimates</a:t>
            </a:r>
          </a:p>
          <a:p>
            <a:pPr eaLnBrk="1" hangingPunct="1">
              <a:spcBef>
                <a:spcPts val="0"/>
              </a:spcBef>
              <a:buFont typeface="Arial" panose="020B0604020202020204" pitchFamily="34" charset="0"/>
              <a:buChar char="•"/>
              <a:defRPr/>
            </a:pPr>
            <a:endParaRPr lang="en-US" altLang="ja-JP" sz="1400" b="1" dirty="0">
              <a:latin typeface="Arial Narrow" panose="020B0606020202030204" pitchFamily="34" charset="0"/>
              <a:ea typeface="ＭＳ Ｐゴシック" pitchFamily="50" charset="-128"/>
            </a:endParaRPr>
          </a:p>
          <a:p>
            <a:pPr eaLnBrk="1" hangingPunct="1">
              <a:spcBef>
                <a:spcPts val="0"/>
              </a:spcBef>
              <a:buFont typeface="Arial" panose="020B0604020202020204" pitchFamily="34" charset="0"/>
              <a:buChar char="•"/>
              <a:defRPr/>
            </a:pPr>
            <a:r>
              <a:rPr lang="en-US" altLang="ja-JP" sz="2500" b="1" dirty="0">
                <a:latin typeface="Arial Narrow" panose="020B0606020202030204" pitchFamily="34" charset="0"/>
                <a:ea typeface="ＭＳ Ｐゴシック" pitchFamily="50" charset="-128"/>
              </a:rPr>
              <a:t>IPPU emissions estimation is important to find opportunities for GHG abatement</a:t>
            </a:r>
          </a:p>
          <a:p>
            <a:pPr eaLnBrk="1" hangingPunct="1">
              <a:buFont typeface="Wingdings" pitchFamily="2" charset="2"/>
              <a:buChar char="Ø"/>
              <a:defRPr/>
            </a:pPr>
            <a:endParaRPr lang="en-US" altLang="ja-JP" dirty="0">
              <a:latin typeface="+mn-lt"/>
              <a:ea typeface="ＭＳ Ｐゴシック" pitchFamily="50" charset="-128"/>
            </a:endParaRPr>
          </a:p>
        </p:txBody>
      </p:sp>
    </p:spTree>
    <p:extLst>
      <p:ext uri="{BB962C8B-B14F-4D97-AF65-F5344CB8AC3E}">
        <p14:creationId xmlns:p14="http://schemas.microsoft.com/office/powerpoint/2010/main" val="2945188728"/>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70" y="225657"/>
            <a:ext cx="8087558" cy="679866"/>
          </a:xfrm>
        </p:spPr>
        <p:txBody>
          <a:bodyPr/>
          <a:lstStyle/>
          <a:p>
            <a:r>
              <a:rPr lang="en-GB" altLang="ja-JP" sz="3600" i="1" dirty="0">
                <a:latin typeface="Arial Narrow" panose="020B0606020202030204" pitchFamily="34" charset="0"/>
                <a:ea typeface="ＭＳ Ｐゴシック" pitchFamily="50" charset="-128"/>
              </a:rPr>
              <a:t>Actual emissions </a:t>
            </a:r>
            <a:r>
              <a:rPr lang="en-GB" altLang="ja-JP" sz="3600" dirty="0">
                <a:latin typeface="Arial Narrow" panose="020B0606020202030204" pitchFamily="34" charset="0"/>
                <a:ea typeface="ＭＳ Ｐゴシック" pitchFamily="50" charset="-128"/>
              </a:rPr>
              <a:t>vs. </a:t>
            </a:r>
            <a:r>
              <a:rPr lang="en-GB" altLang="ja-JP" sz="3600" i="1" dirty="0">
                <a:latin typeface="Arial Narrow" panose="020B0606020202030204" pitchFamily="34" charset="0"/>
                <a:ea typeface="ＭＳ Ｐゴシック" pitchFamily="50" charset="-128"/>
              </a:rPr>
              <a:t>Potential emissions</a:t>
            </a:r>
            <a:endParaRPr lang="en-GB" dirty="0"/>
          </a:p>
        </p:txBody>
      </p:sp>
      <p:sp>
        <p:nvSpPr>
          <p:cNvPr id="4" name="Rectangle 3"/>
          <p:cNvSpPr>
            <a:spLocks noGrp="1" noChangeArrowheads="1"/>
          </p:cNvSpPr>
          <p:nvPr>
            <p:ph idx="1"/>
          </p:nvPr>
        </p:nvSpPr>
        <p:spPr>
          <a:xfrm>
            <a:off x="568170" y="1085295"/>
            <a:ext cx="8087558" cy="4738455"/>
          </a:xfrm>
        </p:spPr>
        <p:txBody>
          <a:bodyPr/>
          <a:lstStyle/>
          <a:p>
            <a:pPr>
              <a:spcBef>
                <a:spcPts val="0"/>
              </a:spcBef>
              <a:buFont typeface="Courier New" panose="02070309020205020404" pitchFamily="49" charset="0"/>
              <a:buChar char="o"/>
            </a:pPr>
            <a:r>
              <a:rPr lang="en-GB" sz="1900" b="1" dirty="0">
                <a:latin typeface="Arial Narrow" panose="020B0606020202030204" pitchFamily="34" charset="0"/>
              </a:rPr>
              <a:t>The 2006 IPCC Guidelines provide with methods for estimating </a:t>
            </a:r>
            <a:r>
              <a:rPr lang="en-GB" sz="1900" b="1" i="1" u="sng" dirty="0">
                <a:latin typeface="Arial Narrow" panose="020B0606020202030204" pitchFamily="34" charset="0"/>
              </a:rPr>
              <a:t>actual emissions </a:t>
            </a:r>
            <a:r>
              <a:rPr lang="en-GB" sz="1900" b="1" dirty="0">
                <a:latin typeface="Arial Narrow" panose="020B0606020202030204" pitchFamily="34" charset="0"/>
              </a:rPr>
              <a:t>of ODS substitutes in contrast to </a:t>
            </a:r>
            <a:r>
              <a:rPr lang="en-GB" sz="1900" b="1" i="1" u="sng" dirty="0">
                <a:latin typeface="Arial Narrow" panose="020B0606020202030204" pitchFamily="34" charset="0"/>
              </a:rPr>
              <a:t>potential emissions</a:t>
            </a:r>
            <a:r>
              <a:rPr lang="en-GB" sz="1900" b="1" dirty="0">
                <a:latin typeface="Arial Narrow" panose="020B0606020202030204" pitchFamily="34" charset="0"/>
              </a:rPr>
              <a:t> approach (</a:t>
            </a:r>
            <a:r>
              <a:rPr lang="en-GB" sz="1900" i="1" dirty="0">
                <a:latin typeface="Arial Narrow" panose="020B0606020202030204" pitchFamily="34" charset="0"/>
              </a:rPr>
              <a:t>1996 IPCC Guidelines</a:t>
            </a:r>
            <a:r>
              <a:rPr lang="en-GB" sz="1900" b="1" dirty="0">
                <a:latin typeface="Arial Narrow" panose="020B0606020202030204" pitchFamily="34" charset="0"/>
              </a:rPr>
              <a:t>) taking into account the time lag between consumption of ODS substitutes and emissions.</a:t>
            </a:r>
          </a:p>
          <a:p>
            <a:pPr>
              <a:spcBef>
                <a:spcPts val="0"/>
              </a:spcBef>
              <a:buFont typeface="Courier New" panose="02070309020205020404" pitchFamily="49" charset="0"/>
              <a:buChar char="o"/>
            </a:pPr>
            <a:endParaRPr lang="en-GB" sz="1600" b="1" dirty="0">
              <a:latin typeface="Arial Narrow" panose="020B0606020202030204" pitchFamily="34" charset="0"/>
            </a:endParaRPr>
          </a:p>
          <a:p>
            <a:pPr>
              <a:spcBef>
                <a:spcPts val="0"/>
              </a:spcBef>
              <a:buFont typeface="Courier New" panose="02070309020205020404" pitchFamily="49" charset="0"/>
              <a:buChar char="o"/>
            </a:pPr>
            <a:r>
              <a:rPr lang="en-GB" altLang="zh-CN" sz="1900" b="1" i="1" u="sng" dirty="0">
                <a:latin typeface="Arial Narrow" panose="020B0606020202030204" pitchFamily="34" charset="0"/>
                <a:ea typeface="SimSun" pitchFamily="2" charset="-122"/>
              </a:rPr>
              <a:t>Potential emissions </a:t>
            </a:r>
            <a:r>
              <a:rPr lang="en-GB" altLang="zh-CN" sz="1900" b="1" dirty="0">
                <a:latin typeface="Arial Narrow" panose="020B0606020202030204" pitchFamily="34" charset="0"/>
                <a:ea typeface="SimSun" pitchFamily="2" charset="-122"/>
              </a:rPr>
              <a:t>approach</a:t>
            </a:r>
            <a:r>
              <a:rPr lang="en-GB" altLang="zh-CN" sz="1900" b="1" i="1" dirty="0">
                <a:latin typeface="Arial Narrow" panose="020B0606020202030204" pitchFamily="34" charset="0"/>
                <a:ea typeface="SimSun" pitchFamily="2" charset="-122"/>
              </a:rPr>
              <a:t> </a:t>
            </a:r>
            <a:r>
              <a:rPr lang="en-GB" altLang="zh-CN" sz="1900" b="1" dirty="0">
                <a:latin typeface="Arial Narrow" panose="020B0606020202030204" pitchFamily="34" charset="0"/>
                <a:ea typeface="SimSun" pitchFamily="2" charset="-122"/>
              </a:rPr>
              <a:t>assumes that all emissions from an activity occur in the current year (</a:t>
            </a:r>
            <a:r>
              <a:rPr lang="en-GB" altLang="zh-CN" sz="1900" i="1" dirty="0">
                <a:latin typeface="Arial Narrow" panose="020B0606020202030204" pitchFamily="34" charset="0"/>
                <a:ea typeface="SimSun" pitchFamily="2" charset="-122"/>
              </a:rPr>
              <a:t>manufacture + import - export - destruction</a:t>
            </a:r>
            <a:r>
              <a:rPr lang="en-GB" altLang="zh-CN" sz="1900" b="1" dirty="0">
                <a:latin typeface="Arial Narrow" panose="020B0606020202030204" pitchFamily="34" charset="0"/>
                <a:ea typeface="SimSun" pitchFamily="2" charset="-122"/>
              </a:rPr>
              <a:t>),</a:t>
            </a:r>
            <a:r>
              <a:rPr lang="en-GB" altLang="zh-CN" sz="1900" i="1" dirty="0">
                <a:latin typeface="Arial Narrow" panose="020B0606020202030204" pitchFamily="34" charset="0"/>
                <a:ea typeface="SimSun" pitchFamily="2" charset="-122"/>
              </a:rPr>
              <a:t> </a:t>
            </a:r>
            <a:r>
              <a:rPr lang="en-GB" altLang="zh-CN" sz="1900" b="1" i="1" dirty="0">
                <a:latin typeface="Arial Narrow" panose="020B0606020202030204" pitchFamily="34" charset="0"/>
                <a:ea typeface="SimSun" pitchFamily="2" charset="-122"/>
              </a:rPr>
              <a:t>ignoring the fact they will occur over many years,</a:t>
            </a:r>
            <a:r>
              <a:rPr lang="en-GB" sz="1900" dirty="0">
                <a:latin typeface="Arial Narrow" panose="020B0606020202030204" pitchFamily="34" charset="0"/>
              </a:rPr>
              <a:t> </a:t>
            </a:r>
            <a:r>
              <a:rPr lang="en-GB" sz="1900" b="1" i="1" dirty="0">
                <a:latin typeface="Arial Narrow" panose="020B0606020202030204" pitchFamily="34" charset="0"/>
              </a:rPr>
              <a:t>thus estimates may become very inaccurate</a:t>
            </a:r>
            <a:endParaRPr lang="en-GB" altLang="zh-CN" sz="1900" b="1" i="1" dirty="0">
              <a:latin typeface="Arial Narrow" panose="020B0606020202030204" pitchFamily="34" charset="0"/>
              <a:ea typeface="SimSun" pitchFamily="2" charset="-122"/>
            </a:endParaRPr>
          </a:p>
          <a:p>
            <a:pPr>
              <a:spcBef>
                <a:spcPts val="0"/>
              </a:spcBef>
              <a:buFont typeface="Courier New" panose="02070309020205020404" pitchFamily="49" charset="0"/>
              <a:buChar char="o"/>
            </a:pPr>
            <a:endParaRPr lang="en-GB" altLang="zh-CN" sz="1600" b="1" u="sng" dirty="0">
              <a:latin typeface="Arial Narrow" panose="020B0606020202030204" pitchFamily="34" charset="0"/>
              <a:ea typeface="SimSun" pitchFamily="2" charset="-122"/>
            </a:endParaRPr>
          </a:p>
          <a:p>
            <a:pPr marL="0" indent="0">
              <a:spcBef>
                <a:spcPts val="0"/>
              </a:spcBef>
              <a:buNone/>
            </a:pPr>
            <a:r>
              <a:rPr lang="en-GB" altLang="zh-CN" sz="1900" b="1" u="sng" dirty="0">
                <a:latin typeface="Arial Narrow" panose="020B0606020202030204" pitchFamily="34" charset="0"/>
                <a:ea typeface="SimSun" pitchFamily="2" charset="-122"/>
              </a:rPr>
              <a:t>Example. </a:t>
            </a:r>
            <a:r>
              <a:rPr lang="en-GB" sz="1700" i="1" dirty="0">
                <a:latin typeface="Arial Narrow" panose="020B0606020202030204" pitchFamily="34" charset="0"/>
              </a:rPr>
              <a:t>A household refrigerator emits little or no refrigerant through leakage during its lifetime and most of its charge is not released until its disposal, many years after production. Even then, disposal may not entail significant emissions if the refrigerant and the blowing agent in the refrigerator are both captured for recycling or destruction</a:t>
            </a:r>
            <a:endParaRPr lang="en-GB" altLang="zh-CN" sz="1700" i="1" dirty="0">
              <a:latin typeface="Arial Narrow" panose="020B0606020202030204" pitchFamily="34" charset="0"/>
              <a:ea typeface="SimSun" pitchFamily="2" charset="-122"/>
            </a:endParaRPr>
          </a:p>
          <a:p>
            <a:pPr>
              <a:spcBef>
                <a:spcPts val="0"/>
              </a:spcBef>
              <a:buFont typeface="Courier New" panose="02070309020205020404" pitchFamily="49" charset="0"/>
              <a:buChar char="o"/>
            </a:pPr>
            <a:endParaRPr lang="en-GB" sz="1600" b="1" dirty="0">
              <a:latin typeface="Arial Narrow" panose="020B0606020202030204" pitchFamily="34" charset="0"/>
              <a:ea typeface="SimSun" pitchFamily="2" charset="-122"/>
            </a:endParaRPr>
          </a:p>
          <a:p>
            <a:pPr>
              <a:spcBef>
                <a:spcPts val="0"/>
              </a:spcBef>
              <a:buFont typeface="Courier New" panose="02070309020205020404" pitchFamily="49" charset="0"/>
              <a:buChar char="o"/>
            </a:pPr>
            <a:r>
              <a:rPr lang="en-GB" sz="2000" b="1" dirty="0">
                <a:latin typeface="Arial Narrow" panose="020B0606020202030204" pitchFamily="34" charset="0"/>
              </a:rPr>
              <a:t>Use of </a:t>
            </a:r>
            <a:r>
              <a:rPr lang="en-GB" sz="2000" b="1" i="1" u="sng" dirty="0">
                <a:latin typeface="Arial Narrow" panose="020B0606020202030204" pitchFamily="34" charset="0"/>
              </a:rPr>
              <a:t>actual emissions</a:t>
            </a:r>
            <a:r>
              <a:rPr lang="en-GB" sz="2000" b="1" dirty="0">
                <a:latin typeface="Arial Narrow" panose="020B0606020202030204" pitchFamily="34" charset="0"/>
              </a:rPr>
              <a:t> allows to:</a:t>
            </a:r>
          </a:p>
          <a:p>
            <a:pPr lvl="1">
              <a:spcBef>
                <a:spcPts val="0"/>
              </a:spcBef>
              <a:buFont typeface="Wingdings" panose="05000000000000000000" pitchFamily="2" charset="2"/>
              <a:buChar char="ü"/>
            </a:pPr>
            <a:r>
              <a:rPr lang="en-GB" sz="2000" dirty="0">
                <a:latin typeface="Arial Narrow" panose="020B0606020202030204" pitchFamily="34" charset="0"/>
              </a:rPr>
              <a:t>accurately estimate emissions of ODS substitutes</a:t>
            </a:r>
          </a:p>
          <a:p>
            <a:pPr marL="800100" lvl="2" indent="-342900">
              <a:spcBef>
                <a:spcPts val="0"/>
              </a:spcBef>
              <a:buFont typeface="Wingdings" panose="05000000000000000000" pitchFamily="2" charset="2"/>
              <a:buChar char="ü"/>
            </a:pPr>
            <a:r>
              <a:rPr lang="en-GB" altLang="zh-CN" dirty="0">
                <a:latin typeface="Arial Narrow" panose="020B0606020202030204" pitchFamily="34" charset="0"/>
                <a:ea typeface="SimSun" pitchFamily="2" charset="-122"/>
              </a:rPr>
              <a:t>proper address emission reductions of abatement techniques</a:t>
            </a:r>
          </a:p>
        </p:txBody>
      </p:sp>
    </p:spTree>
    <p:extLst>
      <p:ext uri="{BB962C8B-B14F-4D97-AF65-F5344CB8AC3E}">
        <p14:creationId xmlns:p14="http://schemas.microsoft.com/office/powerpoint/2010/main" val="2903539009"/>
      </p:ext>
    </p:extLst>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Bank</a:t>
            </a:r>
            <a:endParaRPr lang="en-GB" dirty="0"/>
          </a:p>
        </p:txBody>
      </p:sp>
      <p:grpSp>
        <p:nvGrpSpPr>
          <p:cNvPr id="4" name="Group 11"/>
          <p:cNvGrpSpPr>
            <a:grpSpLocks noChangeAspect="1"/>
          </p:cNvGrpSpPr>
          <p:nvPr/>
        </p:nvGrpSpPr>
        <p:grpSpPr bwMode="auto">
          <a:xfrm>
            <a:off x="400771" y="1019174"/>
            <a:ext cx="8429645" cy="4983163"/>
            <a:chOff x="520" y="834"/>
            <a:chExt cx="5262" cy="3139"/>
          </a:xfrm>
        </p:grpSpPr>
        <p:sp>
          <p:nvSpPr>
            <p:cNvPr id="5" name="AutoShape 10"/>
            <p:cNvSpPr>
              <a:spLocks noChangeAspect="1" noChangeArrowheads="1" noTextEdit="1"/>
            </p:cNvSpPr>
            <p:nvPr/>
          </p:nvSpPr>
          <p:spPr bwMode="auto">
            <a:xfrm>
              <a:off x="520" y="834"/>
              <a:ext cx="5181" cy="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Rectangle 12"/>
            <p:cNvSpPr>
              <a:spLocks noChangeArrowheads="1"/>
            </p:cNvSpPr>
            <p:nvPr/>
          </p:nvSpPr>
          <p:spPr bwMode="auto">
            <a:xfrm>
              <a:off x="2360" y="1477"/>
              <a:ext cx="2065" cy="2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ゴシック" pitchFamily="50" charset="-128"/>
              </a:endParaRPr>
            </a:p>
          </p:txBody>
        </p:sp>
        <p:sp>
          <p:nvSpPr>
            <p:cNvPr id="7" name="Rectangle 13"/>
            <p:cNvSpPr>
              <a:spLocks noChangeArrowheads="1"/>
            </p:cNvSpPr>
            <p:nvPr/>
          </p:nvSpPr>
          <p:spPr bwMode="auto">
            <a:xfrm>
              <a:off x="2360" y="1477"/>
              <a:ext cx="2065" cy="225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ea typeface="ＭＳ Ｐゴシック" pitchFamily="50" charset="-128"/>
              </a:endParaRPr>
            </a:p>
          </p:txBody>
        </p:sp>
        <p:sp>
          <p:nvSpPr>
            <p:cNvPr id="8" name="Rectangle 14"/>
            <p:cNvSpPr>
              <a:spLocks noChangeArrowheads="1"/>
            </p:cNvSpPr>
            <p:nvPr/>
          </p:nvSpPr>
          <p:spPr bwMode="auto">
            <a:xfrm>
              <a:off x="2670" y="2211"/>
              <a:ext cx="14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000" b="1" i="1"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Bank of Gas in </a:t>
              </a:r>
              <a:endParaRPr lang="en-US" altLang="ja-JP"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endParaRPr>
            </a:p>
          </p:txBody>
        </p:sp>
        <p:sp>
          <p:nvSpPr>
            <p:cNvPr id="9" name="Rectangle 15"/>
            <p:cNvSpPr>
              <a:spLocks noChangeArrowheads="1"/>
            </p:cNvSpPr>
            <p:nvPr/>
          </p:nvSpPr>
          <p:spPr bwMode="auto">
            <a:xfrm>
              <a:off x="2877" y="2539"/>
              <a:ext cx="10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000" b="1" i="1"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Equipment</a:t>
              </a:r>
              <a:endParaRPr lang="en-US" altLang="ja-JP"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endParaRPr>
            </a:p>
          </p:txBody>
        </p:sp>
        <p:sp>
          <p:nvSpPr>
            <p:cNvPr id="10" name="Freeform 16"/>
            <p:cNvSpPr>
              <a:spLocks/>
            </p:cNvSpPr>
            <p:nvPr/>
          </p:nvSpPr>
          <p:spPr bwMode="auto">
            <a:xfrm>
              <a:off x="1606" y="1781"/>
              <a:ext cx="604" cy="409"/>
            </a:xfrm>
            <a:custGeom>
              <a:avLst/>
              <a:gdLst>
                <a:gd name="T0" fmla="*/ 0 w 604"/>
                <a:gd name="T1" fmla="*/ 0 h 409"/>
                <a:gd name="T2" fmla="*/ 31 w 604"/>
                <a:gd name="T3" fmla="*/ 96 h 409"/>
                <a:gd name="T4" fmla="*/ 73 w 604"/>
                <a:gd name="T5" fmla="*/ 180 h 409"/>
                <a:gd name="T6" fmla="*/ 122 w 604"/>
                <a:gd name="T7" fmla="*/ 250 h 409"/>
                <a:gd name="T8" fmla="*/ 180 w 604"/>
                <a:gd name="T9" fmla="*/ 308 h 409"/>
                <a:gd name="T10" fmla="*/ 247 w 604"/>
                <a:gd name="T11" fmla="*/ 353 h 409"/>
                <a:gd name="T12" fmla="*/ 323 w 604"/>
                <a:gd name="T13" fmla="*/ 385 h 409"/>
                <a:gd name="T14" fmla="*/ 408 w 604"/>
                <a:gd name="T15" fmla="*/ 403 h 409"/>
                <a:gd name="T16" fmla="*/ 501 w 604"/>
                <a:gd name="T17" fmla="*/ 409 h 409"/>
                <a:gd name="T18" fmla="*/ 604 w 604"/>
                <a:gd name="T19" fmla="*/ 402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4"/>
                <a:gd name="T31" fmla="*/ 0 h 409"/>
                <a:gd name="T32" fmla="*/ 604 w 604"/>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4" h="409">
                  <a:moveTo>
                    <a:pt x="0" y="0"/>
                  </a:moveTo>
                  <a:lnTo>
                    <a:pt x="31" y="96"/>
                  </a:lnTo>
                  <a:lnTo>
                    <a:pt x="73" y="180"/>
                  </a:lnTo>
                  <a:lnTo>
                    <a:pt x="122" y="250"/>
                  </a:lnTo>
                  <a:lnTo>
                    <a:pt x="180" y="308"/>
                  </a:lnTo>
                  <a:lnTo>
                    <a:pt x="247" y="353"/>
                  </a:lnTo>
                  <a:lnTo>
                    <a:pt x="323" y="385"/>
                  </a:lnTo>
                  <a:lnTo>
                    <a:pt x="408" y="403"/>
                  </a:lnTo>
                  <a:lnTo>
                    <a:pt x="501" y="409"/>
                  </a:lnTo>
                  <a:lnTo>
                    <a:pt x="604" y="402"/>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F89708"/>
                </a:solidFill>
              </a:endParaRPr>
            </a:p>
          </p:txBody>
        </p:sp>
        <p:sp>
          <p:nvSpPr>
            <p:cNvPr id="11" name="Freeform 17"/>
            <p:cNvSpPr>
              <a:spLocks/>
            </p:cNvSpPr>
            <p:nvPr/>
          </p:nvSpPr>
          <p:spPr bwMode="auto">
            <a:xfrm>
              <a:off x="2171" y="2101"/>
              <a:ext cx="189" cy="172"/>
            </a:xfrm>
            <a:custGeom>
              <a:avLst/>
              <a:gdLst>
                <a:gd name="T0" fmla="*/ 0 w 189"/>
                <a:gd name="T1" fmla="*/ 0 h 172"/>
                <a:gd name="T2" fmla="*/ 189 w 189"/>
                <a:gd name="T3" fmla="*/ 52 h 172"/>
                <a:gd name="T4" fmla="*/ 34 w 189"/>
                <a:gd name="T5" fmla="*/ 172 h 172"/>
                <a:gd name="T6" fmla="*/ 0 w 189"/>
                <a:gd name="T7" fmla="*/ 0 h 172"/>
                <a:gd name="T8" fmla="*/ 0 60000 65536"/>
                <a:gd name="T9" fmla="*/ 0 60000 65536"/>
                <a:gd name="T10" fmla="*/ 0 60000 65536"/>
                <a:gd name="T11" fmla="*/ 0 60000 65536"/>
                <a:gd name="T12" fmla="*/ 0 w 189"/>
                <a:gd name="T13" fmla="*/ 0 h 172"/>
                <a:gd name="T14" fmla="*/ 189 w 189"/>
                <a:gd name="T15" fmla="*/ 172 h 172"/>
              </a:gdLst>
              <a:ahLst/>
              <a:cxnLst>
                <a:cxn ang="T8">
                  <a:pos x="T0" y="T1"/>
                </a:cxn>
                <a:cxn ang="T9">
                  <a:pos x="T2" y="T3"/>
                </a:cxn>
                <a:cxn ang="T10">
                  <a:pos x="T4" y="T5"/>
                </a:cxn>
                <a:cxn ang="T11">
                  <a:pos x="T6" y="T7"/>
                </a:cxn>
              </a:cxnLst>
              <a:rect l="T12" t="T13" r="T14" b="T15"/>
              <a:pathLst>
                <a:path w="189" h="172">
                  <a:moveTo>
                    <a:pt x="0" y="0"/>
                  </a:moveTo>
                  <a:lnTo>
                    <a:pt x="189" y="52"/>
                  </a:lnTo>
                  <a:lnTo>
                    <a:pt x="34" y="172"/>
                  </a:lnTo>
                  <a:lnTo>
                    <a:pt x="0" y="0"/>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F89708"/>
                </a:solidFill>
              </a:endParaRPr>
            </a:p>
          </p:txBody>
        </p:sp>
        <p:sp>
          <p:nvSpPr>
            <p:cNvPr id="12" name="Rectangle 18"/>
            <p:cNvSpPr>
              <a:spLocks noChangeArrowheads="1"/>
            </p:cNvSpPr>
            <p:nvPr/>
          </p:nvSpPr>
          <p:spPr bwMode="auto">
            <a:xfrm>
              <a:off x="1059" y="1410"/>
              <a:ext cx="11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Imports of Gas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4" name="Freeform 20"/>
            <p:cNvSpPr>
              <a:spLocks/>
            </p:cNvSpPr>
            <p:nvPr/>
          </p:nvSpPr>
          <p:spPr bwMode="auto">
            <a:xfrm>
              <a:off x="1643" y="2454"/>
              <a:ext cx="564" cy="145"/>
            </a:xfrm>
            <a:custGeom>
              <a:avLst/>
              <a:gdLst>
                <a:gd name="T0" fmla="*/ 0 w 564"/>
                <a:gd name="T1" fmla="*/ 0 h 145"/>
                <a:gd name="T2" fmla="*/ 95 w 564"/>
                <a:gd name="T3" fmla="*/ 44 h 145"/>
                <a:gd name="T4" fmla="*/ 199 w 564"/>
                <a:gd name="T5" fmla="*/ 82 h 145"/>
                <a:gd name="T6" fmla="*/ 312 w 564"/>
                <a:gd name="T7" fmla="*/ 110 h 145"/>
                <a:gd name="T8" fmla="*/ 433 w 564"/>
                <a:gd name="T9" fmla="*/ 132 h 145"/>
                <a:gd name="T10" fmla="*/ 564 w 564"/>
                <a:gd name="T11" fmla="*/ 145 h 145"/>
                <a:gd name="T12" fmla="*/ 0 60000 65536"/>
                <a:gd name="T13" fmla="*/ 0 60000 65536"/>
                <a:gd name="T14" fmla="*/ 0 60000 65536"/>
                <a:gd name="T15" fmla="*/ 0 60000 65536"/>
                <a:gd name="T16" fmla="*/ 0 60000 65536"/>
                <a:gd name="T17" fmla="*/ 0 60000 65536"/>
                <a:gd name="T18" fmla="*/ 0 w 564"/>
                <a:gd name="T19" fmla="*/ 0 h 145"/>
                <a:gd name="T20" fmla="*/ 564 w 56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564" h="145">
                  <a:moveTo>
                    <a:pt x="0" y="0"/>
                  </a:moveTo>
                  <a:lnTo>
                    <a:pt x="95" y="44"/>
                  </a:lnTo>
                  <a:lnTo>
                    <a:pt x="199" y="82"/>
                  </a:lnTo>
                  <a:lnTo>
                    <a:pt x="312" y="110"/>
                  </a:lnTo>
                  <a:lnTo>
                    <a:pt x="433" y="132"/>
                  </a:lnTo>
                  <a:lnTo>
                    <a:pt x="564" y="145"/>
                  </a:lnTo>
                </a:path>
              </a:pathLst>
            </a:custGeom>
            <a:solidFill>
              <a:srgbClr val="F89708"/>
            </a:solidFill>
            <a:ln w="85725" cap="rnd">
              <a:solidFill>
                <a:srgbClr val="F89708"/>
              </a:solidFill>
              <a:round/>
              <a:headEnd/>
              <a:tailEnd/>
            </a:ln>
            <a:extLst/>
          </p:spPr>
          <p:txBody>
            <a:bodyPr/>
            <a:lstStyle/>
            <a:p>
              <a:endParaRPr lang="ja-JP" altLang="en-US"/>
            </a:p>
          </p:txBody>
        </p:sp>
        <p:sp>
          <p:nvSpPr>
            <p:cNvPr id="15" name="Freeform 21"/>
            <p:cNvSpPr>
              <a:spLocks/>
            </p:cNvSpPr>
            <p:nvPr/>
          </p:nvSpPr>
          <p:spPr bwMode="auto">
            <a:xfrm>
              <a:off x="2182" y="2511"/>
              <a:ext cx="178" cy="174"/>
            </a:xfrm>
            <a:custGeom>
              <a:avLst/>
              <a:gdLst>
                <a:gd name="T0" fmla="*/ 6 w 178"/>
                <a:gd name="T1" fmla="*/ 0 h 174"/>
                <a:gd name="T2" fmla="*/ 178 w 178"/>
                <a:gd name="T3" fmla="*/ 93 h 174"/>
                <a:gd name="T4" fmla="*/ 0 w 178"/>
                <a:gd name="T5" fmla="*/ 174 h 174"/>
                <a:gd name="T6" fmla="*/ 6 w 178"/>
                <a:gd name="T7" fmla="*/ 0 h 174"/>
                <a:gd name="T8" fmla="*/ 0 60000 65536"/>
                <a:gd name="T9" fmla="*/ 0 60000 65536"/>
                <a:gd name="T10" fmla="*/ 0 60000 65536"/>
                <a:gd name="T11" fmla="*/ 0 60000 65536"/>
                <a:gd name="T12" fmla="*/ 0 w 178"/>
                <a:gd name="T13" fmla="*/ 0 h 174"/>
                <a:gd name="T14" fmla="*/ 178 w 178"/>
                <a:gd name="T15" fmla="*/ 174 h 174"/>
              </a:gdLst>
              <a:ahLst/>
              <a:cxnLst>
                <a:cxn ang="T8">
                  <a:pos x="T0" y="T1"/>
                </a:cxn>
                <a:cxn ang="T9">
                  <a:pos x="T2" y="T3"/>
                </a:cxn>
                <a:cxn ang="T10">
                  <a:pos x="T4" y="T5"/>
                </a:cxn>
                <a:cxn ang="T11">
                  <a:pos x="T6" y="T7"/>
                </a:cxn>
              </a:cxnLst>
              <a:rect l="T12" t="T13" r="T14" b="T15"/>
              <a:pathLst>
                <a:path w="178" h="174">
                  <a:moveTo>
                    <a:pt x="6" y="0"/>
                  </a:moveTo>
                  <a:lnTo>
                    <a:pt x="178" y="93"/>
                  </a:lnTo>
                  <a:lnTo>
                    <a:pt x="0" y="174"/>
                  </a:lnTo>
                  <a:lnTo>
                    <a:pt x="6" y="0"/>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F89708"/>
                </a:solidFill>
              </a:endParaRPr>
            </a:p>
          </p:txBody>
        </p:sp>
        <p:sp>
          <p:nvSpPr>
            <p:cNvPr id="16" name="Rectangle 22"/>
            <p:cNvSpPr>
              <a:spLocks noChangeArrowheads="1"/>
            </p:cNvSpPr>
            <p:nvPr/>
          </p:nvSpPr>
          <p:spPr bwMode="auto">
            <a:xfrm>
              <a:off x="696" y="2116"/>
              <a:ext cx="8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Imports of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7" name="Rectangle 23"/>
            <p:cNvSpPr>
              <a:spLocks noChangeArrowheads="1"/>
            </p:cNvSpPr>
            <p:nvPr/>
          </p:nvSpPr>
          <p:spPr bwMode="auto">
            <a:xfrm>
              <a:off x="856" y="2331"/>
              <a:ext cx="5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Gas in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8" name="Rectangle 24"/>
            <p:cNvSpPr>
              <a:spLocks noChangeArrowheads="1"/>
            </p:cNvSpPr>
            <p:nvPr/>
          </p:nvSpPr>
          <p:spPr bwMode="auto">
            <a:xfrm>
              <a:off x="692" y="2538"/>
              <a:ext cx="8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Equipment</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9" name="Freeform 25"/>
            <p:cNvSpPr>
              <a:spLocks/>
            </p:cNvSpPr>
            <p:nvPr/>
          </p:nvSpPr>
          <p:spPr bwMode="auto">
            <a:xfrm>
              <a:off x="4425" y="1651"/>
              <a:ext cx="714" cy="502"/>
            </a:xfrm>
            <a:custGeom>
              <a:avLst/>
              <a:gdLst>
                <a:gd name="T0" fmla="*/ 0 w 714"/>
                <a:gd name="T1" fmla="*/ 502 h 502"/>
                <a:gd name="T2" fmla="*/ 132 w 714"/>
                <a:gd name="T3" fmla="*/ 500 h 502"/>
                <a:gd name="T4" fmla="*/ 251 w 714"/>
                <a:gd name="T5" fmla="*/ 485 h 502"/>
                <a:gd name="T6" fmla="*/ 356 w 714"/>
                <a:gd name="T7" fmla="*/ 456 h 502"/>
                <a:gd name="T8" fmla="*/ 449 w 714"/>
                <a:gd name="T9" fmla="*/ 414 h 502"/>
                <a:gd name="T10" fmla="*/ 528 w 714"/>
                <a:gd name="T11" fmla="*/ 359 h 502"/>
                <a:gd name="T12" fmla="*/ 594 w 714"/>
                <a:gd name="T13" fmla="*/ 289 h 502"/>
                <a:gd name="T14" fmla="*/ 647 w 714"/>
                <a:gd name="T15" fmla="*/ 207 h 502"/>
                <a:gd name="T16" fmla="*/ 687 w 714"/>
                <a:gd name="T17" fmla="*/ 110 h 502"/>
                <a:gd name="T18" fmla="*/ 714 w 714"/>
                <a:gd name="T19" fmla="*/ 0 h 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4"/>
                <a:gd name="T31" fmla="*/ 0 h 502"/>
                <a:gd name="T32" fmla="*/ 714 w 714"/>
                <a:gd name="T33" fmla="*/ 502 h 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4" h="502">
                  <a:moveTo>
                    <a:pt x="0" y="502"/>
                  </a:moveTo>
                  <a:lnTo>
                    <a:pt x="132" y="500"/>
                  </a:lnTo>
                  <a:lnTo>
                    <a:pt x="251" y="485"/>
                  </a:lnTo>
                  <a:lnTo>
                    <a:pt x="356" y="456"/>
                  </a:lnTo>
                  <a:lnTo>
                    <a:pt x="449" y="414"/>
                  </a:lnTo>
                  <a:lnTo>
                    <a:pt x="528" y="359"/>
                  </a:lnTo>
                  <a:lnTo>
                    <a:pt x="594" y="289"/>
                  </a:lnTo>
                  <a:lnTo>
                    <a:pt x="647" y="207"/>
                  </a:lnTo>
                  <a:lnTo>
                    <a:pt x="687" y="110"/>
                  </a:lnTo>
                  <a:lnTo>
                    <a:pt x="714"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6"/>
            <p:cNvSpPr>
              <a:spLocks/>
            </p:cNvSpPr>
            <p:nvPr/>
          </p:nvSpPr>
          <p:spPr bwMode="auto">
            <a:xfrm>
              <a:off x="5050" y="1500"/>
              <a:ext cx="174" cy="182"/>
            </a:xfrm>
            <a:custGeom>
              <a:avLst/>
              <a:gdLst>
                <a:gd name="T0" fmla="*/ 174 w 174"/>
                <a:gd name="T1" fmla="*/ 182 h 182"/>
                <a:gd name="T2" fmla="*/ 104 w 174"/>
                <a:gd name="T3" fmla="*/ 0 h 182"/>
                <a:gd name="T4" fmla="*/ 0 w 174"/>
                <a:gd name="T5" fmla="*/ 165 h 182"/>
                <a:gd name="T6" fmla="*/ 174 w 174"/>
                <a:gd name="T7" fmla="*/ 182 h 182"/>
                <a:gd name="T8" fmla="*/ 0 60000 65536"/>
                <a:gd name="T9" fmla="*/ 0 60000 65536"/>
                <a:gd name="T10" fmla="*/ 0 60000 65536"/>
                <a:gd name="T11" fmla="*/ 0 60000 65536"/>
                <a:gd name="T12" fmla="*/ 0 w 174"/>
                <a:gd name="T13" fmla="*/ 0 h 182"/>
                <a:gd name="T14" fmla="*/ 174 w 174"/>
                <a:gd name="T15" fmla="*/ 182 h 182"/>
              </a:gdLst>
              <a:ahLst/>
              <a:cxnLst>
                <a:cxn ang="T8">
                  <a:pos x="T0" y="T1"/>
                </a:cxn>
                <a:cxn ang="T9">
                  <a:pos x="T2" y="T3"/>
                </a:cxn>
                <a:cxn ang="T10">
                  <a:pos x="T4" y="T5"/>
                </a:cxn>
                <a:cxn ang="T11">
                  <a:pos x="T6" y="T7"/>
                </a:cxn>
              </a:cxnLst>
              <a:rect l="T12" t="T13" r="T14" b="T15"/>
              <a:pathLst>
                <a:path w="174" h="182">
                  <a:moveTo>
                    <a:pt x="174" y="182"/>
                  </a:moveTo>
                  <a:lnTo>
                    <a:pt x="104" y="0"/>
                  </a:lnTo>
                  <a:lnTo>
                    <a:pt x="0" y="165"/>
                  </a:lnTo>
                  <a:lnTo>
                    <a:pt x="174" y="182"/>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Rectangle 27"/>
            <p:cNvSpPr>
              <a:spLocks noChangeArrowheads="1"/>
            </p:cNvSpPr>
            <p:nvPr/>
          </p:nvSpPr>
          <p:spPr bwMode="auto">
            <a:xfrm>
              <a:off x="4739" y="1113"/>
              <a:ext cx="8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Exports of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2" name="Rectangle 28"/>
            <p:cNvSpPr>
              <a:spLocks noChangeArrowheads="1"/>
            </p:cNvSpPr>
            <p:nvPr/>
          </p:nvSpPr>
          <p:spPr bwMode="auto">
            <a:xfrm>
              <a:off x="5003" y="1290"/>
              <a:ext cx="3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Gas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3" name="Freeform 29"/>
            <p:cNvSpPr>
              <a:spLocks/>
            </p:cNvSpPr>
            <p:nvPr/>
          </p:nvSpPr>
          <p:spPr bwMode="auto">
            <a:xfrm>
              <a:off x="4425" y="2757"/>
              <a:ext cx="622" cy="522"/>
            </a:xfrm>
            <a:custGeom>
              <a:avLst/>
              <a:gdLst>
                <a:gd name="T0" fmla="*/ 0 w 622"/>
                <a:gd name="T1" fmla="*/ 522 h 522"/>
                <a:gd name="T2" fmla="*/ 126 w 622"/>
                <a:gd name="T3" fmla="*/ 513 h 522"/>
                <a:gd name="T4" fmla="*/ 238 w 622"/>
                <a:gd name="T5" fmla="*/ 490 h 522"/>
                <a:gd name="T6" fmla="*/ 335 w 622"/>
                <a:gd name="T7" fmla="*/ 456 h 522"/>
                <a:gd name="T8" fmla="*/ 419 w 622"/>
                <a:gd name="T9" fmla="*/ 410 h 522"/>
                <a:gd name="T10" fmla="*/ 488 w 622"/>
                <a:gd name="T11" fmla="*/ 352 h 522"/>
                <a:gd name="T12" fmla="*/ 542 w 622"/>
                <a:gd name="T13" fmla="*/ 282 h 522"/>
                <a:gd name="T14" fmla="*/ 583 w 622"/>
                <a:gd name="T15" fmla="*/ 200 h 522"/>
                <a:gd name="T16" fmla="*/ 609 w 622"/>
                <a:gd name="T17" fmla="*/ 106 h 522"/>
                <a:gd name="T18" fmla="*/ 622 w 622"/>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2"/>
                <a:gd name="T31" fmla="*/ 0 h 522"/>
                <a:gd name="T32" fmla="*/ 622 w 622"/>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2" h="522">
                  <a:moveTo>
                    <a:pt x="0" y="522"/>
                  </a:moveTo>
                  <a:lnTo>
                    <a:pt x="126" y="513"/>
                  </a:lnTo>
                  <a:lnTo>
                    <a:pt x="238" y="490"/>
                  </a:lnTo>
                  <a:lnTo>
                    <a:pt x="335" y="456"/>
                  </a:lnTo>
                  <a:lnTo>
                    <a:pt x="419" y="410"/>
                  </a:lnTo>
                  <a:lnTo>
                    <a:pt x="488" y="352"/>
                  </a:lnTo>
                  <a:lnTo>
                    <a:pt x="542" y="282"/>
                  </a:lnTo>
                  <a:lnTo>
                    <a:pt x="583" y="200"/>
                  </a:lnTo>
                  <a:lnTo>
                    <a:pt x="609" y="106"/>
                  </a:lnTo>
                  <a:lnTo>
                    <a:pt x="622"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30"/>
            <p:cNvSpPr>
              <a:spLocks/>
            </p:cNvSpPr>
            <p:nvPr/>
          </p:nvSpPr>
          <p:spPr bwMode="auto">
            <a:xfrm>
              <a:off x="4960" y="2604"/>
              <a:ext cx="175" cy="177"/>
            </a:xfrm>
            <a:custGeom>
              <a:avLst/>
              <a:gdLst>
                <a:gd name="T0" fmla="*/ 175 w 175"/>
                <a:gd name="T1" fmla="*/ 171 h 177"/>
                <a:gd name="T2" fmla="*/ 81 w 175"/>
                <a:gd name="T3" fmla="*/ 0 h 177"/>
                <a:gd name="T4" fmla="*/ 0 w 175"/>
                <a:gd name="T5" fmla="*/ 177 h 177"/>
                <a:gd name="T6" fmla="*/ 175 w 175"/>
                <a:gd name="T7" fmla="*/ 171 h 177"/>
                <a:gd name="T8" fmla="*/ 0 60000 65536"/>
                <a:gd name="T9" fmla="*/ 0 60000 65536"/>
                <a:gd name="T10" fmla="*/ 0 60000 65536"/>
                <a:gd name="T11" fmla="*/ 0 60000 65536"/>
                <a:gd name="T12" fmla="*/ 0 w 175"/>
                <a:gd name="T13" fmla="*/ 0 h 177"/>
                <a:gd name="T14" fmla="*/ 175 w 175"/>
                <a:gd name="T15" fmla="*/ 177 h 177"/>
              </a:gdLst>
              <a:ahLst/>
              <a:cxnLst>
                <a:cxn ang="T8">
                  <a:pos x="T0" y="T1"/>
                </a:cxn>
                <a:cxn ang="T9">
                  <a:pos x="T2" y="T3"/>
                </a:cxn>
                <a:cxn ang="T10">
                  <a:pos x="T4" y="T5"/>
                </a:cxn>
                <a:cxn ang="T11">
                  <a:pos x="T6" y="T7"/>
                </a:cxn>
              </a:cxnLst>
              <a:rect l="T12" t="T13" r="T14" b="T15"/>
              <a:pathLst>
                <a:path w="175" h="177">
                  <a:moveTo>
                    <a:pt x="175" y="171"/>
                  </a:moveTo>
                  <a:lnTo>
                    <a:pt x="81" y="0"/>
                  </a:lnTo>
                  <a:lnTo>
                    <a:pt x="0" y="177"/>
                  </a:lnTo>
                  <a:lnTo>
                    <a:pt x="175" y="171"/>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Rectangle 31"/>
            <p:cNvSpPr>
              <a:spLocks noChangeArrowheads="1"/>
            </p:cNvSpPr>
            <p:nvPr/>
          </p:nvSpPr>
          <p:spPr bwMode="auto">
            <a:xfrm>
              <a:off x="4606" y="2162"/>
              <a:ext cx="11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Exports of Gas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6" name="Rectangle 32"/>
            <p:cNvSpPr>
              <a:spLocks noChangeArrowheads="1"/>
            </p:cNvSpPr>
            <p:nvPr/>
          </p:nvSpPr>
          <p:spPr bwMode="auto">
            <a:xfrm>
              <a:off x="4685" y="2369"/>
              <a:ext cx="9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in Equipment</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7" name="Rectangle 33"/>
            <p:cNvSpPr>
              <a:spLocks noChangeArrowheads="1"/>
            </p:cNvSpPr>
            <p:nvPr/>
          </p:nvSpPr>
          <p:spPr bwMode="auto">
            <a:xfrm>
              <a:off x="917" y="3377"/>
              <a:ext cx="11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Manufacture of </a:t>
              </a:r>
              <a:endParaRPr lang="en-US" altLang="ja-JP" sz="2400" dirty="0">
                <a:solidFill>
                  <a:srgbClr val="5492CD"/>
                </a:solidFill>
                <a:latin typeface="Arial Narrow" panose="020B0606020202030204" pitchFamily="34" charset="0"/>
                <a:ea typeface="ＭＳ Ｐゴシック" pitchFamily="50" charset="-128"/>
              </a:endParaRPr>
            </a:p>
          </p:txBody>
        </p:sp>
        <p:sp>
          <p:nvSpPr>
            <p:cNvPr id="28" name="Rectangle 34"/>
            <p:cNvSpPr>
              <a:spLocks noChangeArrowheads="1"/>
            </p:cNvSpPr>
            <p:nvPr/>
          </p:nvSpPr>
          <p:spPr bwMode="auto">
            <a:xfrm>
              <a:off x="1289" y="3590"/>
              <a:ext cx="3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Gas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9" name="Freeform 35"/>
            <p:cNvSpPr>
              <a:spLocks/>
            </p:cNvSpPr>
            <p:nvPr/>
          </p:nvSpPr>
          <p:spPr bwMode="auto">
            <a:xfrm>
              <a:off x="3334" y="1301"/>
              <a:ext cx="59" cy="176"/>
            </a:xfrm>
            <a:custGeom>
              <a:avLst/>
              <a:gdLst>
                <a:gd name="T0" fmla="*/ 59 w 59"/>
                <a:gd name="T1" fmla="*/ 176 h 176"/>
                <a:gd name="T2" fmla="*/ 33 w 59"/>
                <a:gd name="T3" fmla="*/ 146 h 176"/>
                <a:gd name="T4" fmla="*/ 15 w 59"/>
                <a:gd name="T5" fmla="*/ 113 h 176"/>
                <a:gd name="T6" fmla="*/ 4 w 59"/>
                <a:gd name="T7" fmla="*/ 77 h 176"/>
                <a:gd name="T8" fmla="*/ 0 w 59"/>
                <a:gd name="T9" fmla="*/ 40 h 176"/>
                <a:gd name="T10" fmla="*/ 3 w 59"/>
                <a:gd name="T11" fmla="*/ 0 h 176"/>
                <a:gd name="T12" fmla="*/ 0 60000 65536"/>
                <a:gd name="T13" fmla="*/ 0 60000 65536"/>
                <a:gd name="T14" fmla="*/ 0 60000 65536"/>
                <a:gd name="T15" fmla="*/ 0 60000 65536"/>
                <a:gd name="T16" fmla="*/ 0 60000 65536"/>
                <a:gd name="T17" fmla="*/ 0 60000 65536"/>
                <a:gd name="T18" fmla="*/ 0 w 59"/>
                <a:gd name="T19" fmla="*/ 0 h 176"/>
                <a:gd name="T20" fmla="*/ 59 w 59"/>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59" h="176">
                  <a:moveTo>
                    <a:pt x="59" y="176"/>
                  </a:moveTo>
                  <a:lnTo>
                    <a:pt x="33" y="146"/>
                  </a:lnTo>
                  <a:lnTo>
                    <a:pt x="15" y="113"/>
                  </a:lnTo>
                  <a:lnTo>
                    <a:pt x="4" y="77"/>
                  </a:lnTo>
                  <a:lnTo>
                    <a:pt x="0" y="40"/>
                  </a:lnTo>
                  <a:lnTo>
                    <a:pt x="3"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 name="Freeform 36"/>
            <p:cNvSpPr>
              <a:spLocks/>
            </p:cNvSpPr>
            <p:nvPr/>
          </p:nvSpPr>
          <p:spPr bwMode="auto">
            <a:xfrm>
              <a:off x="3247" y="1158"/>
              <a:ext cx="163" cy="195"/>
            </a:xfrm>
            <a:custGeom>
              <a:avLst/>
              <a:gdLst>
                <a:gd name="T0" fmla="*/ 0 w 163"/>
                <a:gd name="T1" fmla="*/ 131 h 195"/>
                <a:gd name="T2" fmla="*/ 146 w 163"/>
                <a:gd name="T3" fmla="*/ 0 h 195"/>
                <a:gd name="T4" fmla="*/ 163 w 163"/>
                <a:gd name="T5" fmla="*/ 195 h 195"/>
                <a:gd name="T6" fmla="*/ 0 w 163"/>
                <a:gd name="T7" fmla="*/ 131 h 195"/>
                <a:gd name="T8" fmla="*/ 0 60000 65536"/>
                <a:gd name="T9" fmla="*/ 0 60000 65536"/>
                <a:gd name="T10" fmla="*/ 0 60000 65536"/>
                <a:gd name="T11" fmla="*/ 0 60000 65536"/>
                <a:gd name="T12" fmla="*/ 0 w 163"/>
                <a:gd name="T13" fmla="*/ 0 h 195"/>
                <a:gd name="T14" fmla="*/ 163 w 163"/>
                <a:gd name="T15" fmla="*/ 195 h 195"/>
              </a:gdLst>
              <a:ahLst/>
              <a:cxnLst>
                <a:cxn ang="T8">
                  <a:pos x="T0" y="T1"/>
                </a:cxn>
                <a:cxn ang="T9">
                  <a:pos x="T2" y="T3"/>
                </a:cxn>
                <a:cxn ang="T10">
                  <a:pos x="T4" y="T5"/>
                </a:cxn>
                <a:cxn ang="T11">
                  <a:pos x="T6" y="T7"/>
                </a:cxn>
              </a:cxnLst>
              <a:rect l="T12" t="T13" r="T14" b="T15"/>
              <a:pathLst>
                <a:path w="163" h="195">
                  <a:moveTo>
                    <a:pt x="0" y="131"/>
                  </a:moveTo>
                  <a:lnTo>
                    <a:pt x="146" y="0"/>
                  </a:lnTo>
                  <a:lnTo>
                    <a:pt x="163" y="195"/>
                  </a:lnTo>
                  <a:lnTo>
                    <a:pt x="0" y="131"/>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Rectangle 37"/>
            <p:cNvSpPr>
              <a:spLocks noChangeArrowheads="1"/>
            </p:cNvSpPr>
            <p:nvPr/>
          </p:nvSpPr>
          <p:spPr bwMode="auto">
            <a:xfrm>
              <a:off x="3012" y="888"/>
              <a:ext cx="7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FF0000"/>
                  </a:solidFill>
                  <a:latin typeface="Arial Narrow" panose="020B0606020202030204" pitchFamily="34" charset="0"/>
                  <a:ea typeface="ＭＳ Ｐゴシック" pitchFamily="50" charset="-128"/>
                </a:rPr>
                <a:t>Emissions</a:t>
              </a:r>
              <a:endParaRPr lang="en-US" altLang="ja-JP" sz="2000" dirty="0">
                <a:solidFill>
                  <a:srgbClr val="FF0000"/>
                </a:solidFill>
                <a:latin typeface="Arial Narrow" panose="020B0606020202030204" pitchFamily="34" charset="0"/>
                <a:ea typeface="ＭＳ Ｐゴシック" pitchFamily="50" charset="-128"/>
              </a:endParaRPr>
            </a:p>
          </p:txBody>
        </p:sp>
        <p:sp>
          <p:nvSpPr>
            <p:cNvPr id="32" name="Freeform 38"/>
            <p:cNvSpPr>
              <a:spLocks/>
            </p:cNvSpPr>
            <p:nvPr/>
          </p:nvSpPr>
          <p:spPr bwMode="auto">
            <a:xfrm>
              <a:off x="1485" y="3063"/>
              <a:ext cx="723" cy="219"/>
            </a:xfrm>
            <a:custGeom>
              <a:avLst/>
              <a:gdLst>
                <a:gd name="T0" fmla="*/ 0 w 723"/>
                <a:gd name="T1" fmla="*/ 219 h 219"/>
                <a:gd name="T2" fmla="*/ 121 w 723"/>
                <a:gd name="T3" fmla="*/ 160 h 219"/>
                <a:gd name="T4" fmla="*/ 253 w 723"/>
                <a:gd name="T5" fmla="*/ 109 h 219"/>
                <a:gd name="T6" fmla="*/ 398 w 723"/>
                <a:gd name="T7" fmla="*/ 65 h 219"/>
                <a:gd name="T8" fmla="*/ 554 w 723"/>
                <a:gd name="T9" fmla="*/ 29 h 219"/>
                <a:gd name="T10" fmla="*/ 723 w 723"/>
                <a:gd name="T11" fmla="*/ 0 h 219"/>
                <a:gd name="T12" fmla="*/ 0 60000 65536"/>
                <a:gd name="T13" fmla="*/ 0 60000 65536"/>
                <a:gd name="T14" fmla="*/ 0 60000 65536"/>
                <a:gd name="T15" fmla="*/ 0 60000 65536"/>
                <a:gd name="T16" fmla="*/ 0 60000 65536"/>
                <a:gd name="T17" fmla="*/ 0 60000 65536"/>
                <a:gd name="T18" fmla="*/ 0 w 723"/>
                <a:gd name="T19" fmla="*/ 0 h 219"/>
                <a:gd name="T20" fmla="*/ 723 w 723"/>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723" h="219">
                  <a:moveTo>
                    <a:pt x="0" y="219"/>
                  </a:moveTo>
                  <a:lnTo>
                    <a:pt x="121" y="160"/>
                  </a:lnTo>
                  <a:lnTo>
                    <a:pt x="253" y="109"/>
                  </a:lnTo>
                  <a:lnTo>
                    <a:pt x="398" y="65"/>
                  </a:lnTo>
                  <a:lnTo>
                    <a:pt x="554" y="29"/>
                  </a:lnTo>
                  <a:lnTo>
                    <a:pt x="723"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 name="Freeform 39"/>
            <p:cNvSpPr>
              <a:spLocks/>
            </p:cNvSpPr>
            <p:nvPr/>
          </p:nvSpPr>
          <p:spPr bwMode="auto">
            <a:xfrm>
              <a:off x="2176" y="2979"/>
              <a:ext cx="184" cy="174"/>
            </a:xfrm>
            <a:custGeom>
              <a:avLst/>
              <a:gdLst>
                <a:gd name="T0" fmla="*/ 20 w 184"/>
                <a:gd name="T1" fmla="*/ 174 h 174"/>
                <a:gd name="T2" fmla="*/ 184 w 184"/>
                <a:gd name="T3" fmla="*/ 66 h 174"/>
                <a:gd name="T4" fmla="*/ 0 w 184"/>
                <a:gd name="T5" fmla="*/ 0 h 174"/>
                <a:gd name="T6" fmla="*/ 20 w 184"/>
                <a:gd name="T7" fmla="*/ 174 h 174"/>
                <a:gd name="T8" fmla="*/ 0 60000 65536"/>
                <a:gd name="T9" fmla="*/ 0 60000 65536"/>
                <a:gd name="T10" fmla="*/ 0 60000 65536"/>
                <a:gd name="T11" fmla="*/ 0 60000 65536"/>
                <a:gd name="T12" fmla="*/ 0 w 184"/>
                <a:gd name="T13" fmla="*/ 0 h 174"/>
                <a:gd name="T14" fmla="*/ 184 w 184"/>
                <a:gd name="T15" fmla="*/ 174 h 174"/>
              </a:gdLst>
              <a:ahLst/>
              <a:cxnLst>
                <a:cxn ang="T8">
                  <a:pos x="T0" y="T1"/>
                </a:cxn>
                <a:cxn ang="T9">
                  <a:pos x="T2" y="T3"/>
                </a:cxn>
                <a:cxn ang="T10">
                  <a:pos x="T4" y="T5"/>
                </a:cxn>
                <a:cxn ang="T11">
                  <a:pos x="T6" y="T7"/>
                </a:cxn>
              </a:cxnLst>
              <a:rect l="T12" t="T13" r="T14" b="T15"/>
              <a:pathLst>
                <a:path w="184" h="174">
                  <a:moveTo>
                    <a:pt x="20" y="174"/>
                  </a:moveTo>
                  <a:lnTo>
                    <a:pt x="184" y="66"/>
                  </a:lnTo>
                  <a:lnTo>
                    <a:pt x="0" y="0"/>
                  </a:lnTo>
                  <a:lnTo>
                    <a:pt x="20" y="174"/>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3248586314"/>
      </p:ext>
    </p:extLst>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4157092" cy="750887"/>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Bank</a:t>
            </a:r>
          </a:p>
        </p:txBody>
      </p:sp>
      <p:sp>
        <p:nvSpPr>
          <p:cNvPr id="3" name="Content Placeholder 2"/>
          <p:cNvSpPr>
            <a:spLocks noGrp="1"/>
          </p:cNvSpPr>
          <p:nvPr>
            <p:ph idx="1"/>
          </p:nvPr>
        </p:nvSpPr>
        <p:spPr>
          <a:xfrm>
            <a:off x="324544" y="1103051"/>
            <a:ext cx="8260163" cy="4978153"/>
          </a:xfrm>
        </p:spPr>
        <p:txBody>
          <a:bodyPr/>
          <a:lstStyle/>
          <a:p>
            <a:pPr>
              <a:spcBef>
                <a:spcPts val="0"/>
              </a:spcBef>
              <a:buFont typeface="Courier New" panose="02070309020205020404" pitchFamily="49" charset="0"/>
              <a:buChar char="o"/>
            </a:pPr>
            <a:r>
              <a:rPr lang="en-GB" sz="1800" b="1" dirty="0">
                <a:latin typeface="Arial Narrow" panose="020B0606020202030204" pitchFamily="34" charset="0"/>
              </a:rPr>
              <a:t>Where delays in emission occur, the cumulative difference between the chemical that has been consumed in an application and that which has already been released is known as a </a:t>
            </a:r>
            <a:r>
              <a:rPr lang="en-GB" sz="1800" b="1" i="1" u="sng" dirty="0">
                <a:latin typeface="Arial Narrow" panose="020B0606020202030204" pitchFamily="34" charset="0"/>
              </a:rPr>
              <a:t>bank</a:t>
            </a:r>
            <a:r>
              <a:rPr lang="en-GB" sz="1800" b="1" dirty="0">
                <a:latin typeface="Arial Narrow" panose="020B0606020202030204" pitchFamily="34" charset="0"/>
              </a:rPr>
              <a:t> (</a:t>
            </a:r>
            <a:r>
              <a:rPr lang="en-GB" sz="1800" i="1" dirty="0">
                <a:latin typeface="Arial Narrow" panose="020B0606020202030204" pitchFamily="34" charset="0"/>
              </a:rPr>
              <a:t>refrigeration and air conditioning, fire protection, closed-cell foams</a:t>
            </a:r>
            <a:r>
              <a:rPr lang="en-GB" sz="1800" b="1" dirty="0">
                <a:latin typeface="Arial Narrow" panose="020B0606020202030204" pitchFamily="34" charset="0"/>
              </a:rPr>
              <a:t>).</a:t>
            </a:r>
          </a:p>
          <a:p>
            <a:pPr>
              <a:spcBef>
                <a:spcPts val="0"/>
              </a:spcBef>
              <a:buFont typeface="Courier New" panose="02070309020205020404" pitchFamily="49" charset="0"/>
              <a:buChar char="o"/>
            </a:pPr>
            <a:endParaRPr lang="en-GB" sz="1800" b="1" dirty="0">
              <a:latin typeface="Arial Narrow" panose="020B0606020202030204" pitchFamily="34" charset="0"/>
            </a:endParaRPr>
          </a:p>
          <a:p>
            <a:pPr marL="800100" lvl="2" indent="0">
              <a:spcBef>
                <a:spcPts val="0"/>
              </a:spcBef>
              <a:buNone/>
            </a:pPr>
            <a:r>
              <a:rPr lang="en-GB" sz="1600" b="1" u="sng" dirty="0">
                <a:latin typeface="Arial Narrow" panose="020B0606020202030204" pitchFamily="34" charset="0"/>
              </a:rPr>
              <a:t>Example. </a:t>
            </a:r>
            <a:r>
              <a:rPr lang="en-GB" sz="1600" i="1" dirty="0">
                <a:latin typeface="Arial Narrow" panose="020B0606020202030204" pitchFamily="34" charset="0"/>
              </a:rPr>
              <a:t>Blowing agent still present in foamed products which may have already been land-filled is still part of the bank, since it is chemical which has been consumed and still remains to be released. </a:t>
            </a:r>
          </a:p>
          <a:p>
            <a:pPr>
              <a:spcBef>
                <a:spcPts val="0"/>
              </a:spcBef>
              <a:buFont typeface="Courier New" panose="02070309020205020404" pitchFamily="49" charset="0"/>
              <a:buChar char="o"/>
            </a:pPr>
            <a:endParaRPr lang="en-GB" sz="1800" b="1" dirty="0">
              <a:latin typeface="Arial Narrow" panose="020B0606020202030204" pitchFamily="34" charset="0"/>
            </a:endParaRPr>
          </a:p>
          <a:p>
            <a:pPr>
              <a:spcBef>
                <a:spcPts val="0"/>
              </a:spcBef>
              <a:buFont typeface="Courier New" panose="02070309020205020404" pitchFamily="49" charset="0"/>
              <a:buChar char="o"/>
            </a:pPr>
            <a:r>
              <a:rPr lang="en-GB" sz="1800" b="1" dirty="0">
                <a:latin typeface="Arial Narrow" panose="020B0606020202030204" pitchFamily="34" charset="0"/>
              </a:rPr>
              <a:t>Estimating the size of a bank in an application is typically carried out by evaluating the historic consumption of a chemical and applying appropriate emission factors. It is also sometimes possible to estimate the size of bank from a detailed knowledge of the current stock of equipment or products.</a:t>
            </a:r>
          </a:p>
          <a:p>
            <a:pPr marL="0" indent="0">
              <a:spcBef>
                <a:spcPts val="0"/>
              </a:spcBef>
              <a:buNone/>
            </a:pPr>
            <a:endParaRPr lang="en-GB" sz="1800" b="1" dirty="0">
              <a:latin typeface="Arial Narrow" panose="020B0606020202030204" pitchFamily="34" charset="0"/>
            </a:endParaRPr>
          </a:p>
          <a:p>
            <a:pPr marL="800100" lvl="2" indent="0">
              <a:spcBef>
                <a:spcPts val="0"/>
              </a:spcBef>
              <a:buNone/>
            </a:pPr>
            <a:r>
              <a:rPr lang="en-GB" sz="1600" b="1" u="sng" dirty="0">
                <a:latin typeface="Arial Narrow" panose="020B0606020202030204" pitchFamily="34" charset="0"/>
              </a:rPr>
              <a:t>Example. </a:t>
            </a:r>
            <a:r>
              <a:rPr lang="en-GB" sz="1600" i="1" dirty="0">
                <a:latin typeface="Arial Narrow" panose="020B0606020202030204" pitchFamily="34" charset="0"/>
              </a:rPr>
              <a:t>In mobile air conditioning - the automobile statistics may be available providing information on car populations by type, age and even the presence of air conditioning. With knowledge of average charges, an estimate of the bank can be derived without a detailed knowledge of the historic chemical consumption, although this is still usually useful as a cross-check.</a:t>
            </a:r>
          </a:p>
        </p:txBody>
      </p:sp>
    </p:spTree>
    <p:extLst>
      <p:ext uri="{BB962C8B-B14F-4D97-AF65-F5344CB8AC3E}">
        <p14:creationId xmlns:p14="http://schemas.microsoft.com/office/powerpoint/2010/main" val="2003814699"/>
      </p:ext>
    </p:extLst>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675" y="163513"/>
            <a:ext cx="7918450" cy="1008062"/>
          </a:xfrm>
        </p:spPr>
        <p:txBody>
          <a:bodyPr/>
          <a:lstStyle/>
          <a:p>
            <a:r>
              <a:rPr lang="en-GB" sz="1500" i="1" dirty="0">
                <a:solidFill>
                  <a:srgbClr val="5492CD"/>
                </a:solidFill>
                <a:latin typeface="Arial Narrow" panose="020B0606020202030204" pitchFamily="34" charset="0"/>
                <a:cs typeface="Times New Roman" panose="02020603050405020304" pitchFamily="18" charset="0"/>
              </a:rPr>
              <a:t>..it is </a:t>
            </a:r>
            <a:r>
              <a:rPr lang="en-GB" sz="1500" i="1" u="sng" dirty="0">
                <a:solidFill>
                  <a:srgbClr val="F89708"/>
                </a:solidFill>
                <a:latin typeface="Arial Narrow" panose="020B0606020202030204" pitchFamily="34" charset="0"/>
                <a:cs typeface="Times New Roman" panose="02020603050405020304" pitchFamily="18" charset="0"/>
              </a:rPr>
              <a:t>good practice</a:t>
            </a:r>
            <a:r>
              <a:rPr lang="en-GB" sz="1500" i="1" dirty="0">
                <a:solidFill>
                  <a:srgbClr val="F89708"/>
                </a:solidFill>
                <a:latin typeface="Arial Narrow" panose="020B0606020202030204" pitchFamily="34" charset="0"/>
                <a:cs typeface="Times New Roman" panose="02020603050405020304" pitchFamily="18" charset="0"/>
              </a:rPr>
              <a:t> </a:t>
            </a:r>
            <a:r>
              <a:rPr lang="en-GB" sz="1500" i="1" dirty="0">
                <a:solidFill>
                  <a:srgbClr val="5492CD"/>
                </a:solidFill>
                <a:latin typeface="Arial Narrow" panose="020B0606020202030204" pitchFamily="34" charset="0"/>
                <a:cs typeface="Times New Roman" panose="02020603050405020304" pitchFamily="18" charset="0"/>
              </a:rPr>
              <a:t>to consider the number and relevance of sub-applications, the data availability, and the emission patterns…for rigorous emissions estimates, inventory compilers are likely to favour estimating emissions for each sub-application separately.. (Tier 2)</a:t>
            </a:r>
          </a:p>
        </p:txBody>
      </p:sp>
      <p:pic>
        <p:nvPicPr>
          <p:cNvPr id="4" name="Picture 3"/>
          <p:cNvPicPr>
            <a:picLocks noChangeAspect="1"/>
          </p:cNvPicPr>
          <p:nvPr/>
        </p:nvPicPr>
        <p:blipFill>
          <a:blip r:embed="rId2"/>
          <a:stretch>
            <a:fillRect/>
          </a:stretch>
        </p:blipFill>
        <p:spPr>
          <a:xfrm>
            <a:off x="787770" y="1171575"/>
            <a:ext cx="7295117" cy="5184837"/>
          </a:xfrm>
          <a:prstGeom prst="rect">
            <a:avLst/>
          </a:prstGeom>
        </p:spPr>
      </p:pic>
      <p:sp>
        <p:nvSpPr>
          <p:cNvPr id="7" name="Smiley Face 6"/>
          <p:cNvSpPr/>
          <p:nvPr/>
        </p:nvSpPr>
        <p:spPr>
          <a:xfrm>
            <a:off x="330570" y="163513"/>
            <a:ext cx="770261" cy="7242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2514054"/>
      </p:ext>
    </p:extLst>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81849" y="252288"/>
            <a:ext cx="8667750" cy="591089"/>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2F: Sub-applications</a:t>
            </a:r>
          </a:p>
        </p:txBody>
      </p:sp>
      <p:graphicFrame>
        <p:nvGraphicFramePr>
          <p:cNvPr id="3" name="Object 2"/>
          <p:cNvGraphicFramePr>
            <a:graphicFrameLocks noChangeAspect="1"/>
          </p:cNvGraphicFramePr>
          <p:nvPr>
            <p:extLst>
              <p:ext uri="{D42A27DB-BD31-4B8C-83A1-F6EECF244321}">
                <p14:modId xmlns:p14="http://schemas.microsoft.com/office/powerpoint/2010/main" val="2125167983"/>
              </p:ext>
            </p:extLst>
          </p:nvPr>
        </p:nvGraphicFramePr>
        <p:xfrm>
          <a:off x="0" y="1067338"/>
          <a:ext cx="9125194" cy="4774169"/>
        </p:xfrm>
        <a:graphic>
          <a:graphicData uri="http://schemas.openxmlformats.org/presentationml/2006/ole">
            <mc:AlternateContent xmlns:mc="http://schemas.openxmlformats.org/markup-compatibility/2006">
              <mc:Choice xmlns:v="urn:schemas-microsoft-com:vml" Requires="v">
                <p:oleObj spid="_x0000_s1248" name="Document" r:id="rId3" imgW="8531073" imgH="4405854" progId="Word.Document.12">
                  <p:embed/>
                </p:oleObj>
              </mc:Choice>
              <mc:Fallback>
                <p:oleObj name="Document" r:id="rId3" imgW="8531073" imgH="4405854" progId="Word.Document.12">
                  <p:embed/>
                  <p:pic>
                    <p:nvPicPr>
                      <p:cNvPr id="0" name=""/>
                      <p:cNvPicPr/>
                      <p:nvPr/>
                    </p:nvPicPr>
                    <p:blipFill>
                      <a:blip r:embed="rId4"/>
                      <a:stretch>
                        <a:fillRect/>
                      </a:stretch>
                    </p:blipFill>
                    <p:spPr>
                      <a:xfrm>
                        <a:off x="0" y="1067338"/>
                        <a:ext cx="9125194" cy="4774169"/>
                      </a:xfrm>
                      <a:prstGeom prst="rect">
                        <a:avLst/>
                      </a:prstGeom>
                    </p:spPr>
                  </p:pic>
                </p:oleObj>
              </mc:Fallback>
            </mc:AlternateContent>
          </a:graphicData>
        </a:graphic>
      </p:graphicFrame>
    </p:spTree>
    <p:extLst>
      <p:ext uri="{BB962C8B-B14F-4D97-AF65-F5344CB8AC3E}">
        <p14:creationId xmlns:p14="http://schemas.microsoft.com/office/powerpoint/2010/main" val="2641923166"/>
      </p:ext>
    </p:extLst>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92" y="261167"/>
            <a:ext cx="8972550" cy="1008062"/>
          </a:xfrm>
        </p:spPr>
        <p:txBody>
          <a:bodyPr/>
          <a:lstStyle/>
          <a:p>
            <a:r>
              <a:rPr lang="en-GB" sz="3600" dirty="0">
                <a:effectLst>
                  <a:outerShdw blurRad="38100" dist="38100" dir="2700000" algn="tl">
                    <a:srgbClr val="C0C0C0"/>
                  </a:outerShdw>
                </a:effectLst>
                <a:latin typeface="Arial Narrow" panose="020B0606020202030204" pitchFamily="34" charset="0"/>
                <a:ea typeface="ＭＳ Ｐゴシック" pitchFamily="50" charset="-128"/>
              </a:rPr>
              <a:t>2F: Chemicals and blends</a:t>
            </a:r>
            <a:endParaRPr lang="en-GB" sz="3600" dirty="0">
              <a:latin typeface="Arial Narrow" panose="020B0606020202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72255171"/>
              </p:ext>
            </p:extLst>
          </p:nvPr>
        </p:nvGraphicFramePr>
        <p:xfrm>
          <a:off x="227364" y="1429304"/>
          <a:ext cx="10021407" cy="4758431"/>
        </p:xfrm>
        <a:graphic>
          <a:graphicData uri="http://schemas.openxmlformats.org/presentationml/2006/ole">
            <mc:AlternateContent xmlns:mc="http://schemas.openxmlformats.org/markup-compatibility/2006">
              <mc:Choice xmlns:v="urn:schemas-microsoft-com:vml" Requires="v">
                <p:oleObj spid="_x0000_s2263" name="Document" r:id="rId3" imgW="8531073" imgH="3475278" progId="Word.Document.12">
                  <p:embed/>
                </p:oleObj>
              </mc:Choice>
              <mc:Fallback>
                <p:oleObj name="Document" r:id="rId3" imgW="8531073" imgH="3475278" progId="Word.Document.12">
                  <p:embed/>
                  <p:pic>
                    <p:nvPicPr>
                      <p:cNvPr id="0" name=""/>
                      <p:cNvPicPr/>
                      <p:nvPr/>
                    </p:nvPicPr>
                    <p:blipFill>
                      <a:blip r:embed="rId4"/>
                      <a:stretch>
                        <a:fillRect/>
                      </a:stretch>
                    </p:blipFill>
                    <p:spPr>
                      <a:xfrm>
                        <a:off x="227364" y="1429304"/>
                        <a:ext cx="10021407" cy="4758431"/>
                      </a:xfrm>
                      <a:prstGeom prst="rect">
                        <a:avLst/>
                      </a:prstGeom>
                    </p:spPr>
                  </p:pic>
                </p:oleObj>
              </mc:Fallback>
            </mc:AlternateContent>
          </a:graphicData>
        </a:graphic>
      </p:graphicFrame>
    </p:spTree>
    <p:extLst>
      <p:ext uri="{BB962C8B-B14F-4D97-AF65-F5344CB8AC3E}">
        <p14:creationId xmlns:p14="http://schemas.microsoft.com/office/powerpoint/2010/main" val="398149171"/>
      </p:ext>
    </p:extLst>
  </p:cSld>
  <p:clrMapOvr>
    <a:masterClrMapping/>
  </p:clrMapOvr>
  <p:transition>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622" y="305555"/>
            <a:ext cx="2496968" cy="1008062"/>
          </a:xfrm>
        </p:spPr>
        <p:txBody>
          <a:bodyPr/>
          <a:lstStyle/>
          <a:p>
            <a:r>
              <a:rPr lang="en-GB" sz="3600" dirty="0">
                <a:effectLst>
                  <a:outerShdw blurRad="38100" dist="38100" dir="2700000" algn="tl">
                    <a:srgbClr val="000000">
                      <a:alpha val="43137"/>
                    </a:srgbClr>
                  </a:outerShdw>
                </a:effectLst>
                <a:latin typeface="Book Antiqua" panose="02040602050305030304" pitchFamily="18" charset="0"/>
              </a:rPr>
              <a:t>2F: Blends</a:t>
            </a:r>
          </a:p>
        </p:txBody>
      </p:sp>
      <p:pic>
        <p:nvPicPr>
          <p:cNvPr id="4" name="Picture 3"/>
          <p:cNvPicPr>
            <a:picLocks noChangeAspect="1"/>
          </p:cNvPicPr>
          <p:nvPr/>
        </p:nvPicPr>
        <p:blipFill>
          <a:blip r:embed="rId2"/>
          <a:stretch>
            <a:fillRect/>
          </a:stretch>
        </p:blipFill>
        <p:spPr>
          <a:xfrm>
            <a:off x="1126692" y="62143"/>
            <a:ext cx="5149821" cy="6544085"/>
          </a:xfrm>
          <a:prstGeom prst="rect">
            <a:avLst/>
          </a:prstGeom>
        </p:spPr>
      </p:pic>
    </p:spTree>
    <p:extLst>
      <p:ext uri="{BB962C8B-B14F-4D97-AF65-F5344CB8AC3E}">
        <p14:creationId xmlns:p14="http://schemas.microsoft.com/office/powerpoint/2010/main" val="4205546716"/>
      </p:ext>
    </p:extLst>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5" y="577103"/>
            <a:ext cx="9605639" cy="736793"/>
          </a:xfrm>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2F: Tiers / Approaches and Data</a:t>
            </a:r>
            <a:endParaRPr lang="en-GB" dirty="0">
              <a:latin typeface="Arial Narrow" panose="020B0606020202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90193169"/>
              </p:ext>
            </p:extLst>
          </p:nvPr>
        </p:nvGraphicFramePr>
        <p:xfrm>
          <a:off x="273163" y="2233235"/>
          <a:ext cx="10018102" cy="2539013"/>
        </p:xfrm>
        <a:graphic>
          <a:graphicData uri="http://schemas.openxmlformats.org/presentationml/2006/ole">
            <mc:AlternateContent xmlns:mc="http://schemas.openxmlformats.org/markup-compatibility/2006">
              <mc:Choice xmlns:v="urn:schemas-microsoft-com:vml" Requires="v">
                <p:oleObj spid="_x0000_s3296" name="Document" r:id="rId3" imgW="8531073" imgH="2161396" progId="Word.Document.12">
                  <p:embed/>
                </p:oleObj>
              </mc:Choice>
              <mc:Fallback>
                <p:oleObj name="Document" r:id="rId3" imgW="8531073" imgH="2161396" progId="Word.Document.12">
                  <p:embed/>
                  <p:pic>
                    <p:nvPicPr>
                      <p:cNvPr id="0" name=""/>
                      <p:cNvPicPr/>
                      <p:nvPr/>
                    </p:nvPicPr>
                    <p:blipFill>
                      <a:blip r:embed="rId4"/>
                      <a:stretch>
                        <a:fillRect/>
                      </a:stretch>
                    </p:blipFill>
                    <p:spPr>
                      <a:xfrm>
                        <a:off x="273163" y="2233235"/>
                        <a:ext cx="10018102" cy="2539013"/>
                      </a:xfrm>
                      <a:prstGeom prst="rect">
                        <a:avLst/>
                      </a:prstGeom>
                    </p:spPr>
                  </p:pic>
                </p:oleObj>
              </mc:Fallback>
            </mc:AlternateContent>
          </a:graphicData>
        </a:graphic>
      </p:graphicFrame>
    </p:spTree>
    <p:extLst>
      <p:ext uri="{BB962C8B-B14F-4D97-AF65-F5344CB8AC3E}">
        <p14:creationId xmlns:p14="http://schemas.microsoft.com/office/powerpoint/2010/main" val="4050539818"/>
      </p:ext>
    </p:extLst>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4140" y="1973062"/>
            <a:ext cx="5659006" cy="805649"/>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44140" y="172390"/>
            <a:ext cx="8732853" cy="1008062"/>
          </a:xfrm>
        </p:spPr>
        <p:txBody>
          <a:bodyPr/>
          <a:lstStyle/>
          <a:p>
            <a:r>
              <a:rPr lang="en-GB" sz="3600" dirty="0">
                <a:latin typeface="Arial Narrow" panose="020B0606020202030204" pitchFamily="34" charset="0"/>
              </a:rPr>
              <a:t>2F4 </a:t>
            </a:r>
            <a:r>
              <a:rPr lang="en-GB" sz="3600" b="0" dirty="0">
                <a:latin typeface="Arial Narrow" panose="020B0606020202030204" pitchFamily="34" charset="0"/>
              </a:rPr>
              <a:t>/ </a:t>
            </a:r>
            <a:r>
              <a:rPr lang="en-GB" sz="3600" dirty="0">
                <a:latin typeface="Arial Narrow" panose="020B0606020202030204" pitchFamily="34" charset="0"/>
              </a:rPr>
              <a:t>2F5:     Solvents / Aerosols </a:t>
            </a:r>
          </a:p>
        </p:txBody>
      </p:sp>
      <p:sp>
        <p:nvSpPr>
          <p:cNvPr id="3" name="Content Placeholder 2"/>
          <p:cNvSpPr>
            <a:spLocks noGrp="1"/>
          </p:cNvSpPr>
          <p:nvPr>
            <p:ph idx="1"/>
          </p:nvPr>
        </p:nvSpPr>
        <p:spPr>
          <a:xfrm>
            <a:off x="644140" y="1396013"/>
            <a:ext cx="7851790" cy="4525963"/>
          </a:xfrm>
        </p:spPr>
        <p:txBody>
          <a:bodyPr/>
          <a:lstStyle/>
          <a:p>
            <a:pPr marL="0" indent="0">
              <a:buNone/>
            </a:pPr>
            <a:r>
              <a:rPr lang="en-GB" b="1" dirty="0">
                <a:latin typeface="Arial Narrow" panose="020B0606020202030204" pitchFamily="34" charset="0"/>
              </a:rPr>
              <a:t>For prompt emissions </a:t>
            </a:r>
            <a:r>
              <a:rPr lang="en-GB" i="1" dirty="0">
                <a:latin typeface="Arial Narrow" panose="020B0606020202030204" pitchFamily="34" charset="0"/>
              </a:rPr>
              <a:t>(solvents, aerosols):</a:t>
            </a:r>
          </a:p>
          <a:p>
            <a:pPr marL="0" indent="0">
              <a:buNone/>
            </a:pPr>
            <a:endParaRPr lang="en-GB" sz="1100" b="1" dirty="0">
              <a:latin typeface="Arial Narrow" panose="020B0606020202030204" pitchFamily="34" charset="0"/>
            </a:endParaRPr>
          </a:p>
          <a:p>
            <a:pPr marL="0" indent="0">
              <a:buNone/>
            </a:pPr>
            <a:r>
              <a:rPr lang="en-GB" b="1" dirty="0">
                <a:latin typeface="Arial Narrow" panose="020B0606020202030204" pitchFamily="34" charset="0"/>
              </a:rPr>
              <a:t>  GHG Emissions = S</a:t>
            </a:r>
            <a:r>
              <a:rPr lang="en-GB" sz="2000" b="1" dirty="0">
                <a:latin typeface="Arial Narrow" panose="020B0606020202030204" pitchFamily="34" charset="0"/>
              </a:rPr>
              <a:t>t</a:t>
            </a:r>
            <a:r>
              <a:rPr lang="en-GB" b="1" dirty="0">
                <a:latin typeface="Arial Narrow" panose="020B0606020202030204" pitchFamily="34" charset="0"/>
              </a:rPr>
              <a:t>*EF + S</a:t>
            </a:r>
            <a:r>
              <a:rPr lang="en-GB" sz="2000" b="1" dirty="0">
                <a:latin typeface="Arial Narrow" panose="020B0606020202030204" pitchFamily="34" charset="0"/>
              </a:rPr>
              <a:t>t-1</a:t>
            </a:r>
            <a:r>
              <a:rPr lang="en-GB" b="1" dirty="0">
                <a:latin typeface="Arial Narrow" panose="020B0606020202030204" pitchFamily="34" charset="0"/>
              </a:rPr>
              <a:t>*(1-EF) </a:t>
            </a:r>
          </a:p>
          <a:p>
            <a:pPr marL="0" indent="0">
              <a:buNone/>
            </a:pPr>
            <a:endParaRPr lang="en-GB" sz="1600" b="1" dirty="0">
              <a:latin typeface="Arial Narrow" panose="020B0606020202030204" pitchFamily="34" charset="0"/>
            </a:endParaRPr>
          </a:p>
          <a:p>
            <a:pPr marL="400050" lvl="1" indent="0">
              <a:buNone/>
            </a:pPr>
            <a:r>
              <a:rPr lang="en-GB" sz="2000" b="1" i="1" dirty="0">
                <a:latin typeface="Arial Narrow" panose="020B0606020202030204" pitchFamily="34" charset="0"/>
              </a:rPr>
              <a:t>S </a:t>
            </a:r>
            <a:r>
              <a:rPr lang="en-GB" sz="2000" i="1" dirty="0">
                <a:latin typeface="Arial Narrow" panose="020B0606020202030204" pitchFamily="34" charset="0"/>
              </a:rPr>
              <a:t>– quantity of chemical sales in current and previous year </a:t>
            </a:r>
            <a:r>
              <a:rPr lang="en-GB" sz="1600" i="1" dirty="0">
                <a:latin typeface="Arial Narrow" panose="020B0606020202030204" pitchFamily="34" charset="0"/>
              </a:rPr>
              <a:t>t, t-1</a:t>
            </a:r>
          </a:p>
          <a:p>
            <a:pPr marL="400050" lvl="1" indent="0">
              <a:buNone/>
            </a:pPr>
            <a:endParaRPr lang="en-GB" sz="800" i="1" dirty="0">
              <a:latin typeface="Arial Narrow" panose="020B0606020202030204" pitchFamily="34" charset="0"/>
            </a:endParaRPr>
          </a:p>
          <a:p>
            <a:pPr marL="400050" lvl="1" indent="0">
              <a:buNone/>
            </a:pPr>
            <a:r>
              <a:rPr lang="en-GB" sz="2000" b="1" i="1" dirty="0">
                <a:latin typeface="Arial Narrow" panose="020B0606020202030204" pitchFamily="34" charset="0"/>
              </a:rPr>
              <a:t>EF</a:t>
            </a:r>
            <a:r>
              <a:rPr lang="en-GB" sz="2000" i="1" dirty="0">
                <a:latin typeface="Arial Narrow" panose="020B0606020202030204" pitchFamily="34" charset="0"/>
              </a:rPr>
              <a:t> = 1  for two years (100%), default EF - 0.5/0.5</a:t>
            </a:r>
          </a:p>
          <a:p>
            <a:endParaRPr lang="en-GB" dirty="0"/>
          </a:p>
        </p:txBody>
      </p:sp>
    </p:spTree>
    <p:extLst>
      <p:ext uri="{BB962C8B-B14F-4D97-AF65-F5344CB8AC3E}">
        <p14:creationId xmlns:p14="http://schemas.microsoft.com/office/powerpoint/2010/main" val="1123389926"/>
      </p:ext>
    </p:extLst>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3738" y="3195960"/>
            <a:ext cx="6067378" cy="559293"/>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1771605" y="1653465"/>
            <a:ext cx="3554997" cy="441665"/>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861968" y="163513"/>
            <a:ext cx="7918450" cy="1008062"/>
          </a:xfrm>
        </p:spPr>
        <p:txBody>
          <a:bodyPr/>
          <a:lstStyle/>
          <a:p>
            <a:r>
              <a:rPr lang="en-GB" sz="3600" dirty="0">
                <a:latin typeface="Arial Narrow" panose="020B0606020202030204" pitchFamily="34" charset="0"/>
              </a:rPr>
              <a:t>2F2:   Foams Blowing Agents</a:t>
            </a:r>
          </a:p>
        </p:txBody>
      </p:sp>
      <p:sp>
        <p:nvSpPr>
          <p:cNvPr id="3" name="Content Placeholder 2"/>
          <p:cNvSpPr>
            <a:spLocks noGrp="1"/>
          </p:cNvSpPr>
          <p:nvPr>
            <p:ph idx="1"/>
          </p:nvPr>
        </p:nvSpPr>
        <p:spPr>
          <a:xfrm>
            <a:off x="707439" y="1171575"/>
            <a:ext cx="7637571" cy="4980650"/>
          </a:xfrm>
        </p:spPr>
        <p:txBody>
          <a:bodyPr/>
          <a:lstStyle/>
          <a:p>
            <a:pPr>
              <a:spcBef>
                <a:spcPts val="0"/>
              </a:spcBef>
            </a:pPr>
            <a:r>
              <a:rPr lang="en-GB" sz="2000" b="1" u="sng" dirty="0">
                <a:latin typeface="Arial Narrow" panose="020B0606020202030204" pitchFamily="34" charset="0"/>
              </a:rPr>
              <a:t>Open foams </a:t>
            </a:r>
            <a:r>
              <a:rPr lang="en-GB" sz="2000" i="1" dirty="0">
                <a:latin typeface="Arial Narrow" panose="020B0606020202030204" pitchFamily="34" charset="0"/>
              </a:rPr>
              <a:t>(GHG immediate release):</a:t>
            </a:r>
          </a:p>
          <a:p>
            <a:pPr>
              <a:spcBef>
                <a:spcPts val="0"/>
              </a:spcBef>
            </a:pPr>
            <a:endParaRPr lang="en-GB" sz="1050" dirty="0">
              <a:latin typeface="Arial Narrow" panose="020B0606020202030204" pitchFamily="34" charset="0"/>
            </a:endParaRPr>
          </a:p>
          <a:p>
            <a:pPr marL="0" indent="0">
              <a:spcBef>
                <a:spcPts val="0"/>
              </a:spcBef>
              <a:buNone/>
            </a:pPr>
            <a:r>
              <a:rPr lang="en-GB" sz="2000" b="1" dirty="0">
                <a:latin typeface="Arial Narrow" panose="020B0606020202030204" pitchFamily="34" charset="0"/>
              </a:rPr>
              <a:t>                           </a:t>
            </a:r>
            <a:r>
              <a:rPr lang="en-GB" sz="2400" b="1" dirty="0">
                <a:latin typeface="Arial Narrow" panose="020B0606020202030204" pitchFamily="34" charset="0"/>
              </a:rPr>
              <a:t>GHG Emissions = M</a:t>
            </a:r>
            <a:r>
              <a:rPr lang="en-GB" sz="1600" b="1" dirty="0">
                <a:latin typeface="Arial Narrow" panose="020B0606020202030204" pitchFamily="34" charset="0"/>
              </a:rPr>
              <a:t>t</a:t>
            </a:r>
          </a:p>
          <a:p>
            <a:pPr marL="0" indent="0">
              <a:spcBef>
                <a:spcPts val="0"/>
              </a:spcBef>
              <a:buNone/>
            </a:pPr>
            <a:endParaRPr lang="en-GB" sz="400" b="1" dirty="0">
              <a:latin typeface="Arial Narrow" panose="020B0606020202030204" pitchFamily="34" charset="0"/>
            </a:endParaRPr>
          </a:p>
          <a:p>
            <a:pPr marL="800100" lvl="2" indent="0">
              <a:spcBef>
                <a:spcPts val="0"/>
              </a:spcBef>
              <a:buNone/>
            </a:pPr>
            <a:r>
              <a:rPr lang="en-GB" sz="2400" b="1" dirty="0">
                <a:latin typeface="Arial Narrow" panose="020B0606020202030204" pitchFamily="34" charset="0"/>
              </a:rPr>
              <a:t>M</a:t>
            </a:r>
            <a:r>
              <a:rPr lang="en-GB" sz="1600" b="1" dirty="0">
                <a:latin typeface="Arial Narrow" panose="020B0606020202030204" pitchFamily="34" charset="0"/>
              </a:rPr>
              <a:t>t</a:t>
            </a:r>
            <a:r>
              <a:rPr lang="en-GB" sz="1800" b="1" dirty="0">
                <a:latin typeface="Arial Narrow" panose="020B0606020202030204" pitchFamily="34" charset="0"/>
              </a:rPr>
              <a:t> </a:t>
            </a:r>
            <a:r>
              <a:rPr lang="en-GB" sz="1800" dirty="0">
                <a:latin typeface="Arial Narrow" panose="020B0606020202030204" pitchFamily="34" charset="0"/>
              </a:rPr>
              <a:t> - </a:t>
            </a:r>
            <a:r>
              <a:rPr lang="en-GB" sz="1800" i="1" dirty="0">
                <a:latin typeface="Arial Narrow" panose="020B0606020202030204" pitchFamily="34" charset="0"/>
              </a:rPr>
              <a:t>total HFC used in manufacturing new open-cell foam in year t, tonnes</a:t>
            </a:r>
          </a:p>
          <a:p>
            <a:pPr marL="0" indent="0">
              <a:spcBef>
                <a:spcPts val="0"/>
              </a:spcBef>
              <a:buNone/>
            </a:pPr>
            <a:endParaRPr lang="en-GB" sz="1800" dirty="0">
              <a:latin typeface="Arial Narrow" panose="020B0606020202030204" pitchFamily="34" charset="0"/>
            </a:endParaRPr>
          </a:p>
          <a:p>
            <a:pPr>
              <a:spcBef>
                <a:spcPts val="0"/>
              </a:spcBef>
            </a:pPr>
            <a:r>
              <a:rPr lang="en-GB" sz="2000" b="1" u="sng" dirty="0">
                <a:latin typeface="Arial Narrow" panose="020B0606020202030204" pitchFamily="34" charset="0"/>
              </a:rPr>
              <a:t>Closed foams</a:t>
            </a:r>
            <a:r>
              <a:rPr lang="en-GB" sz="2000" b="1" dirty="0">
                <a:latin typeface="Arial Narrow" panose="020B0606020202030204" pitchFamily="34" charset="0"/>
              </a:rPr>
              <a:t> </a:t>
            </a:r>
            <a:r>
              <a:rPr lang="en-GB" sz="2000" dirty="0">
                <a:latin typeface="Arial Narrow" panose="020B0606020202030204" pitchFamily="34" charset="0"/>
              </a:rPr>
              <a:t>(</a:t>
            </a:r>
            <a:r>
              <a:rPr lang="en-GB" sz="2000" i="1" dirty="0">
                <a:latin typeface="Arial Narrow" panose="020B0606020202030204" pitchFamily="34" charset="0"/>
              </a:rPr>
              <a:t>GHG delayed release):</a:t>
            </a:r>
          </a:p>
          <a:p>
            <a:pPr>
              <a:spcBef>
                <a:spcPts val="0"/>
              </a:spcBef>
            </a:pPr>
            <a:endParaRPr lang="en-GB" sz="1800" dirty="0">
              <a:latin typeface="Arial Narrow" panose="020B0606020202030204" pitchFamily="34" charset="0"/>
            </a:endParaRPr>
          </a:p>
          <a:p>
            <a:pPr marL="0" indent="0">
              <a:spcBef>
                <a:spcPts val="0"/>
              </a:spcBef>
              <a:buNone/>
            </a:pPr>
            <a:r>
              <a:rPr lang="en-GB" sz="1800" b="1" dirty="0">
                <a:latin typeface="Arial Narrow" panose="020B0606020202030204" pitchFamily="34" charset="0"/>
              </a:rPr>
              <a:t>          </a:t>
            </a:r>
            <a:r>
              <a:rPr lang="en-GB" sz="2000" b="1" dirty="0">
                <a:latin typeface="Arial Narrow" panose="020B0606020202030204" pitchFamily="34" charset="0"/>
              </a:rPr>
              <a:t>GHG Emissions  = M</a:t>
            </a:r>
            <a:r>
              <a:rPr lang="en-GB" sz="1400" b="1" dirty="0">
                <a:latin typeface="Arial Narrow" panose="020B0606020202030204" pitchFamily="34" charset="0"/>
              </a:rPr>
              <a:t>t</a:t>
            </a:r>
            <a:r>
              <a:rPr lang="en-GB" sz="2000" b="1" dirty="0">
                <a:latin typeface="Arial Narrow" panose="020B0606020202030204" pitchFamily="34" charset="0"/>
              </a:rPr>
              <a:t>*EF</a:t>
            </a:r>
            <a:r>
              <a:rPr lang="en-GB" sz="1200" b="1" dirty="0">
                <a:latin typeface="Arial Narrow" panose="020B0606020202030204" pitchFamily="34" charset="0"/>
              </a:rPr>
              <a:t>FYL</a:t>
            </a:r>
            <a:r>
              <a:rPr lang="en-GB" sz="2000" b="1" dirty="0">
                <a:latin typeface="Arial Narrow" panose="020B0606020202030204" pitchFamily="34" charset="0"/>
              </a:rPr>
              <a:t>+ </a:t>
            </a:r>
            <a:r>
              <a:rPr lang="en-GB" sz="2000" b="1" dirty="0" err="1">
                <a:latin typeface="Arial Narrow" panose="020B0606020202030204" pitchFamily="34" charset="0"/>
              </a:rPr>
              <a:t>Bank</a:t>
            </a:r>
            <a:r>
              <a:rPr lang="en-GB" sz="1200" b="1" dirty="0" err="1">
                <a:latin typeface="Arial Narrow" panose="020B0606020202030204" pitchFamily="34" charset="0"/>
              </a:rPr>
              <a:t>t</a:t>
            </a:r>
            <a:r>
              <a:rPr lang="en-GB" sz="2000" b="1" dirty="0">
                <a:latin typeface="Arial Narrow" panose="020B0606020202030204" pitchFamily="34" charset="0"/>
              </a:rPr>
              <a:t>*EF</a:t>
            </a:r>
            <a:r>
              <a:rPr lang="en-GB" sz="1200" b="1" dirty="0">
                <a:latin typeface="Arial Narrow" panose="020B0606020202030204" pitchFamily="34" charset="0"/>
              </a:rPr>
              <a:t>AL</a:t>
            </a:r>
            <a:r>
              <a:rPr lang="en-GB" sz="2000" b="1" dirty="0">
                <a:latin typeface="Arial Narrow" panose="020B0606020202030204" pitchFamily="34" charset="0"/>
              </a:rPr>
              <a:t> + </a:t>
            </a:r>
            <a:r>
              <a:rPr lang="en-GB" sz="2000" b="1" dirty="0" err="1">
                <a:latin typeface="Arial Narrow" panose="020B0606020202030204" pitchFamily="34" charset="0"/>
              </a:rPr>
              <a:t>DL</a:t>
            </a:r>
            <a:r>
              <a:rPr lang="en-GB" sz="1200" b="1" dirty="0" err="1">
                <a:latin typeface="Arial Narrow" panose="020B0606020202030204" pitchFamily="34" charset="0"/>
              </a:rPr>
              <a:t>t</a:t>
            </a:r>
            <a:r>
              <a:rPr lang="en-GB" sz="2000" b="1" dirty="0">
                <a:latin typeface="Arial Narrow" panose="020B0606020202030204" pitchFamily="34" charset="0"/>
              </a:rPr>
              <a:t> – </a:t>
            </a:r>
            <a:r>
              <a:rPr lang="en-GB" sz="2000" b="1" dirty="0" err="1">
                <a:latin typeface="Arial Narrow" panose="020B0606020202030204" pitchFamily="34" charset="0"/>
              </a:rPr>
              <a:t>RD</a:t>
            </a:r>
            <a:r>
              <a:rPr lang="en-GB" sz="1200" b="1" dirty="0" err="1">
                <a:latin typeface="Arial Narrow" panose="020B0606020202030204" pitchFamily="34" charset="0"/>
              </a:rPr>
              <a:t>t</a:t>
            </a:r>
            <a:endParaRPr lang="en-GB" sz="1200" b="1" dirty="0">
              <a:latin typeface="Arial Narrow" panose="020B0606020202030204" pitchFamily="34" charset="0"/>
            </a:endParaRPr>
          </a:p>
          <a:p>
            <a:pPr marL="0" indent="0">
              <a:spcBef>
                <a:spcPts val="0"/>
              </a:spcBef>
              <a:buNone/>
            </a:pPr>
            <a:endParaRPr lang="en-GB" sz="1800" b="1" i="1" dirty="0">
              <a:latin typeface="Arial Narrow" panose="020B0606020202030204" pitchFamily="34" charset="0"/>
            </a:endParaRPr>
          </a:p>
          <a:p>
            <a:pPr marL="800100" lvl="2" indent="0">
              <a:spcBef>
                <a:spcPts val="0"/>
              </a:spcBef>
              <a:buNone/>
            </a:pPr>
            <a:r>
              <a:rPr lang="en-GB" sz="1800" b="1" dirty="0">
                <a:latin typeface="Arial Narrow" panose="020B0606020202030204" pitchFamily="34" charset="0"/>
              </a:rPr>
              <a:t>Mt   </a:t>
            </a:r>
            <a:r>
              <a:rPr lang="en-GB" sz="1800" dirty="0">
                <a:latin typeface="Arial Narrow" panose="020B0606020202030204" pitchFamily="34" charset="0"/>
              </a:rPr>
              <a:t> -  </a:t>
            </a:r>
            <a:r>
              <a:rPr lang="en-GB" sz="1800" i="1" dirty="0">
                <a:latin typeface="Arial Narrow" panose="020B0606020202030204" pitchFamily="34" charset="0"/>
              </a:rPr>
              <a:t>total HFC used in manufacturing new closed-cell foam in year t</a:t>
            </a:r>
          </a:p>
          <a:p>
            <a:pPr marL="800100" lvl="2" indent="0">
              <a:spcBef>
                <a:spcPts val="0"/>
              </a:spcBef>
              <a:buNone/>
            </a:pPr>
            <a:r>
              <a:rPr lang="en-GB" sz="1800" b="1" dirty="0">
                <a:latin typeface="Arial Narrow" panose="020B0606020202030204" pitchFamily="34" charset="0"/>
              </a:rPr>
              <a:t>EF</a:t>
            </a:r>
            <a:r>
              <a:rPr lang="en-GB" sz="1000" b="1" dirty="0">
                <a:latin typeface="Arial Narrow" panose="020B0606020202030204" pitchFamily="34" charset="0"/>
              </a:rPr>
              <a:t>FYL</a:t>
            </a:r>
            <a:r>
              <a:rPr lang="en-GB" sz="1800" dirty="0">
                <a:latin typeface="Arial Narrow" panose="020B0606020202030204" pitchFamily="34" charset="0"/>
              </a:rPr>
              <a:t> - </a:t>
            </a:r>
            <a:r>
              <a:rPr lang="en-GB" sz="1800" i="1" dirty="0">
                <a:latin typeface="Arial Narrow" panose="020B0606020202030204" pitchFamily="34" charset="0"/>
              </a:rPr>
              <a:t>first year loss emission factor</a:t>
            </a:r>
          </a:p>
          <a:p>
            <a:pPr marL="800100" lvl="2" indent="0">
              <a:spcBef>
                <a:spcPts val="0"/>
              </a:spcBef>
              <a:buNone/>
            </a:pPr>
            <a:r>
              <a:rPr lang="en-GB" sz="1800" b="1" dirty="0" err="1">
                <a:latin typeface="Arial Narrow" panose="020B0606020202030204" pitchFamily="34" charset="0"/>
              </a:rPr>
              <a:t>Bank</a:t>
            </a:r>
            <a:r>
              <a:rPr lang="en-GB" sz="1000" b="1" dirty="0" err="1">
                <a:latin typeface="Arial Narrow" panose="020B0606020202030204" pitchFamily="34" charset="0"/>
              </a:rPr>
              <a:t>t</a:t>
            </a:r>
            <a:r>
              <a:rPr lang="en-GB" sz="1800" dirty="0">
                <a:latin typeface="Arial Narrow" panose="020B0606020202030204" pitchFamily="34" charset="0"/>
              </a:rPr>
              <a:t> - </a:t>
            </a:r>
            <a:r>
              <a:rPr lang="en-GB" sz="1800" i="1" dirty="0">
                <a:latin typeface="Arial Narrow" panose="020B0606020202030204" pitchFamily="34" charset="0"/>
              </a:rPr>
              <a:t>HFC charge blown into closed-cell foam manufacturing between</a:t>
            </a:r>
          </a:p>
          <a:p>
            <a:pPr marL="800100" lvl="2" indent="0">
              <a:spcBef>
                <a:spcPts val="0"/>
              </a:spcBef>
              <a:buNone/>
            </a:pPr>
            <a:r>
              <a:rPr lang="en-GB" sz="1800" i="1" dirty="0">
                <a:latin typeface="Arial Narrow" panose="020B0606020202030204" pitchFamily="34" charset="0"/>
              </a:rPr>
              <a:t>             year t and year t-n</a:t>
            </a:r>
          </a:p>
          <a:p>
            <a:pPr marL="800100" lvl="2" indent="0">
              <a:spcBef>
                <a:spcPts val="0"/>
              </a:spcBef>
              <a:buNone/>
            </a:pPr>
            <a:r>
              <a:rPr lang="en-GB" sz="1800" b="1" dirty="0">
                <a:latin typeface="Arial Narrow" panose="020B0606020202030204" pitchFamily="34" charset="0"/>
              </a:rPr>
              <a:t>EF</a:t>
            </a:r>
            <a:r>
              <a:rPr lang="en-GB" sz="1000" b="1" dirty="0">
                <a:latin typeface="Arial Narrow" panose="020B0606020202030204" pitchFamily="34" charset="0"/>
              </a:rPr>
              <a:t>AL</a:t>
            </a:r>
            <a:r>
              <a:rPr lang="en-GB" sz="1800" dirty="0">
                <a:latin typeface="Arial Narrow" panose="020B0606020202030204" pitchFamily="34" charset="0"/>
              </a:rPr>
              <a:t> - </a:t>
            </a:r>
            <a:r>
              <a:rPr lang="en-GB" sz="1800" i="1" dirty="0">
                <a:latin typeface="Arial Narrow" panose="020B0606020202030204" pitchFamily="34" charset="0"/>
              </a:rPr>
              <a:t>annual loss emission factor</a:t>
            </a:r>
          </a:p>
          <a:p>
            <a:pPr marL="800100" lvl="2" indent="0">
              <a:spcBef>
                <a:spcPts val="0"/>
              </a:spcBef>
              <a:buNone/>
            </a:pPr>
            <a:r>
              <a:rPr lang="en-GB" sz="1800" b="1" dirty="0" err="1">
                <a:latin typeface="Arial Narrow" panose="020B0606020202030204" pitchFamily="34" charset="0"/>
              </a:rPr>
              <a:t>DL</a:t>
            </a:r>
            <a:r>
              <a:rPr lang="en-GB" sz="1000" b="1" dirty="0" err="1">
                <a:latin typeface="Arial Narrow" panose="020B0606020202030204" pitchFamily="34" charset="0"/>
              </a:rPr>
              <a:t>t</a:t>
            </a:r>
            <a:r>
              <a:rPr lang="en-GB" sz="1800" dirty="0">
                <a:latin typeface="Arial Narrow" panose="020B0606020202030204" pitchFamily="34" charset="0"/>
              </a:rPr>
              <a:t> - </a:t>
            </a:r>
            <a:r>
              <a:rPr lang="en-GB" sz="1800" i="1" dirty="0">
                <a:latin typeface="Arial Narrow" panose="020B0606020202030204" pitchFamily="34" charset="0"/>
              </a:rPr>
              <a:t>decommissioning losses or remaining losses of chemical at the end of </a:t>
            </a:r>
          </a:p>
          <a:p>
            <a:pPr marL="800100" lvl="2" indent="0">
              <a:spcBef>
                <a:spcPts val="0"/>
              </a:spcBef>
              <a:buNone/>
            </a:pPr>
            <a:r>
              <a:rPr lang="en-GB" sz="1800" b="1" dirty="0" err="1">
                <a:latin typeface="Arial Narrow" panose="020B0606020202030204" pitchFamily="34" charset="0"/>
              </a:rPr>
              <a:t>RD</a:t>
            </a:r>
            <a:r>
              <a:rPr lang="en-GB" sz="1000" b="1" dirty="0" err="1">
                <a:latin typeface="Arial Narrow" panose="020B0606020202030204" pitchFamily="34" charset="0"/>
              </a:rPr>
              <a:t>t</a:t>
            </a:r>
            <a:r>
              <a:rPr lang="en-GB" sz="1800" dirty="0">
                <a:latin typeface="Arial Narrow" panose="020B0606020202030204" pitchFamily="34" charset="0"/>
              </a:rPr>
              <a:t> - </a:t>
            </a:r>
            <a:r>
              <a:rPr lang="en-GB" sz="1800" i="1" dirty="0">
                <a:latin typeface="Arial Narrow" panose="020B0606020202030204" pitchFamily="34" charset="0"/>
              </a:rPr>
              <a:t>HFC emissions prevented by recovery and destruction</a:t>
            </a:r>
          </a:p>
        </p:txBody>
      </p:sp>
    </p:spTree>
    <p:extLst>
      <p:ext uri="{BB962C8B-B14F-4D97-AF65-F5344CB8AC3E}">
        <p14:creationId xmlns:p14="http://schemas.microsoft.com/office/powerpoint/2010/main" val="3731470398"/>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399" y="148255"/>
            <a:ext cx="7918450" cy="846044"/>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IPPU Sector</a:t>
            </a:r>
          </a:p>
        </p:txBody>
      </p:sp>
      <p:sp>
        <p:nvSpPr>
          <p:cNvPr id="3" name="Content Placeholder 2"/>
          <p:cNvSpPr>
            <a:spLocks noGrp="1"/>
          </p:cNvSpPr>
          <p:nvPr>
            <p:ph idx="1"/>
          </p:nvPr>
        </p:nvSpPr>
        <p:spPr>
          <a:xfrm>
            <a:off x="479394" y="1067540"/>
            <a:ext cx="8602461" cy="5022542"/>
          </a:xfrm>
        </p:spPr>
        <p:txBody>
          <a:bodyPr/>
          <a:lstStyle/>
          <a:p>
            <a:pPr marL="0" indent="0">
              <a:buNone/>
            </a:pPr>
            <a:r>
              <a:rPr lang="en-GB" b="1" u="sng" dirty="0">
                <a:latin typeface="Arial Narrow" panose="020B0606020202030204" pitchFamily="34" charset="0"/>
              </a:rPr>
              <a:t>IPPU – GHG emissions:</a:t>
            </a:r>
          </a:p>
          <a:p>
            <a:pPr marL="400050" lvl="1" indent="0">
              <a:buNone/>
            </a:pPr>
            <a:r>
              <a:rPr lang="en-GB" sz="2000" b="1" dirty="0">
                <a:latin typeface="Arial Narrow" panose="020B0606020202030204" pitchFamily="34" charset="0"/>
              </a:rPr>
              <a:t>1. Industrial Processes</a:t>
            </a:r>
          </a:p>
          <a:p>
            <a:pPr marL="400050" lvl="1" indent="0">
              <a:buNone/>
            </a:pPr>
            <a:r>
              <a:rPr lang="en-GB" sz="2000" b="1" dirty="0">
                <a:latin typeface="Arial Narrow" panose="020B0606020202030204" pitchFamily="34" charset="0"/>
              </a:rPr>
              <a:t>2. Product Use</a:t>
            </a:r>
          </a:p>
          <a:p>
            <a:pPr marL="0" indent="0">
              <a:buNone/>
            </a:pPr>
            <a:endParaRPr lang="en-US" altLang="ja-JP" sz="800" b="1" dirty="0">
              <a:latin typeface="Arial Narrow" panose="020B0606020202030204" pitchFamily="34" charset="0"/>
              <a:ea typeface="ＭＳ Ｐゴシック" pitchFamily="50" charset="-128"/>
            </a:endParaRPr>
          </a:p>
          <a:p>
            <a:pPr marL="0" indent="0">
              <a:buNone/>
            </a:pPr>
            <a:r>
              <a:rPr lang="en-US" altLang="ja-JP" sz="2000" b="1" dirty="0">
                <a:latin typeface="Arial Narrow" panose="020B0606020202030204" pitchFamily="34" charset="0"/>
                <a:ea typeface="ＭＳ Ｐゴシック" pitchFamily="50" charset="-128"/>
              </a:rPr>
              <a:t>1. Industrial Processes that chemically or physically transform materials  releasing GHG:</a:t>
            </a:r>
          </a:p>
          <a:p>
            <a:pPr marL="400050" lvl="1" indent="0">
              <a:buNone/>
            </a:pPr>
            <a:r>
              <a:rPr lang="en-US" altLang="ja-JP" sz="1800" dirty="0">
                <a:latin typeface="Arial Narrow" panose="020B0606020202030204" pitchFamily="34" charset="0"/>
                <a:ea typeface="ＭＳ Ｐゴシック" pitchFamily="50" charset="-128"/>
              </a:rPr>
              <a:t>- chemically: NH</a:t>
            </a:r>
            <a:r>
              <a:rPr lang="en-US" altLang="ja-JP" sz="1000" dirty="0">
                <a:latin typeface="Arial Narrow" panose="020B0606020202030204" pitchFamily="34" charset="0"/>
                <a:ea typeface="ＭＳ Ｐゴシック" pitchFamily="50" charset="-128"/>
              </a:rPr>
              <a:t>3</a:t>
            </a:r>
            <a:r>
              <a:rPr lang="en-US" altLang="ja-JP" sz="1800" dirty="0">
                <a:latin typeface="Arial Narrow" panose="020B0606020202030204" pitchFamily="34" charset="0"/>
                <a:ea typeface="ＭＳ Ｐゴシック" pitchFamily="50" charset="-128"/>
              </a:rPr>
              <a:t> + O</a:t>
            </a:r>
            <a:r>
              <a:rPr lang="en-US" altLang="ja-JP" sz="1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 = 0.5 N</a:t>
            </a:r>
            <a:r>
              <a:rPr lang="en-US" altLang="ja-JP" sz="1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O↑ + 1.5 H</a:t>
            </a:r>
            <a:r>
              <a:rPr lang="en-US" altLang="ja-JP" sz="1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O </a:t>
            </a:r>
            <a:r>
              <a:rPr lang="en-US" altLang="ja-JP" sz="1800" i="1" dirty="0">
                <a:latin typeface="Arial Narrow" panose="020B0606020202030204" pitchFamily="34" charset="0"/>
                <a:ea typeface="ＭＳ Ｐゴシック" pitchFamily="50" charset="-128"/>
              </a:rPr>
              <a:t>(nitric acid production)</a:t>
            </a:r>
          </a:p>
          <a:p>
            <a:pPr marL="400050" lvl="1" indent="0">
              <a:buNone/>
            </a:pPr>
            <a:r>
              <a:rPr lang="en-US" altLang="ja-JP" sz="1800" dirty="0">
                <a:latin typeface="Arial Narrow" panose="020B0606020202030204" pitchFamily="34" charset="0"/>
                <a:ea typeface="ＭＳ Ｐゴシック" pitchFamily="50" charset="-128"/>
              </a:rPr>
              <a:t>- physically: CaCO</a:t>
            </a:r>
            <a:r>
              <a:rPr lang="en-US" altLang="ja-JP" sz="1000" dirty="0">
                <a:latin typeface="Arial Narrow" panose="020B0606020202030204" pitchFamily="34" charset="0"/>
                <a:ea typeface="ＭＳ Ｐゴシック" pitchFamily="50" charset="-128"/>
              </a:rPr>
              <a:t>3</a:t>
            </a:r>
            <a:r>
              <a:rPr lang="en-US" altLang="ja-JP" sz="1800" dirty="0">
                <a:latin typeface="Arial Narrow" panose="020B0606020202030204" pitchFamily="34" charset="0"/>
                <a:ea typeface="ＭＳ Ｐゴシック" pitchFamily="50" charset="-128"/>
              </a:rPr>
              <a:t> + (Heat) = </a:t>
            </a:r>
            <a:r>
              <a:rPr lang="en-US" altLang="ja-JP" sz="1800" dirty="0" err="1">
                <a:latin typeface="Arial Narrow" panose="020B0606020202030204" pitchFamily="34" charset="0"/>
                <a:ea typeface="ＭＳ Ｐゴシック" pitchFamily="50" charset="-128"/>
              </a:rPr>
              <a:t>CaO</a:t>
            </a:r>
            <a:r>
              <a:rPr lang="en-US" altLang="ja-JP" sz="1800" dirty="0">
                <a:latin typeface="Arial Narrow" panose="020B0606020202030204" pitchFamily="34" charset="0"/>
                <a:ea typeface="ＭＳ Ｐゴシック" pitchFamily="50" charset="-128"/>
              </a:rPr>
              <a:t> + CO</a:t>
            </a:r>
            <a:r>
              <a:rPr lang="en-US" altLang="ja-JP" sz="1000" dirty="0">
                <a:latin typeface="Arial Narrow" panose="020B0606020202030204" pitchFamily="34" charset="0"/>
                <a:ea typeface="ＭＳ Ｐゴシック" pitchFamily="50" charset="-128"/>
              </a:rPr>
              <a:t>2</a:t>
            </a:r>
            <a:r>
              <a:rPr lang="en-US" altLang="ja-JP" sz="1800" dirty="0">
                <a:latin typeface="Arial Narrow" panose="020B0606020202030204" pitchFamily="34" charset="0"/>
                <a:ea typeface="ＭＳ Ｐゴシック" pitchFamily="50" charset="-128"/>
              </a:rPr>
              <a:t>↑</a:t>
            </a:r>
          </a:p>
          <a:p>
            <a:pPr marL="0" indent="0">
              <a:buNone/>
            </a:pPr>
            <a:endParaRPr lang="en-US" sz="800" b="1" dirty="0">
              <a:latin typeface="Arial Narrow" panose="020B0606020202030204" pitchFamily="34" charset="0"/>
              <a:ea typeface="ＭＳ Ｐゴシック" pitchFamily="50" charset="-128"/>
            </a:endParaRPr>
          </a:p>
          <a:p>
            <a:pPr marL="0" indent="0">
              <a:buNone/>
            </a:pPr>
            <a:r>
              <a:rPr lang="en-US" sz="2000" b="1" dirty="0">
                <a:latin typeface="Arial Narrow" panose="020B0606020202030204" pitchFamily="34" charset="0"/>
                <a:ea typeface="ＭＳ Ｐゴシック" pitchFamily="50" charset="-128"/>
              </a:rPr>
              <a:t>2. Product Use: </a:t>
            </a:r>
            <a:r>
              <a:rPr lang="en-GB" sz="2000" b="1" dirty="0">
                <a:latin typeface="Arial Narrow" panose="020B0606020202030204" pitchFamily="34" charset="0"/>
                <a:ea typeface="ＭＳ Ｐゴシック" pitchFamily="50" charset="-128"/>
              </a:rPr>
              <a:t>GHGs are used in products such as refrigerators, foams or aerosol cans</a:t>
            </a:r>
          </a:p>
          <a:p>
            <a:pPr marL="400050" lvl="1" indent="0">
              <a:buNone/>
            </a:pPr>
            <a:r>
              <a:rPr lang="en-GB" sz="1800" b="1" i="1" dirty="0">
                <a:latin typeface="Arial Narrow" panose="020B0606020202030204" pitchFamily="34" charset="0"/>
                <a:ea typeface="ＭＳ Ｐゴシック" pitchFamily="50" charset="-128"/>
              </a:rPr>
              <a:t>Note: </a:t>
            </a:r>
            <a:r>
              <a:rPr lang="en-GB" sz="1800" dirty="0">
                <a:latin typeface="Arial Narrow" panose="020B0606020202030204" pitchFamily="34" charset="0"/>
                <a:ea typeface="ＭＳ Ｐゴシック" pitchFamily="50" charset="-128"/>
              </a:rPr>
              <a:t>significant time can elapse between the manufacture of the product and the release of GHG. The delay can vary from a few weeks (e.g., for aerosol cans) to several decades (e.g., rigid foams). In refrigeration a fraction of GHG used in the products can be recovered at the end of product’s life and either recycled or destroyed.</a:t>
            </a:r>
            <a:endParaRPr lang="en-US" sz="1800" dirty="0">
              <a:latin typeface="Arial Narrow" panose="020B0606020202030204" pitchFamily="34" charset="0"/>
              <a:ea typeface="ＭＳ Ｐゴシック" pitchFamily="50" charset="-128"/>
            </a:endParaRPr>
          </a:p>
        </p:txBody>
      </p:sp>
    </p:spTree>
    <p:extLst>
      <p:ext uri="{BB962C8B-B14F-4D97-AF65-F5344CB8AC3E}">
        <p14:creationId xmlns:p14="http://schemas.microsoft.com/office/powerpoint/2010/main" val="4289574180"/>
      </p:ext>
    </p:extLst>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26" y="57258"/>
            <a:ext cx="8386624" cy="1008062"/>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2F2: Closed foams: Emission Factors</a:t>
            </a:r>
          </a:p>
        </p:txBody>
      </p:sp>
      <p:pic>
        <p:nvPicPr>
          <p:cNvPr id="4" name="Picture 3"/>
          <p:cNvPicPr>
            <a:picLocks noChangeAspect="1"/>
          </p:cNvPicPr>
          <p:nvPr/>
        </p:nvPicPr>
        <p:blipFill>
          <a:blip r:embed="rId2"/>
          <a:stretch>
            <a:fillRect/>
          </a:stretch>
        </p:blipFill>
        <p:spPr>
          <a:xfrm>
            <a:off x="585926" y="1065320"/>
            <a:ext cx="7367608" cy="4925479"/>
          </a:xfrm>
          <a:prstGeom prst="rect">
            <a:avLst/>
          </a:prstGeom>
        </p:spPr>
      </p:pic>
    </p:spTree>
    <p:extLst>
      <p:ext uri="{BB962C8B-B14F-4D97-AF65-F5344CB8AC3E}">
        <p14:creationId xmlns:p14="http://schemas.microsoft.com/office/powerpoint/2010/main" val="4092586420"/>
      </p:ext>
    </p:extLst>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9147" y="1695636"/>
            <a:ext cx="7819330" cy="78123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504" y="4013678"/>
            <a:ext cx="4904402" cy="43847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35207" y="1271725"/>
            <a:ext cx="7963270" cy="4951521"/>
          </a:xfrm>
        </p:spPr>
        <p:txBody>
          <a:bodyPr/>
          <a:lstStyle/>
          <a:p>
            <a:pPr marL="0" indent="0">
              <a:buNone/>
            </a:pPr>
            <a:r>
              <a:rPr lang="en-GB" sz="1800" b="1" u="sng" dirty="0">
                <a:latin typeface="Arial Narrow" panose="020B0606020202030204" pitchFamily="34" charset="0"/>
              </a:rPr>
              <a:t>Tier 2b </a:t>
            </a:r>
            <a:r>
              <a:rPr lang="en-GB" sz="1800" i="1" dirty="0">
                <a:latin typeface="Arial Narrow" panose="020B0606020202030204" pitchFamily="34" charset="0"/>
              </a:rPr>
              <a:t>(Mass-Balance): </a:t>
            </a:r>
          </a:p>
          <a:p>
            <a:pPr marL="0" indent="0">
              <a:buNone/>
            </a:pPr>
            <a:endParaRPr lang="en-GB" sz="900" i="1" dirty="0">
              <a:latin typeface="Arial Narrow" panose="020B0606020202030204" pitchFamily="34" charset="0"/>
            </a:endParaRPr>
          </a:p>
          <a:p>
            <a:pPr marL="0" indent="0">
              <a:buNone/>
            </a:pPr>
            <a:r>
              <a:rPr lang="en-GB" sz="1800" b="1" dirty="0">
                <a:latin typeface="Arial Narrow" panose="020B0606020202030204" pitchFamily="34" charset="0"/>
              </a:rPr>
              <a:t>    Emissions = Annual Sales of New Refrigerant – Total Charge of New Equipment+ </a:t>
            </a:r>
          </a:p>
          <a:p>
            <a:pPr marL="0" indent="0">
              <a:buNone/>
            </a:pPr>
            <a:r>
              <a:rPr lang="en-GB" sz="1800" b="1" dirty="0">
                <a:latin typeface="Arial Narrow" panose="020B0606020202030204" pitchFamily="34" charset="0"/>
              </a:rPr>
              <a:t>        + Original Total Charge of Retiring Equipment - Amount of  Intentional Destruction</a:t>
            </a:r>
          </a:p>
          <a:p>
            <a:pPr marL="0" indent="0">
              <a:buNone/>
            </a:pPr>
            <a:endParaRPr lang="en-GB" sz="1050" b="1" dirty="0">
              <a:latin typeface="Arial Narrow" panose="020B0606020202030204" pitchFamily="34" charset="0"/>
            </a:endParaRPr>
          </a:p>
          <a:p>
            <a:pPr>
              <a:buFont typeface="Wingdings" panose="05000000000000000000" pitchFamily="2" charset="2"/>
              <a:buChar char="ü"/>
            </a:pPr>
            <a:r>
              <a:rPr lang="en-GB" sz="1600" i="1" dirty="0">
                <a:latin typeface="Arial Narrow" panose="020B0606020202030204" pitchFamily="34" charset="0"/>
              </a:rPr>
              <a:t>in estimating Annual Sales of New Refrigerant, Total Charge of New Equipment, and Original Total Charge of Retiring Equipment, inventory compilers should account for imports and exports of both chemicals and equipment.</a:t>
            </a:r>
          </a:p>
          <a:p>
            <a:pPr marL="0" indent="0">
              <a:buNone/>
            </a:pPr>
            <a:endParaRPr lang="en-GB" sz="1600" b="1" i="1" dirty="0">
              <a:latin typeface="Arial Narrow" panose="020B0606020202030204" pitchFamily="34" charset="0"/>
            </a:endParaRPr>
          </a:p>
          <a:p>
            <a:pPr marL="0" indent="0">
              <a:buNone/>
            </a:pPr>
            <a:r>
              <a:rPr lang="en-GB" sz="1800" b="1" u="sng" dirty="0">
                <a:latin typeface="Arial Narrow" panose="020B0606020202030204" pitchFamily="34" charset="0"/>
              </a:rPr>
              <a:t>Tier 2a</a:t>
            </a:r>
            <a:r>
              <a:rPr lang="en-GB" sz="1800" b="1" dirty="0">
                <a:latin typeface="Arial Narrow" panose="020B0606020202030204" pitchFamily="34" charset="0"/>
              </a:rPr>
              <a:t> </a:t>
            </a:r>
            <a:r>
              <a:rPr lang="en-GB" sz="1800" i="1" dirty="0">
                <a:latin typeface="Arial Narrow" panose="020B0606020202030204" pitchFamily="34" charset="0"/>
              </a:rPr>
              <a:t>(Emission factor):</a:t>
            </a:r>
          </a:p>
          <a:p>
            <a:pPr marL="0" indent="0">
              <a:buNone/>
            </a:pPr>
            <a:r>
              <a:rPr lang="fr-FR" sz="1800" b="1" dirty="0">
                <a:latin typeface="Arial Narrow" panose="020B0606020202030204" pitchFamily="34" charset="0"/>
              </a:rPr>
              <a:t>                  Emissions</a:t>
            </a:r>
            <a:r>
              <a:rPr lang="fr-FR" sz="1600" b="1" dirty="0">
                <a:latin typeface="Arial Narrow" panose="020B0606020202030204" pitchFamily="34" charset="0"/>
              </a:rPr>
              <a:t> = </a:t>
            </a:r>
            <a:r>
              <a:rPr lang="fr-FR" sz="1800" b="1" dirty="0" err="1">
                <a:latin typeface="Arial Narrow" panose="020B0606020202030204" pitchFamily="34" charset="0"/>
              </a:rPr>
              <a:t>E</a:t>
            </a:r>
            <a:r>
              <a:rPr lang="fr-FR" sz="1400" b="1" dirty="0" err="1">
                <a:latin typeface="Arial Narrow" panose="020B0606020202030204" pitchFamily="34" charset="0"/>
              </a:rPr>
              <a:t>containers</a:t>
            </a:r>
            <a:r>
              <a:rPr lang="fr-FR" sz="1600" b="1" dirty="0">
                <a:latin typeface="Arial Narrow" panose="020B0606020202030204" pitchFamily="34" charset="0"/>
              </a:rPr>
              <a:t> + </a:t>
            </a:r>
            <a:r>
              <a:rPr lang="fr-FR" sz="1800" b="1" dirty="0" err="1">
                <a:latin typeface="Arial Narrow" panose="020B0606020202030204" pitchFamily="34" charset="0"/>
              </a:rPr>
              <a:t>E</a:t>
            </a:r>
            <a:r>
              <a:rPr lang="fr-FR" sz="1400" b="1" dirty="0" err="1">
                <a:latin typeface="Arial Narrow" panose="020B0606020202030204" pitchFamily="34" charset="0"/>
              </a:rPr>
              <a:t>charge</a:t>
            </a:r>
            <a:r>
              <a:rPr lang="fr-FR" sz="1600" b="1" dirty="0">
                <a:latin typeface="Arial Narrow" panose="020B0606020202030204" pitchFamily="34" charset="0"/>
              </a:rPr>
              <a:t> + </a:t>
            </a:r>
            <a:r>
              <a:rPr lang="fr-FR" sz="1800" b="1" dirty="0" err="1">
                <a:latin typeface="Arial Narrow" panose="020B0606020202030204" pitchFamily="34" charset="0"/>
              </a:rPr>
              <a:t>E</a:t>
            </a:r>
            <a:r>
              <a:rPr lang="fr-FR" sz="1400" b="1" dirty="0" err="1">
                <a:latin typeface="Arial Narrow" panose="020B0606020202030204" pitchFamily="34" charset="0"/>
              </a:rPr>
              <a:t>lifetime</a:t>
            </a:r>
            <a:r>
              <a:rPr lang="fr-FR" sz="1600" b="1" dirty="0">
                <a:latin typeface="Arial Narrow" panose="020B0606020202030204" pitchFamily="34" charset="0"/>
              </a:rPr>
              <a:t> + </a:t>
            </a:r>
            <a:r>
              <a:rPr lang="fr-FR" sz="1800" b="1" dirty="0" err="1">
                <a:latin typeface="Arial Narrow" panose="020B0606020202030204" pitchFamily="34" charset="0"/>
              </a:rPr>
              <a:t>E</a:t>
            </a:r>
            <a:r>
              <a:rPr lang="fr-FR" sz="1400" b="1" dirty="0" err="1">
                <a:latin typeface="Arial Narrow" panose="020B0606020202030204" pitchFamily="34" charset="0"/>
              </a:rPr>
              <a:t>end</a:t>
            </a:r>
            <a:r>
              <a:rPr lang="fr-FR" sz="1400" b="1" dirty="0">
                <a:latin typeface="Arial Narrow" panose="020B0606020202030204" pitchFamily="34" charset="0"/>
              </a:rPr>
              <a:t>-of-life</a:t>
            </a:r>
            <a:endParaRPr lang="en-GB" sz="1400" b="1" i="1" dirty="0">
              <a:latin typeface="Arial Narrow" panose="020B0606020202030204" pitchFamily="34" charset="0"/>
            </a:endParaRPr>
          </a:p>
          <a:p>
            <a:pPr marL="0" indent="0">
              <a:buNone/>
            </a:pPr>
            <a:endParaRPr lang="en-GB" sz="800" b="1" i="1" dirty="0">
              <a:latin typeface="Arial Narrow" panose="020B0606020202030204" pitchFamily="34" charset="0"/>
            </a:endParaRPr>
          </a:p>
          <a:p>
            <a:pPr>
              <a:buFont typeface="Arial" panose="020B0604020202020204" pitchFamily="34" charset="0"/>
              <a:buChar char="•"/>
            </a:pPr>
            <a:r>
              <a:rPr lang="fr-FR" sz="1800" b="1" dirty="0" err="1">
                <a:latin typeface="Arial Narrow" panose="020B0606020202030204" pitchFamily="34" charset="0"/>
              </a:rPr>
              <a:t>E</a:t>
            </a:r>
            <a:r>
              <a:rPr lang="fr-FR" sz="1400" b="1" dirty="0" err="1">
                <a:latin typeface="Arial Narrow" panose="020B0606020202030204" pitchFamily="34" charset="0"/>
              </a:rPr>
              <a:t>containers</a:t>
            </a:r>
            <a:r>
              <a:rPr lang="fr-FR" sz="1600" b="1" dirty="0">
                <a:latin typeface="Arial Narrow" panose="020B0606020202030204" pitchFamily="34" charset="0"/>
              </a:rPr>
              <a:t> </a:t>
            </a:r>
            <a:r>
              <a:rPr lang="fr-FR" sz="1800" b="1" dirty="0">
                <a:latin typeface="Arial Narrow" panose="020B0606020202030204" pitchFamily="34" charset="0"/>
              </a:rPr>
              <a:t>= RM* c/100  </a:t>
            </a:r>
            <a:endParaRPr lang="fr-FR" sz="1600" b="1" dirty="0">
              <a:latin typeface="Arial Narrow" panose="020B0606020202030204" pitchFamily="34" charset="0"/>
            </a:endParaRPr>
          </a:p>
          <a:p>
            <a:pPr>
              <a:buFont typeface="Arial" panose="020B0604020202020204" pitchFamily="34" charset="0"/>
              <a:buChar char="•"/>
            </a:pPr>
            <a:r>
              <a:rPr lang="fr-FR" sz="1800" b="1" dirty="0" err="1">
                <a:latin typeface="Arial Narrow" panose="020B0606020202030204" pitchFamily="34" charset="0"/>
              </a:rPr>
              <a:t>E</a:t>
            </a:r>
            <a:r>
              <a:rPr lang="fr-FR" sz="1400" b="1" dirty="0" err="1">
                <a:latin typeface="Arial Narrow" panose="020B0606020202030204" pitchFamily="34" charset="0"/>
              </a:rPr>
              <a:t>charge</a:t>
            </a:r>
            <a:r>
              <a:rPr lang="fr-FR" sz="1600" b="1" dirty="0">
                <a:latin typeface="Arial Narrow" panose="020B0606020202030204" pitchFamily="34" charset="0"/>
              </a:rPr>
              <a:t> </a:t>
            </a:r>
            <a:r>
              <a:rPr lang="fr-FR" sz="1800" b="1" dirty="0">
                <a:latin typeface="Arial Narrow" panose="020B0606020202030204" pitchFamily="34" charset="0"/>
              </a:rPr>
              <a:t>= M * k/100</a:t>
            </a:r>
          </a:p>
          <a:p>
            <a:pPr>
              <a:buFont typeface="Arial" panose="020B0604020202020204" pitchFamily="34" charset="0"/>
              <a:buChar char="•"/>
            </a:pPr>
            <a:r>
              <a:rPr lang="fr-FR" sz="1800" b="1" dirty="0" err="1">
                <a:latin typeface="Arial Narrow" panose="020B0606020202030204" pitchFamily="34" charset="0"/>
              </a:rPr>
              <a:t>E</a:t>
            </a:r>
            <a:r>
              <a:rPr lang="fr-FR" sz="1400" b="1" dirty="0" err="1">
                <a:latin typeface="Arial Narrow" panose="020B0606020202030204" pitchFamily="34" charset="0"/>
              </a:rPr>
              <a:t>lifetime</a:t>
            </a:r>
            <a:r>
              <a:rPr lang="fr-FR" sz="1600" b="1" dirty="0">
                <a:latin typeface="Arial Narrow" panose="020B0606020202030204" pitchFamily="34" charset="0"/>
              </a:rPr>
              <a:t> </a:t>
            </a:r>
            <a:r>
              <a:rPr lang="fr-FR" sz="1800" b="1" dirty="0">
                <a:latin typeface="Arial Narrow" panose="020B0606020202030204" pitchFamily="34" charset="0"/>
              </a:rPr>
              <a:t>= B *x/100</a:t>
            </a:r>
          </a:p>
          <a:p>
            <a:pPr>
              <a:buFont typeface="Arial" panose="020B0604020202020204" pitchFamily="34" charset="0"/>
              <a:buChar char="•"/>
            </a:pPr>
            <a:r>
              <a:rPr lang="fr-FR" sz="1800" b="1" dirty="0" err="1">
                <a:latin typeface="Arial Narrow" panose="020B0606020202030204" pitchFamily="34" charset="0"/>
              </a:rPr>
              <a:t>E</a:t>
            </a:r>
            <a:r>
              <a:rPr lang="fr-FR" sz="1400" b="1" dirty="0" err="1">
                <a:latin typeface="Arial Narrow" panose="020B0606020202030204" pitchFamily="34" charset="0"/>
              </a:rPr>
              <a:t>end</a:t>
            </a:r>
            <a:r>
              <a:rPr lang="fr-FR" sz="1400" b="1" dirty="0">
                <a:latin typeface="Arial Narrow" panose="020B0606020202030204" pitchFamily="34" charset="0"/>
              </a:rPr>
              <a:t>-of-life</a:t>
            </a:r>
            <a:r>
              <a:rPr lang="fr-FR" sz="1600" b="1" dirty="0">
                <a:latin typeface="Arial Narrow" panose="020B0606020202030204" pitchFamily="34" charset="0"/>
              </a:rPr>
              <a:t> = </a:t>
            </a:r>
            <a:r>
              <a:rPr lang="fr-FR" sz="1800" b="1" dirty="0">
                <a:latin typeface="Arial Narrow" panose="020B0606020202030204" pitchFamily="34" charset="0"/>
              </a:rPr>
              <a:t>M * p/100 * (1- n/100)</a:t>
            </a:r>
            <a:endParaRPr lang="en-GB" sz="1800" b="1" i="1" dirty="0">
              <a:latin typeface="Arial Narrow" panose="020B0606020202030204" pitchFamily="34" charset="0"/>
            </a:endParaRPr>
          </a:p>
          <a:p>
            <a:pPr marL="0" indent="0">
              <a:buNone/>
            </a:pPr>
            <a:endParaRPr lang="en-GB" sz="800" dirty="0"/>
          </a:p>
          <a:p>
            <a:pPr marL="0" indent="0">
              <a:buNone/>
            </a:pPr>
            <a:endParaRPr lang="en-GB" dirty="0"/>
          </a:p>
        </p:txBody>
      </p:sp>
      <p:sp>
        <p:nvSpPr>
          <p:cNvPr id="2" name="Title 1"/>
          <p:cNvSpPr>
            <a:spLocks noGrp="1"/>
          </p:cNvSpPr>
          <p:nvPr>
            <p:ph type="title"/>
          </p:nvPr>
        </p:nvSpPr>
        <p:spPr>
          <a:xfrm>
            <a:off x="861134" y="163513"/>
            <a:ext cx="8111416" cy="1008062"/>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2F1:  Refrigeration/Air Conditioning </a:t>
            </a:r>
          </a:p>
        </p:txBody>
      </p:sp>
      <p:sp>
        <p:nvSpPr>
          <p:cNvPr id="4" name="TextBox 3"/>
          <p:cNvSpPr txBox="1"/>
          <p:nvPr/>
        </p:nvSpPr>
        <p:spPr>
          <a:xfrm>
            <a:off x="5335480" y="4651899"/>
            <a:ext cx="2610035" cy="369332"/>
          </a:xfrm>
          <a:prstGeom prst="rect">
            <a:avLst/>
          </a:prstGeom>
          <a:noFill/>
        </p:spPr>
        <p:txBody>
          <a:bodyPr wrap="square" rtlCol="0">
            <a:spAutoFit/>
          </a:bodyPr>
          <a:lstStyle/>
          <a:p>
            <a:r>
              <a:rPr lang="en-GB" b="1" i="1" dirty="0">
                <a:solidFill>
                  <a:srgbClr val="5492CD"/>
                </a:solidFill>
                <a:latin typeface="Arial Narrow" panose="020B0606020202030204" pitchFamily="34" charset="0"/>
              </a:rPr>
              <a:t>EFs: c, k, x, p, n   </a:t>
            </a:r>
          </a:p>
        </p:txBody>
      </p:sp>
    </p:spTree>
    <p:extLst>
      <p:ext uri="{BB962C8B-B14F-4D97-AF65-F5344CB8AC3E}">
        <p14:creationId xmlns:p14="http://schemas.microsoft.com/office/powerpoint/2010/main" val="1372587871"/>
      </p:ext>
    </p:extLst>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1" y="145758"/>
            <a:ext cx="8824403" cy="608844"/>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2F1: Refrigeration/AC: Emission Factors</a:t>
            </a:r>
          </a:p>
        </p:txBody>
      </p:sp>
      <p:pic>
        <p:nvPicPr>
          <p:cNvPr id="4" name="Picture 3"/>
          <p:cNvPicPr>
            <a:picLocks noChangeAspect="1"/>
          </p:cNvPicPr>
          <p:nvPr/>
        </p:nvPicPr>
        <p:blipFill>
          <a:blip r:embed="rId2"/>
          <a:stretch>
            <a:fillRect/>
          </a:stretch>
        </p:blipFill>
        <p:spPr>
          <a:xfrm>
            <a:off x="1367922" y="754602"/>
            <a:ext cx="6178097" cy="5828090"/>
          </a:xfrm>
          <a:prstGeom prst="rect">
            <a:avLst/>
          </a:prstGeom>
        </p:spPr>
      </p:pic>
    </p:spTree>
    <p:extLst>
      <p:ext uri="{BB962C8B-B14F-4D97-AF65-F5344CB8AC3E}">
        <p14:creationId xmlns:p14="http://schemas.microsoft.com/office/powerpoint/2010/main" val="3683669104"/>
      </p:ext>
    </p:extLst>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508508" y="248807"/>
            <a:ext cx="8707437" cy="2150862"/>
          </a:xfrm>
        </p:spPr>
        <p:txBody>
          <a:bodyPr/>
          <a:lstStyle/>
          <a:p>
            <a:pPr eaLnBrk="1" hangingPunct="1">
              <a:defRPr/>
            </a:pPr>
            <a:r>
              <a:rPr lang="en-GB" altLang="ja-JP" sz="3600" dirty="0">
                <a:effectLst>
                  <a:outerShdw blurRad="38100" dist="38100" dir="2700000" algn="tl">
                    <a:srgbClr val="000000">
                      <a:alpha val="43137"/>
                    </a:srgbClr>
                  </a:outerShdw>
                </a:effectLst>
                <a:latin typeface="Arial Narrow" panose="020B0606020202030204" pitchFamily="34" charset="0"/>
                <a:ea typeface="ＭＳ Ｐゴシック" pitchFamily="50" charset="-128"/>
              </a:rPr>
              <a:t>Need help?</a:t>
            </a:r>
            <a:br>
              <a:rPr lang="en-GB" altLang="ja-JP" sz="3600" dirty="0">
                <a:effectLst>
                  <a:outerShdw blurRad="38100" dist="38100" dir="2700000" algn="tl">
                    <a:srgbClr val="000000">
                      <a:alpha val="43137"/>
                    </a:srgbClr>
                  </a:outerShdw>
                </a:effectLst>
                <a:latin typeface="Arial Narrow" panose="020B0606020202030204" pitchFamily="34" charset="0"/>
                <a:ea typeface="ＭＳ Ｐゴシック" pitchFamily="50" charset="-128"/>
              </a:rPr>
            </a:br>
            <a:r>
              <a:rPr lang="en-GB" altLang="ja-JP" sz="3600" dirty="0">
                <a:effectLst>
                  <a:outerShdw blurRad="38100" dist="38100" dir="2700000" algn="tl">
                    <a:srgbClr val="000000">
                      <a:alpha val="43137"/>
                    </a:srgbClr>
                  </a:outerShdw>
                </a:effectLst>
                <a:latin typeface="Arial Narrow" panose="020B0606020202030204" pitchFamily="34" charset="0"/>
                <a:ea typeface="ＭＳ Ｐゴシック" pitchFamily="50" charset="-128"/>
              </a:rPr>
              <a:t>                    </a:t>
            </a:r>
            <a:r>
              <a:rPr lang="en-GB" altLang="ja-JP" sz="3600" dirty="0">
                <a:solidFill>
                  <a:srgbClr val="F89708"/>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No worries! </a:t>
            </a:r>
            <a:br>
              <a:rPr lang="en-GB" altLang="ja-JP" sz="3600" dirty="0">
                <a:effectLst>
                  <a:outerShdw blurRad="38100" dist="38100" dir="2700000" algn="tl">
                    <a:srgbClr val="000000">
                      <a:alpha val="43137"/>
                    </a:srgbClr>
                  </a:outerShdw>
                </a:effectLst>
                <a:latin typeface="Arial Narrow" panose="020B0606020202030204" pitchFamily="34" charset="0"/>
                <a:ea typeface="ＭＳ Ｐゴシック" pitchFamily="50" charset="-128"/>
              </a:rPr>
            </a:br>
            <a:r>
              <a:rPr lang="en-GB" altLang="ja-JP" sz="3600" dirty="0">
                <a:effectLst>
                  <a:outerShdw blurRad="38100" dist="38100" dir="2700000" algn="tl">
                    <a:srgbClr val="000000">
                      <a:alpha val="43137"/>
                    </a:srgbClr>
                  </a:outerShdw>
                </a:effectLst>
                <a:latin typeface="Arial Narrow" panose="020B0606020202030204" pitchFamily="34" charset="0"/>
                <a:ea typeface="ＭＳ Ｐゴシック" pitchFamily="50" charset="-128"/>
              </a:rPr>
              <a:t>                                      </a:t>
            </a:r>
            <a:r>
              <a:rPr lang="en-GB" altLang="ja-JP" sz="3600" dirty="0">
                <a:solidFill>
                  <a:srgbClr val="00B05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The IPCC Software </a:t>
            </a:r>
            <a:br>
              <a:rPr lang="en-GB" altLang="ja-JP" sz="3600" dirty="0">
                <a:solidFill>
                  <a:srgbClr val="00B05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br>
            <a:r>
              <a:rPr lang="en-GB" altLang="ja-JP" sz="3600" dirty="0">
                <a:solidFill>
                  <a:srgbClr val="00B05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                                                will work out!</a:t>
            </a:r>
          </a:p>
        </p:txBody>
      </p:sp>
      <p:sp>
        <p:nvSpPr>
          <p:cNvPr id="11" name="Rectangle 3"/>
          <p:cNvSpPr>
            <a:spLocks noGrp="1" noChangeArrowheads="1"/>
          </p:cNvSpPr>
          <p:nvPr>
            <p:ph idx="1"/>
          </p:nvPr>
        </p:nvSpPr>
        <p:spPr>
          <a:xfrm>
            <a:off x="624841" y="2799165"/>
            <a:ext cx="8315896" cy="3406327"/>
          </a:xfrm>
        </p:spPr>
        <p:txBody>
          <a:bodyPr/>
          <a:lstStyle/>
          <a:p>
            <a:pPr marL="0" indent="0" eaLnBrk="1" hangingPunct="1">
              <a:lnSpc>
                <a:spcPct val="80000"/>
              </a:lnSpc>
              <a:spcBef>
                <a:spcPts val="0"/>
              </a:spcBef>
              <a:buNone/>
              <a:defRPr/>
            </a:pPr>
            <a:r>
              <a:rPr lang="en-US" altLang="ja-JP" b="1" dirty="0">
                <a:latin typeface="Arial Narrow" panose="020B0606020202030204" pitchFamily="34" charset="0"/>
                <a:ea typeface="ＭＳ Ｐゴシック" pitchFamily="50" charset="-128"/>
              </a:rPr>
              <a:t>The IPCC Inventory Software enables you to estimate actual emissions even if you do not have historic data.</a:t>
            </a:r>
          </a:p>
          <a:p>
            <a:pPr marL="0" indent="0" eaLnBrk="1" hangingPunct="1">
              <a:lnSpc>
                <a:spcPct val="80000"/>
              </a:lnSpc>
              <a:spcBef>
                <a:spcPts val="0"/>
              </a:spcBef>
              <a:buNone/>
              <a:defRPr/>
            </a:pPr>
            <a:endParaRPr lang="en-US" altLang="ja-JP" b="1" dirty="0">
              <a:latin typeface="Arial Narrow" panose="020B0606020202030204" pitchFamily="34" charset="0"/>
              <a:ea typeface="ＭＳ Ｐゴシック" pitchFamily="50" charset="-128"/>
            </a:endParaRPr>
          </a:p>
          <a:p>
            <a:pPr marL="0" indent="0" eaLnBrk="1" hangingPunct="1">
              <a:lnSpc>
                <a:spcPct val="80000"/>
              </a:lnSpc>
              <a:spcBef>
                <a:spcPts val="0"/>
              </a:spcBef>
              <a:buNone/>
              <a:defRPr/>
            </a:pPr>
            <a:r>
              <a:rPr lang="en-US" altLang="ja-JP" b="1" dirty="0">
                <a:latin typeface="Arial Narrow" panose="020B0606020202030204" pitchFamily="34" charset="0"/>
                <a:ea typeface="ＭＳ Ｐゴシック" pitchFamily="50" charset="-128"/>
              </a:rPr>
              <a:t>(!) But you need to have the data on: </a:t>
            </a:r>
          </a:p>
          <a:p>
            <a:pPr marL="936000" lvl="2" eaLnBrk="1" hangingPunct="1">
              <a:spcBef>
                <a:spcPts val="0"/>
              </a:spcBef>
              <a:buFont typeface="Arial" pitchFamily="34" charset="0"/>
              <a:buChar char="•"/>
              <a:defRPr/>
            </a:pPr>
            <a:r>
              <a:rPr lang="en-US" altLang="ja-JP" dirty="0">
                <a:latin typeface="Arial Narrow" panose="020B0606020202030204" pitchFamily="34" charset="0"/>
                <a:ea typeface="ＭＳ Ｐゴシック" pitchFamily="50" charset="-128"/>
              </a:rPr>
              <a:t>Year of introduction of chemical</a:t>
            </a:r>
          </a:p>
          <a:p>
            <a:pPr marL="936000" lvl="2" eaLnBrk="1" hangingPunct="1">
              <a:spcBef>
                <a:spcPts val="0"/>
              </a:spcBef>
              <a:buFont typeface="Arial" pitchFamily="34" charset="0"/>
              <a:buChar char="•"/>
              <a:defRPr/>
            </a:pPr>
            <a:r>
              <a:rPr lang="en-US" altLang="ja-JP" dirty="0">
                <a:latin typeface="Arial Narrow" panose="020B0606020202030204" pitchFamily="34" charset="0"/>
                <a:ea typeface="ＭＳ Ｐゴシック" pitchFamily="50" charset="-128"/>
              </a:rPr>
              <a:t>Domestic production of chemical in current year</a:t>
            </a:r>
          </a:p>
          <a:p>
            <a:pPr marL="936000" lvl="2" eaLnBrk="1" hangingPunct="1">
              <a:spcBef>
                <a:spcPts val="0"/>
              </a:spcBef>
              <a:buFont typeface="Arial" pitchFamily="34" charset="0"/>
              <a:buChar char="•"/>
              <a:defRPr/>
            </a:pPr>
            <a:r>
              <a:rPr lang="en-US" altLang="ja-JP" dirty="0">
                <a:latin typeface="Arial Narrow" panose="020B0606020202030204" pitchFamily="34" charset="0"/>
                <a:ea typeface="ＭＳ Ｐゴシック" pitchFamily="50" charset="-128"/>
              </a:rPr>
              <a:t>Imports of chemical in current year	</a:t>
            </a:r>
          </a:p>
          <a:p>
            <a:pPr marL="936000" lvl="2" eaLnBrk="1" hangingPunct="1">
              <a:spcBef>
                <a:spcPts val="0"/>
              </a:spcBef>
              <a:buFont typeface="Arial" pitchFamily="34" charset="0"/>
              <a:buChar char="•"/>
              <a:defRPr/>
            </a:pPr>
            <a:r>
              <a:rPr lang="en-US" altLang="ja-JP" dirty="0">
                <a:latin typeface="Arial Narrow" panose="020B0606020202030204" pitchFamily="34" charset="0"/>
                <a:ea typeface="ＭＳ Ｐゴシック" pitchFamily="50" charset="-128"/>
              </a:rPr>
              <a:t>Exports of chemical in current year	</a:t>
            </a:r>
          </a:p>
          <a:p>
            <a:pPr marL="936000" lvl="2" eaLnBrk="1" hangingPunct="1">
              <a:spcBef>
                <a:spcPts val="0"/>
              </a:spcBef>
              <a:buFont typeface="Arial" pitchFamily="34" charset="0"/>
              <a:buChar char="•"/>
              <a:defRPr/>
            </a:pPr>
            <a:r>
              <a:rPr lang="en-US" altLang="ja-JP" dirty="0">
                <a:latin typeface="Arial Narrow" panose="020B0606020202030204" pitchFamily="34" charset="0"/>
                <a:ea typeface="ＭＳ Ｐゴシック" pitchFamily="50" charset="-128"/>
              </a:rPr>
              <a:t>Growth rate of sales of equipment that uses the chemical</a:t>
            </a:r>
          </a:p>
        </p:txBody>
      </p:sp>
      <p:sp>
        <p:nvSpPr>
          <p:cNvPr id="12" name="Smiley Face 11"/>
          <p:cNvSpPr/>
          <p:nvPr/>
        </p:nvSpPr>
        <p:spPr>
          <a:xfrm>
            <a:off x="7429777" y="248807"/>
            <a:ext cx="770261" cy="7242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510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5093" y="368906"/>
            <a:ext cx="5419309" cy="3270939"/>
          </a:xfrm>
        </p:spPr>
        <p:txBody>
          <a:bodyPr/>
          <a:lstStyle/>
          <a:p>
            <a:pPr marL="0" indent="0">
              <a:buNone/>
            </a:pPr>
            <a:r>
              <a:rPr lang="en-GB" sz="1800" b="1" u="sng" dirty="0">
                <a:solidFill>
                  <a:srgbClr val="F89708"/>
                </a:solidFill>
                <a:latin typeface="Arial Narrow" panose="020B0606020202030204" pitchFamily="34" charset="0"/>
              </a:rPr>
              <a:t>Example 1</a:t>
            </a:r>
            <a:r>
              <a:rPr lang="en-GB" sz="1800" b="1" dirty="0">
                <a:solidFill>
                  <a:srgbClr val="F89708"/>
                </a:solidFill>
                <a:latin typeface="Arial Narrow" panose="020B0606020202030204" pitchFamily="34" charset="0"/>
              </a:rPr>
              <a:t>. </a:t>
            </a:r>
            <a:r>
              <a:rPr lang="en-GB" sz="1800" b="1" i="1" dirty="0">
                <a:latin typeface="Arial Narrow" panose="020B0606020202030204" pitchFamily="34" charset="0"/>
              </a:rPr>
              <a:t>In Country X the production of a specific refrigerant (HFC-143a) is 800 tonnes with an additional 200 tonnes in imported equipment, making a total consumption of 1 000 tonnes in 2005.  </a:t>
            </a:r>
          </a:p>
          <a:p>
            <a:pPr marL="0" indent="0">
              <a:buNone/>
            </a:pPr>
            <a:endParaRPr lang="en-GB" sz="1050" b="1" i="1" dirty="0">
              <a:latin typeface="Arial Narrow" panose="020B0606020202030204" pitchFamily="34" charset="0"/>
            </a:endParaRPr>
          </a:p>
          <a:p>
            <a:pPr marL="0" indent="0">
              <a:buNone/>
            </a:pPr>
            <a:r>
              <a:rPr lang="en-GB" sz="1800" b="1" i="1" dirty="0">
                <a:latin typeface="Arial Narrow" panose="020B0606020202030204" pitchFamily="34" charset="0"/>
              </a:rPr>
              <a:t>Based on the consumption pattern and knowledge of the year of introduction of the refrigerant (1998), it can be estimated that emissions will be 461 tonnes assuming the development of banks over the previous seven years. </a:t>
            </a:r>
          </a:p>
          <a:p>
            <a:pPr marL="0" indent="0">
              <a:buNone/>
            </a:pPr>
            <a:endParaRPr lang="en-GB" sz="1050" b="1" i="1" dirty="0">
              <a:latin typeface="Arial Narrow" panose="020B0606020202030204" pitchFamily="34" charset="0"/>
            </a:endParaRPr>
          </a:p>
          <a:p>
            <a:pPr marL="0" indent="0">
              <a:buNone/>
            </a:pPr>
            <a:r>
              <a:rPr lang="en-GB" sz="1800" b="1" i="1" dirty="0">
                <a:latin typeface="Arial Narrow" panose="020B0606020202030204" pitchFamily="34" charset="0"/>
              </a:rPr>
              <a:t>The bank in 2005 is estimated at 3 071 tonnes.</a:t>
            </a:r>
          </a:p>
        </p:txBody>
      </p:sp>
      <p:pic>
        <p:nvPicPr>
          <p:cNvPr id="4" name="Picture 3"/>
          <p:cNvPicPr>
            <a:picLocks noChangeAspect="1"/>
          </p:cNvPicPr>
          <p:nvPr/>
        </p:nvPicPr>
        <p:blipFill>
          <a:blip r:embed="rId2"/>
          <a:stretch>
            <a:fillRect/>
          </a:stretch>
        </p:blipFill>
        <p:spPr>
          <a:xfrm>
            <a:off x="92477" y="71021"/>
            <a:ext cx="2988073" cy="3641519"/>
          </a:xfrm>
          <a:prstGeom prst="rect">
            <a:avLst/>
          </a:prstGeom>
        </p:spPr>
      </p:pic>
      <p:pic>
        <p:nvPicPr>
          <p:cNvPr id="5" name="Picture 4"/>
          <p:cNvPicPr>
            <a:picLocks noChangeAspect="1"/>
          </p:cNvPicPr>
          <p:nvPr/>
        </p:nvPicPr>
        <p:blipFill>
          <a:blip r:embed="rId3"/>
          <a:stretch>
            <a:fillRect/>
          </a:stretch>
        </p:blipFill>
        <p:spPr>
          <a:xfrm>
            <a:off x="0" y="3825922"/>
            <a:ext cx="9023398" cy="2175383"/>
          </a:xfrm>
          <a:prstGeom prst="rect">
            <a:avLst/>
          </a:prstGeom>
        </p:spPr>
      </p:pic>
      <p:sp>
        <p:nvSpPr>
          <p:cNvPr id="2" name="Rounded Rectangle 1"/>
          <p:cNvSpPr/>
          <p:nvPr/>
        </p:nvSpPr>
        <p:spPr>
          <a:xfrm>
            <a:off x="4279769" y="5750351"/>
            <a:ext cx="4743629" cy="250954"/>
          </a:xfrm>
          <a:prstGeom prst="roundRect">
            <a:avLst/>
          </a:prstGeom>
          <a:noFill/>
          <a:ln>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1381843"/>
      </p:ext>
    </p:extLst>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053" y="1562803"/>
            <a:ext cx="3316272" cy="2805225"/>
          </a:xfrm>
          <a:prstGeom prst="rect">
            <a:avLst/>
          </a:prstGeom>
        </p:spPr>
      </p:pic>
      <p:sp>
        <p:nvSpPr>
          <p:cNvPr id="7" name="Content Placeholder 2"/>
          <p:cNvSpPr>
            <a:spLocks noGrp="1"/>
          </p:cNvSpPr>
          <p:nvPr>
            <p:ph idx="1"/>
          </p:nvPr>
        </p:nvSpPr>
        <p:spPr>
          <a:xfrm>
            <a:off x="247114" y="167047"/>
            <a:ext cx="8482107" cy="1403286"/>
          </a:xfrm>
        </p:spPr>
        <p:txBody>
          <a:bodyPr/>
          <a:lstStyle/>
          <a:p>
            <a:pPr marL="0" indent="0">
              <a:buNone/>
            </a:pPr>
            <a:r>
              <a:rPr lang="en-GB" sz="2000" b="1" u="sng" dirty="0">
                <a:solidFill>
                  <a:srgbClr val="F89708"/>
                </a:solidFill>
                <a:latin typeface="Arial Narrow" panose="020B0606020202030204" pitchFamily="34" charset="0"/>
              </a:rPr>
              <a:t>Example 2.</a:t>
            </a:r>
            <a:r>
              <a:rPr lang="en-GB" sz="2000" b="1" dirty="0">
                <a:solidFill>
                  <a:srgbClr val="F89708"/>
                </a:solidFill>
                <a:latin typeface="Arial Narrow" panose="020B0606020202030204" pitchFamily="34" charset="0"/>
              </a:rPr>
              <a:t> </a:t>
            </a:r>
            <a:r>
              <a:rPr lang="en-GB" sz="2000" b="1" dirty="0">
                <a:latin typeface="Arial Narrow" panose="020B0606020202030204" pitchFamily="34" charset="0"/>
              </a:rPr>
              <a:t>Country X  imported only the refrigerant HFC-134a in years 1997-2003 (there is no production and export). Based on the consumption pattern, it can be estimated that in 2013 there were no GHG emissions taking into account development of the bank and emissions from retired equipment</a:t>
            </a:r>
          </a:p>
        </p:txBody>
      </p:sp>
      <p:pic>
        <p:nvPicPr>
          <p:cNvPr id="8" name="Picture 7"/>
          <p:cNvPicPr>
            <a:picLocks noChangeAspect="1"/>
          </p:cNvPicPr>
          <p:nvPr/>
        </p:nvPicPr>
        <p:blipFill>
          <a:blip r:embed="rId3"/>
          <a:stretch>
            <a:fillRect/>
          </a:stretch>
        </p:blipFill>
        <p:spPr>
          <a:xfrm>
            <a:off x="4562575" y="1570333"/>
            <a:ext cx="4183633" cy="2812755"/>
          </a:xfrm>
          <a:prstGeom prst="rect">
            <a:avLst/>
          </a:prstGeom>
        </p:spPr>
      </p:pic>
      <p:pic>
        <p:nvPicPr>
          <p:cNvPr id="9" name="Picture 8"/>
          <p:cNvPicPr>
            <a:picLocks noChangeAspect="1"/>
          </p:cNvPicPr>
          <p:nvPr/>
        </p:nvPicPr>
        <p:blipFill>
          <a:blip r:embed="rId4"/>
          <a:stretch>
            <a:fillRect/>
          </a:stretch>
        </p:blipFill>
        <p:spPr>
          <a:xfrm>
            <a:off x="107173" y="4502132"/>
            <a:ext cx="8910803" cy="2181472"/>
          </a:xfrm>
          <a:prstGeom prst="rect">
            <a:avLst/>
          </a:prstGeom>
        </p:spPr>
      </p:pic>
    </p:spTree>
    <p:extLst>
      <p:ext uri="{BB962C8B-B14F-4D97-AF65-F5344CB8AC3E}">
        <p14:creationId xmlns:p14="http://schemas.microsoft.com/office/powerpoint/2010/main" val="2401222861"/>
      </p:ext>
    </p:extLst>
  </p:cSld>
  <p:clrMapOvr>
    <a:masterClrMapping/>
  </p:clrMapOvr>
  <p:transition>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32919" y="119064"/>
            <a:ext cx="8866187" cy="768704"/>
          </a:xfrm>
        </p:spPr>
        <p:txBody>
          <a:bodyPr/>
          <a:lstStyle/>
          <a:p>
            <a:pPr>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2G: Other Product Manufacture and Use</a:t>
            </a:r>
          </a:p>
        </p:txBody>
      </p:sp>
      <p:sp>
        <p:nvSpPr>
          <p:cNvPr id="25603" name="Rectangle 3"/>
          <p:cNvSpPr>
            <a:spLocks noGrp="1" noChangeArrowheads="1"/>
          </p:cNvSpPr>
          <p:nvPr>
            <p:ph type="body" idx="1"/>
          </p:nvPr>
        </p:nvSpPr>
        <p:spPr>
          <a:xfrm>
            <a:off x="277813" y="4105799"/>
            <a:ext cx="8590979" cy="2543575"/>
          </a:xfrm>
        </p:spPr>
        <p:txBody>
          <a:bodyPr/>
          <a:lstStyle/>
          <a:p>
            <a:pPr>
              <a:spcBef>
                <a:spcPts val="300"/>
              </a:spcBef>
              <a:buFont typeface="Wingdings" panose="05000000000000000000" pitchFamily="2" charset="2"/>
              <a:buChar char="q"/>
              <a:defRPr/>
            </a:pPr>
            <a:r>
              <a:rPr lang="en-GB" altLang="ja-JP" sz="2000" b="1" u="sng" dirty="0">
                <a:latin typeface="Arial Narrow" panose="020B0606020202030204" pitchFamily="34" charset="0"/>
                <a:ea typeface="ＭＳ Ｐゴシック" pitchFamily="50" charset="-128"/>
              </a:rPr>
              <a:t>SF</a:t>
            </a:r>
            <a:r>
              <a:rPr lang="en-GB" altLang="ja-JP" sz="1400" b="1" u="sng" dirty="0">
                <a:latin typeface="Arial Narrow" panose="020B0606020202030204" pitchFamily="34" charset="0"/>
                <a:ea typeface="ＭＳ Ｐゴシック" pitchFamily="50" charset="-128"/>
              </a:rPr>
              <a:t>6</a:t>
            </a:r>
            <a:r>
              <a:rPr lang="en-GB" altLang="ja-JP" sz="2000" b="1" u="sng" dirty="0">
                <a:latin typeface="Arial Narrow" panose="020B0606020202030204" pitchFamily="34" charset="0"/>
                <a:ea typeface="ＭＳ Ｐゴシック" pitchFamily="50" charset="-128"/>
              </a:rPr>
              <a:t> and PFCs: </a:t>
            </a:r>
            <a:r>
              <a:rPr lang="en-GB" altLang="ja-JP" sz="1800" b="1" dirty="0">
                <a:latin typeface="Arial Narrow" panose="020B0606020202030204" pitchFamily="34" charset="0"/>
                <a:ea typeface="ＭＳ Ｐゴシック" pitchFamily="50" charset="-128"/>
              </a:rPr>
              <a:t>electrical equipment:  </a:t>
            </a:r>
            <a:r>
              <a:rPr lang="en-GB" sz="1800" dirty="0">
                <a:latin typeface="Arial Narrow" panose="020B0606020202030204" pitchFamily="34" charset="0"/>
              </a:rPr>
              <a:t>gas insulated switchgear and substations (GIS), gas circuit breakers (GCB), high voltage gas-insulated lines (GIL), gas-insulated power transformers (GIT). </a:t>
            </a:r>
            <a:r>
              <a:rPr lang="en-GB" sz="1800" b="1" dirty="0">
                <a:latin typeface="Arial Narrow" panose="020B0606020202030204" pitchFamily="34" charset="0"/>
              </a:rPr>
              <a:t>Military equipment: </a:t>
            </a:r>
            <a:r>
              <a:rPr lang="en-GB" sz="1800" dirty="0">
                <a:latin typeface="Arial Narrow" panose="020B0606020202030204" pitchFamily="34" charset="0"/>
              </a:rPr>
              <a:t>ground and airborne radar, avionics, missile guidance systems, ECM (Electronic Counter Measures), sonar, amphibious assault vehicles, other surveillance aircraft, lasers, SDI (Strategic </a:t>
            </a:r>
            <a:r>
              <a:rPr lang="en-GB" sz="1800" dirty="0" err="1">
                <a:latin typeface="Arial Narrow" panose="020B0606020202030204" pitchFamily="34" charset="0"/>
              </a:rPr>
              <a:t>Defense</a:t>
            </a:r>
            <a:r>
              <a:rPr lang="en-GB" sz="1800" dirty="0">
                <a:latin typeface="Arial Narrow" panose="020B0606020202030204" pitchFamily="34" charset="0"/>
              </a:rPr>
              <a:t> Initiative), stealth aircraft. PFCs for cooling electric motors, e.g., in ships and submarines. </a:t>
            </a:r>
            <a:r>
              <a:rPr lang="en-GB" altLang="ja-JP" sz="1800" b="1" dirty="0">
                <a:latin typeface="Arial Narrow" panose="020B0606020202030204" pitchFamily="34" charset="0"/>
                <a:ea typeface="ＭＳ Ｐゴシック" pitchFamily="50" charset="-128"/>
              </a:rPr>
              <a:t>Cosmetic and medical applications, research particle accelerators.</a:t>
            </a:r>
          </a:p>
          <a:p>
            <a:pPr>
              <a:spcBef>
                <a:spcPts val="300"/>
              </a:spcBef>
              <a:buFont typeface="Wingdings" panose="05000000000000000000" pitchFamily="2" charset="2"/>
              <a:buChar char="q"/>
              <a:defRPr/>
            </a:pPr>
            <a:r>
              <a:rPr lang="en-GB" altLang="ja-JP" sz="2000" b="1" u="sng" dirty="0">
                <a:latin typeface="Arial Narrow" panose="020B0606020202030204" pitchFamily="34" charset="0"/>
                <a:ea typeface="ＭＳ Ｐゴシック" pitchFamily="50" charset="-128"/>
              </a:rPr>
              <a:t>N</a:t>
            </a:r>
            <a:r>
              <a:rPr lang="en-GB" altLang="ja-JP" sz="1600" b="1" u="sng" dirty="0">
                <a:latin typeface="Arial Narrow" panose="020B0606020202030204" pitchFamily="34" charset="0"/>
                <a:ea typeface="ＭＳ Ｐゴシック" pitchFamily="50" charset="-128"/>
              </a:rPr>
              <a:t>2</a:t>
            </a:r>
            <a:r>
              <a:rPr lang="en-GB" altLang="ja-JP" sz="2000" b="1" u="sng" dirty="0">
                <a:latin typeface="Arial Narrow" panose="020B0606020202030204" pitchFamily="34" charset="0"/>
                <a:ea typeface="ＭＳ Ｐゴシック" pitchFamily="50" charset="-128"/>
              </a:rPr>
              <a:t>O</a:t>
            </a:r>
            <a:r>
              <a:rPr lang="en-GB" altLang="ja-JP" sz="2000" b="1" dirty="0">
                <a:latin typeface="Arial Narrow" panose="020B0606020202030204" pitchFamily="34" charset="0"/>
                <a:ea typeface="ＭＳ Ｐゴシック" pitchFamily="50" charset="-128"/>
              </a:rPr>
              <a:t>: </a:t>
            </a:r>
            <a:r>
              <a:rPr lang="en-GB" altLang="ja-JP" sz="1800" b="1" dirty="0">
                <a:latin typeface="Arial Narrow" panose="020B0606020202030204" pitchFamily="34" charset="0"/>
                <a:ea typeface="ＭＳ Ｐゴシック" pitchFamily="50" charset="-128"/>
              </a:rPr>
              <a:t>Medical applications, Auto-racing, Propellant in aerosol products</a:t>
            </a:r>
          </a:p>
        </p:txBody>
      </p:sp>
      <p:graphicFrame>
        <p:nvGraphicFramePr>
          <p:cNvPr id="4" name="表 3"/>
          <p:cNvGraphicFramePr>
            <a:graphicFrameLocks noGrp="1"/>
          </p:cNvGraphicFramePr>
          <p:nvPr>
            <p:extLst>
              <p:ext uri="{D42A27DB-BD31-4B8C-83A1-F6EECF244321}">
                <p14:modId xmlns:p14="http://schemas.microsoft.com/office/powerpoint/2010/main" val="151545600"/>
              </p:ext>
            </p:extLst>
          </p:nvPr>
        </p:nvGraphicFramePr>
        <p:xfrm>
          <a:off x="932155" y="1125223"/>
          <a:ext cx="7084911" cy="2743120"/>
        </p:xfrm>
        <a:graphic>
          <a:graphicData uri="http://schemas.openxmlformats.org/drawingml/2006/table">
            <a:tbl>
              <a:tblPr/>
              <a:tblGrid>
                <a:gridCol w="810078">
                  <a:extLst>
                    <a:ext uri="{9D8B030D-6E8A-4147-A177-3AD203B41FA5}">
                      <a16:colId xmlns:a16="http://schemas.microsoft.com/office/drawing/2014/main" val="20000"/>
                    </a:ext>
                  </a:extLst>
                </a:gridCol>
                <a:gridCol w="2733068">
                  <a:extLst>
                    <a:ext uri="{9D8B030D-6E8A-4147-A177-3AD203B41FA5}">
                      <a16:colId xmlns:a16="http://schemas.microsoft.com/office/drawing/2014/main" val="20001"/>
                    </a:ext>
                  </a:extLst>
                </a:gridCol>
                <a:gridCol w="852635">
                  <a:extLst>
                    <a:ext uri="{9D8B030D-6E8A-4147-A177-3AD203B41FA5}">
                      <a16:colId xmlns:a16="http://schemas.microsoft.com/office/drawing/2014/main" val="20002"/>
                    </a:ext>
                  </a:extLst>
                </a:gridCol>
                <a:gridCol w="2689130">
                  <a:extLst>
                    <a:ext uri="{9D8B030D-6E8A-4147-A177-3AD203B41FA5}">
                      <a16:colId xmlns:a16="http://schemas.microsoft.com/office/drawing/2014/main" val="20003"/>
                    </a:ext>
                  </a:extLst>
                </a:gridCol>
              </a:tblGrid>
              <a:tr h="3178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Code</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Category</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2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2G1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Electrical Equipment</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Other</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2G1a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Manufacture</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2G3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N</a:t>
                      </a:r>
                      <a:r>
                        <a:rPr kumimoji="1" lang="en-GB" altLang="ja-JP" sz="1600" b="1" i="0" u="none" strike="noStrike" cap="none" normalizeH="0" baseline="-25000">
                          <a:ln>
                            <a:noFill/>
                          </a:ln>
                          <a:solidFill>
                            <a:srgbClr val="000000"/>
                          </a:solidFill>
                          <a:effectLst/>
                          <a:latin typeface="Arial Narrow" panose="020B0606020202030204" pitchFamily="34" charset="0"/>
                          <a:ea typeface="ＭＳ Ｐゴシック" pitchFamily="50" charset="-128"/>
                          <a:cs typeface="Times New Roman" pitchFamily="18" charset="0"/>
                        </a:rPr>
                        <a:t>2</a:t>
                      </a: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O from Product Uses</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Use</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2G3a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Medical Applications</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Disposal</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2G3b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Propellant for Pressure</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35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2G2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SF</a:t>
                      </a:r>
                      <a:r>
                        <a:rPr kumimoji="1" lang="en-GB" altLang="ja-JP" sz="1600" b="1" i="0" u="none" strike="noStrike" cap="none" normalizeH="0" baseline="-25000" dirty="0">
                          <a:ln>
                            <a:noFill/>
                          </a:ln>
                          <a:solidFill>
                            <a:srgbClr val="000000"/>
                          </a:solidFill>
                          <a:effectLst/>
                          <a:latin typeface="Arial Narrow" panose="020B0606020202030204" pitchFamily="34" charset="0"/>
                          <a:ea typeface="ＭＳ Ｐゴシック" pitchFamily="50" charset="-128"/>
                          <a:cs typeface="Times New Roman" pitchFamily="18" charset="0"/>
                        </a:rPr>
                        <a:t>6</a:t>
                      </a: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/PFCs from Other Uses</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2G3c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Other</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2G2a</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Military Applications </a:t>
                      </a:r>
                      <a:endParaRPr kumimoji="1" lang="ja-JP"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2G4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Other</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32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Accelerators</a:t>
                      </a:r>
                      <a:endParaRPr kumimoji="1" lang="ja-JP" altLang="ja-JP" sz="16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172733"/>
      </p:ext>
    </p:extLst>
  </p:cSld>
  <p:clrMapOvr>
    <a:masterClrMapping/>
  </p:clrMapOvr>
  <p:transition>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61" y="903164"/>
            <a:ext cx="7611017" cy="520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781235" y="225595"/>
            <a:ext cx="8362765" cy="677569"/>
          </a:xfrm>
          <a:prstGeom prst="rect">
            <a:avLst/>
          </a:prstGeom>
        </p:spPr>
        <p:txBody>
          <a:bodyPr/>
          <a:lst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a:lstStyle>
          <a:p>
            <a:pPr>
              <a:defRPr/>
            </a:pPr>
            <a:r>
              <a:rPr lang="en-GB" altLang="ja-JP" sz="3600" kern="0" dirty="0">
                <a:effectLst>
                  <a:outerShdw blurRad="38100" dist="38100" dir="2700000" algn="tl">
                    <a:srgbClr val="C0C0C0"/>
                  </a:outerShdw>
                </a:effectLst>
                <a:latin typeface="Arial Narrow" panose="020B0606020202030204" pitchFamily="34" charset="0"/>
                <a:ea typeface="ＭＳ Ｐゴシック" pitchFamily="50" charset="-128"/>
              </a:rPr>
              <a:t>IPPU Activity Data: Cross-Checks</a:t>
            </a:r>
          </a:p>
        </p:txBody>
      </p:sp>
    </p:spTree>
    <p:extLst>
      <p:ext uri="{BB962C8B-B14F-4D97-AF65-F5344CB8AC3E}">
        <p14:creationId xmlns:p14="http://schemas.microsoft.com/office/powerpoint/2010/main" val="850406049"/>
      </p:ext>
    </p:extLst>
  </p:cSld>
  <p:clrMapOvr>
    <a:masterClrMapping/>
  </p:clrMapOvr>
  <p:transition>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14" y="323311"/>
            <a:ext cx="7918450" cy="1008062"/>
          </a:xfrm>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IPPU Activity Data: Cross-checks / QC</a:t>
            </a:r>
          </a:p>
        </p:txBody>
      </p:sp>
      <p:sp>
        <p:nvSpPr>
          <p:cNvPr id="3" name="Content Placeholder 2"/>
          <p:cNvSpPr>
            <a:spLocks noGrp="1"/>
          </p:cNvSpPr>
          <p:nvPr>
            <p:ph idx="1"/>
          </p:nvPr>
        </p:nvSpPr>
        <p:spPr>
          <a:xfrm>
            <a:off x="1052514" y="1600200"/>
            <a:ext cx="7159332" cy="3912833"/>
          </a:xfrm>
        </p:spPr>
        <p:txBody>
          <a:bodyPr/>
          <a:lstStyle/>
          <a:p>
            <a:pPr>
              <a:buFont typeface="Courier New" panose="02070309020205020404" pitchFamily="49" charset="0"/>
              <a:buChar char="o"/>
            </a:pPr>
            <a:r>
              <a:rPr lang="en-GB" b="1" dirty="0">
                <a:latin typeface="Arial Narrow" panose="020B0606020202030204" pitchFamily="34" charset="0"/>
              </a:rPr>
              <a:t>The CO</a:t>
            </a:r>
            <a:r>
              <a:rPr lang="en-GB" sz="1800" b="1" dirty="0">
                <a:latin typeface="Arial Narrow" panose="020B0606020202030204" pitchFamily="34" charset="0"/>
              </a:rPr>
              <a:t>2</a:t>
            </a:r>
            <a:r>
              <a:rPr lang="en-GB" b="1" dirty="0">
                <a:latin typeface="Arial Narrow" panose="020B0606020202030204" pitchFamily="34" charset="0"/>
              </a:rPr>
              <a:t> completeness check </a:t>
            </a:r>
          </a:p>
          <a:p>
            <a:pPr>
              <a:buFont typeface="Courier New" panose="02070309020205020404" pitchFamily="49" charset="0"/>
              <a:buChar char="o"/>
            </a:pPr>
            <a:endParaRPr lang="en-GB" sz="1200" b="1" dirty="0">
              <a:latin typeface="Arial Narrow" panose="020B0606020202030204" pitchFamily="34" charset="0"/>
            </a:endParaRPr>
          </a:p>
          <a:p>
            <a:pPr>
              <a:buFont typeface="Courier New" panose="02070309020205020404" pitchFamily="49" charset="0"/>
              <a:buChar char="o"/>
            </a:pPr>
            <a:r>
              <a:rPr lang="en-GB" b="1" dirty="0">
                <a:latin typeface="Arial Narrow" panose="020B0606020202030204" pitchFamily="34" charset="0"/>
              </a:rPr>
              <a:t>Feedstock balance check</a:t>
            </a:r>
          </a:p>
          <a:p>
            <a:pPr>
              <a:buFont typeface="Courier New" panose="02070309020205020404" pitchFamily="49" charset="0"/>
              <a:buChar char="o"/>
            </a:pPr>
            <a:endParaRPr lang="en-GB" sz="1200" b="1" dirty="0">
              <a:latin typeface="Arial Narrow" panose="020B0606020202030204" pitchFamily="34" charset="0"/>
            </a:endParaRPr>
          </a:p>
          <a:p>
            <a:pPr>
              <a:buFont typeface="Courier New" panose="02070309020205020404" pitchFamily="49" charset="0"/>
              <a:buChar char="o"/>
            </a:pPr>
            <a:r>
              <a:rPr lang="en-GB" b="1" dirty="0">
                <a:latin typeface="Arial Narrow" panose="020B0606020202030204" pitchFamily="34" charset="0"/>
              </a:rPr>
              <a:t>Potential emissions approach for estimating HFCs, PFCs, or SF</a:t>
            </a:r>
            <a:r>
              <a:rPr lang="en-GB" sz="1800" b="1" dirty="0">
                <a:latin typeface="Arial Narrow" panose="020B0606020202030204" pitchFamily="34" charset="0"/>
              </a:rPr>
              <a:t>6</a:t>
            </a:r>
          </a:p>
        </p:txBody>
      </p:sp>
    </p:spTree>
    <p:extLst>
      <p:ext uri="{BB962C8B-B14F-4D97-AF65-F5344CB8AC3E}">
        <p14:creationId xmlns:p14="http://schemas.microsoft.com/office/powerpoint/2010/main" val="1728054502"/>
      </p:ext>
    </p:extLst>
  </p:cSld>
  <p:clrMapOvr>
    <a:masterClrMapping/>
  </p:clrMapOvr>
  <p:transition>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80149" y="1268958"/>
            <a:ext cx="8441244" cy="520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1257300" lvl="3" indent="0">
              <a:spcBef>
                <a:spcPts val="600"/>
              </a:spcBef>
              <a:buNone/>
              <a:defRPr/>
            </a:pPr>
            <a:r>
              <a:rPr lang="en-GB" sz="2400" b="1" u="sng" kern="0" dirty="0">
                <a:solidFill>
                  <a:srgbClr val="5492CD"/>
                </a:solidFill>
                <a:latin typeface="Arial Narrow" panose="020B0606020202030204" pitchFamily="34" charset="0"/>
              </a:rPr>
              <a:t>Where to get: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Regulation for phase-out of CFCs and HCFCs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Government Statistics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Refrigerant Manufacturers and Distributors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Disposal Companies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Import/Export Companies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Manufacturer Association </a:t>
            </a:r>
          </a:p>
          <a:p>
            <a:pPr marL="1543050" lvl="3" indent="-285750">
              <a:spcBef>
                <a:spcPts val="0"/>
              </a:spcBef>
              <a:buFont typeface="Courier New" panose="02070309020205020404" pitchFamily="49" charset="0"/>
              <a:buChar char="o"/>
              <a:defRPr/>
            </a:pPr>
            <a:r>
              <a:rPr lang="en-GB" dirty="0">
                <a:solidFill>
                  <a:srgbClr val="5492CD"/>
                </a:solidFill>
                <a:latin typeface="Arial Narrow" panose="020B0606020202030204" pitchFamily="34" charset="0"/>
              </a:rPr>
              <a:t>Marketing Studies </a:t>
            </a:r>
          </a:p>
          <a:p>
            <a:pPr marL="0" indent="0">
              <a:spcBef>
                <a:spcPts val="600"/>
              </a:spcBef>
              <a:buFontTx/>
              <a:buNone/>
              <a:defRPr/>
            </a:pPr>
            <a:r>
              <a:rPr lang="en-GB" sz="2400" b="1" u="sng" kern="0" dirty="0">
                <a:latin typeface="Arial Narrow" panose="020B0606020202030204" pitchFamily="34" charset="0"/>
              </a:rPr>
              <a:t>What to get: </a:t>
            </a:r>
          </a:p>
          <a:p>
            <a:pPr>
              <a:spcBef>
                <a:spcPts val="0"/>
              </a:spcBef>
              <a:defRPr/>
            </a:pPr>
            <a:r>
              <a:rPr lang="en-GB" sz="1800" dirty="0">
                <a:latin typeface="Arial Narrow" panose="020B0606020202030204" pitchFamily="34" charset="0"/>
              </a:rPr>
              <a:t>schedule of phase out for charging of brand new equipment and for servicing </a:t>
            </a:r>
          </a:p>
          <a:p>
            <a:pPr>
              <a:spcBef>
                <a:spcPts val="0"/>
              </a:spcBef>
              <a:defRPr/>
            </a:pPr>
            <a:r>
              <a:rPr lang="en-GB" sz="1800" dirty="0">
                <a:latin typeface="Arial Narrow" panose="020B0606020202030204" pitchFamily="34" charset="0"/>
              </a:rPr>
              <a:t>number of equipment disposed of for each type of application </a:t>
            </a:r>
          </a:p>
          <a:p>
            <a:pPr>
              <a:spcBef>
                <a:spcPts val="0"/>
              </a:spcBef>
              <a:defRPr/>
            </a:pPr>
            <a:r>
              <a:rPr lang="en-GB" sz="1800" dirty="0">
                <a:latin typeface="Arial Narrow" panose="020B0606020202030204" pitchFamily="34" charset="0"/>
              </a:rPr>
              <a:t>all virgin refrigerants sold for charging new equipment and for servicing in the different sectors</a:t>
            </a:r>
          </a:p>
          <a:p>
            <a:pPr>
              <a:spcBef>
                <a:spcPts val="0"/>
              </a:spcBef>
              <a:defRPr/>
            </a:pPr>
            <a:r>
              <a:rPr lang="en-GB" sz="1800" dirty="0">
                <a:latin typeface="Arial Narrow" panose="020B0606020202030204" pitchFamily="34" charset="0"/>
              </a:rPr>
              <a:t>equipment produced on a national level using HFC refrigerants (for all sub-applications) </a:t>
            </a:r>
          </a:p>
          <a:p>
            <a:pPr>
              <a:spcBef>
                <a:spcPts val="0"/>
              </a:spcBef>
              <a:defRPr/>
            </a:pPr>
            <a:r>
              <a:rPr lang="en-GB" sz="1800" dirty="0">
                <a:latin typeface="Arial Narrow" panose="020B0606020202030204" pitchFamily="34" charset="0"/>
              </a:rPr>
              <a:t>number of equipment using HFCs (imported and exported)</a:t>
            </a:r>
          </a:p>
          <a:p>
            <a:pPr>
              <a:spcBef>
                <a:spcPts val="0"/>
              </a:spcBef>
              <a:defRPr/>
            </a:pPr>
            <a:r>
              <a:rPr lang="en-GB" sz="1800" dirty="0">
                <a:latin typeface="Arial Narrow" panose="020B0606020202030204" pitchFamily="34" charset="0"/>
              </a:rPr>
              <a:t>HFC refrigerants recovered for re-processing or for destruction </a:t>
            </a:r>
          </a:p>
          <a:p>
            <a:pPr>
              <a:spcBef>
                <a:spcPts val="0"/>
              </a:spcBef>
              <a:defRPr/>
            </a:pPr>
            <a:r>
              <a:rPr lang="en-GB" sz="1800" dirty="0">
                <a:latin typeface="Arial Narrow" panose="020B0606020202030204" pitchFamily="34" charset="0"/>
              </a:rPr>
              <a:t>average equipment lifetime </a:t>
            </a:r>
          </a:p>
          <a:p>
            <a:pPr>
              <a:spcBef>
                <a:spcPts val="0"/>
              </a:spcBef>
              <a:defRPr/>
            </a:pPr>
            <a:r>
              <a:rPr lang="en-GB" sz="1800" dirty="0">
                <a:latin typeface="Arial Narrow" panose="020B0606020202030204" pitchFamily="34" charset="0"/>
              </a:rPr>
              <a:t>initial charge of systems</a:t>
            </a:r>
            <a:endParaRPr lang="en-GB" sz="1800" dirty="0">
              <a:latin typeface="Arial Narrow" panose="020B0606020202030204" pitchFamily="34" charset="0"/>
              <a:ea typeface="SimSun" panose="02010600030101010101" pitchFamily="2" charset="-122"/>
              <a:cs typeface="Times New Roman" panose="02020603050405020304" pitchFamily="18" charset="0"/>
            </a:endParaRPr>
          </a:p>
          <a:p>
            <a:pPr marL="0" indent="0">
              <a:spcBef>
                <a:spcPts val="600"/>
              </a:spcBef>
              <a:buFontTx/>
              <a:buNone/>
              <a:defRPr/>
            </a:pPr>
            <a:endParaRPr lang="en-GB" sz="2000" b="1" u="sng" kern="0" dirty="0">
              <a:latin typeface="Bookman Old Style" panose="02050604050505020204" pitchFamily="18" charset="0"/>
            </a:endParaRPr>
          </a:p>
        </p:txBody>
      </p:sp>
      <p:sp>
        <p:nvSpPr>
          <p:cNvPr id="3" name="Rectangle 2"/>
          <p:cNvSpPr txBox="1">
            <a:spLocks noChangeArrowheads="1"/>
          </p:cNvSpPr>
          <p:nvPr/>
        </p:nvSpPr>
        <p:spPr>
          <a:xfrm>
            <a:off x="555565" y="376516"/>
            <a:ext cx="8038020" cy="768704"/>
          </a:xfrm>
          <a:prstGeom prst="rect">
            <a:avLst/>
          </a:prstGeom>
        </p:spPr>
        <p:txBody>
          <a:bodyPr/>
          <a:lst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a:lstStyle>
          <a:p>
            <a:pPr>
              <a:defRPr/>
            </a:pPr>
            <a:r>
              <a:rPr lang="en-GB" sz="3600" kern="0" dirty="0">
                <a:effectLst>
                  <a:outerShdw blurRad="38100" dist="38100" dir="2700000" algn="tl">
                    <a:srgbClr val="000000">
                      <a:alpha val="43137"/>
                    </a:srgbClr>
                  </a:outerShdw>
                </a:effectLst>
                <a:latin typeface="Arial Narrow" panose="020B0606020202030204" pitchFamily="34" charset="0"/>
              </a:rPr>
              <a:t>IPPU Activity Data: Data Collection – RAC</a:t>
            </a:r>
            <a:endParaRPr lang="en-GB" altLang="ja-JP" sz="3600" kern="0" dirty="0">
              <a:effectLst>
                <a:outerShdw blurRad="38100" dist="38100" dir="2700000" algn="tl">
                  <a:srgbClr val="C0C0C0"/>
                </a:outerShdw>
              </a:effectLst>
              <a:latin typeface="Book Antiqua" panose="02040602050305030304" pitchFamily="18" charset="0"/>
              <a:ea typeface="ＭＳ Ｐゴシック" pitchFamily="50" charset="-128"/>
            </a:endParaRPr>
          </a:p>
        </p:txBody>
      </p:sp>
    </p:spTree>
    <p:extLst>
      <p:ext uri="{BB962C8B-B14F-4D97-AF65-F5344CB8AC3E}">
        <p14:creationId xmlns:p14="http://schemas.microsoft.com/office/powerpoint/2010/main" val="359759334"/>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IPPU Sector</a:t>
            </a:r>
          </a:p>
        </p:txBody>
      </p:sp>
      <p:sp>
        <p:nvSpPr>
          <p:cNvPr id="3" name="Content Placeholder 2"/>
          <p:cNvSpPr>
            <a:spLocks noGrp="1"/>
          </p:cNvSpPr>
          <p:nvPr>
            <p:ph idx="1"/>
          </p:nvPr>
        </p:nvSpPr>
        <p:spPr>
          <a:xfrm>
            <a:off x="830571" y="1262848"/>
            <a:ext cx="7634287" cy="4525963"/>
          </a:xfrm>
        </p:spPr>
        <p:txBody>
          <a:bodyPr/>
          <a:lstStyle/>
          <a:p>
            <a:pPr marL="0" indent="0">
              <a:buNone/>
            </a:pPr>
            <a:r>
              <a:rPr lang="en-US" sz="2600" b="1" dirty="0">
                <a:solidFill>
                  <a:srgbClr val="FF0000"/>
                </a:solidFill>
                <a:latin typeface="Arial Narrow" panose="020B0606020202030204" pitchFamily="34" charset="0"/>
                <a:ea typeface="ＭＳ Ｐゴシック" pitchFamily="50" charset="-128"/>
              </a:rPr>
              <a:t>Not</a:t>
            </a:r>
            <a:r>
              <a:rPr lang="en-US" sz="2600" b="1" dirty="0">
                <a:latin typeface="Arial Narrow" panose="020B0606020202030204" pitchFamily="34" charset="0"/>
                <a:ea typeface="ＭＳ Ｐゴシック" pitchFamily="50" charset="-128"/>
              </a:rPr>
              <a:t> IPPU:</a:t>
            </a:r>
          </a:p>
          <a:p>
            <a:pPr>
              <a:buFont typeface="Wingdings" panose="05000000000000000000" pitchFamily="2" charset="2"/>
              <a:buChar char="Ø"/>
            </a:pPr>
            <a:r>
              <a:rPr lang="en-US" sz="2600" b="1" dirty="0">
                <a:latin typeface="Arial Narrow" panose="020B0606020202030204" pitchFamily="34" charset="0"/>
                <a:ea typeface="ＭＳ Ｐゴシック" pitchFamily="50" charset="-128"/>
              </a:rPr>
              <a:t>Emissions from Fuel combustion in Industrial Sector for energy purposes </a:t>
            </a:r>
            <a:r>
              <a:rPr lang="en-US" sz="2600" dirty="0">
                <a:latin typeface="Arial Narrow" panose="020B0606020202030204" pitchFamily="34" charset="0"/>
                <a:ea typeface="ＭＳ Ｐゴシック" pitchFamily="50" charset="-128"/>
              </a:rPr>
              <a:t>(</a:t>
            </a:r>
            <a:r>
              <a:rPr lang="en-US" sz="2600" i="1" dirty="0">
                <a:latin typeface="Arial Narrow" panose="020B0606020202030204" pitchFamily="34" charset="0"/>
                <a:ea typeface="ＭＳ Ｐゴシック" pitchFamily="50" charset="-128"/>
              </a:rPr>
              <a:t>e.g., cement production</a:t>
            </a:r>
            <a:r>
              <a:rPr lang="en-US" sz="2600" dirty="0">
                <a:latin typeface="Arial Narrow" panose="020B0606020202030204" pitchFamily="34" charset="0"/>
                <a:ea typeface="ＭＳ Ｐゴシック" pitchFamily="50" charset="-128"/>
              </a:rPr>
              <a:t>) </a:t>
            </a:r>
            <a:r>
              <a:rPr lang="en-US" sz="2600" b="1" dirty="0">
                <a:latin typeface="Arial Narrow" panose="020B0606020202030204" pitchFamily="34" charset="0"/>
                <a:ea typeface="ＭＳ Ｐゴシック" pitchFamily="50" charset="-128"/>
              </a:rPr>
              <a:t>→ Energy Sector</a:t>
            </a:r>
          </a:p>
          <a:p>
            <a:pPr>
              <a:buFont typeface="Wingdings" panose="05000000000000000000" pitchFamily="2" charset="2"/>
              <a:buChar char="Ø"/>
            </a:pPr>
            <a:endParaRPr lang="en-US" sz="1200" b="1" dirty="0">
              <a:latin typeface="Arial Narrow" panose="020B0606020202030204" pitchFamily="34" charset="0"/>
              <a:ea typeface="ＭＳ Ｐゴシック" pitchFamily="50" charset="-128"/>
            </a:endParaRPr>
          </a:p>
          <a:p>
            <a:pPr>
              <a:buFont typeface="Wingdings" panose="05000000000000000000" pitchFamily="2" charset="2"/>
              <a:buChar char="Ø"/>
            </a:pPr>
            <a:r>
              <a:rPr lang="en-US" sz="2600" b="1" dirty="0">
                <a:latin typeface="Arial Narrow" panose="020B0606020202030204" pitchFamily="34" charset="0"/>
                <a:ea typeface="ＭＳ Ｐゴシック" pitchFamily="50" charset="-128"/>
              </a:rPr>
              <a:t>Fugitive emissions in Oil/Gas industries → Energy Sector</a:t>
            </a:r>
          </a:p>
          <a:p>
            <a:pPr>
              <a:buFont typeface="Wingdings" panose="05000000000000000000" pitchFamily="2" charset="2"/>
              <a:buChar char="Ø"/>
            </a:pPr>
            <a:endParaRPr lang="en-US" sz="1200" b="1" dirty="0">
              <a:latin typeface="Arial Narrow" panose="020B0606020202030204" pitchFamily="34" charset="0"/>
              <a:ea typeface="ＭＳ Ｐゴシック" pitchFamily="50" charset="-128"/>
            </a:endParaRPr>
          </a:p>
          <a:p>
            <a:pPr>
              <a:buFont typeface="Wingdings" panose="05000000000000000000" pitchFamily="2" charset="2"/>
              <a:buChar char="Ø"/>
            </a:pPr>
            <a:r>
              <a:rPr lang="en-US" sz="2600" b="1" dirty="0">
                <a:latin typeface="Arial Narrow" panose="020B0606020202030204" pitchFamily="34" charset="0"/>
                <a:ea typeface="ＭＳ Ｐゴシック" pitchFamily="50" charset="-128"/>
              </a:rPr>
              <a:t>Solvents &amp; other products incineration without energy recovery → Waste Sector</a:t>
            </a:r>
          </a:p>
        </p:txBody>
      </p:sp>
    </p:spTree>
    <p:extLst>
      <p:ext uri="{BB962C8B-B14F-4D97-AF65-F5344CB8AC3E}">
        <p14:creationId xmlns:p14="http://schemas.microsoft.com/office/powerpoint/2010/main" val="3129890609"/>
      </p:ext>
    </p:extLst>
  </p:cSld>
  <p:clrMapOvr>
    <a:masterClrMapping/>
  </p:clrMapOvr>
  <p:transition>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23933" y="288060"/>
            <a:ext cx="7633376" cy="752475"/>
          </a:xfrm>
        </p:spPr>
        <p:txBody>
          <a:bodyPr/>
          <a:lstStyle/>
          <a:p>
            <a:r>
              <a:rPr lang="en-US" altLang="ja-JP" sz="3600" b="1" dirty="0">
                <a:effectLst>
                  <a:outerShdw blurRad="38100" dist="38100" dir="2700000" algn="tl">
                    <a:srgbClr val="C0C0C0"/>
                  </a:outerShdw>
                </a:effectLst>
                <a:latin typeface="Arial Narrow" panose="020B0606020202030204" pitchFamily="34" charset="0"/>
                <a:ea typeface="ＭＳ Ｐゴシック" pitchFamily="50" charset="-128"/>
              </a:rPr>
              <a:t>IPPU Activity </a:t>
            </a:r>
            <a:r>
              <a:rPr lang="en-US" altLang="ja-JP" sz="3600" dirty="0">
                <a:effectLst>
                  <a:outerShdw blurRad="38100" dist="38100" dir="2700000" algn="tl">
                    <a:srgbClr val="C0C0C0"/>
                  </a:outerShdw>
                </a:effectLst>
                <a:latin typeface="Arial Narrow" panose="020B0606020202030204" pitchFamily="34" charset="0"/>
                <a:ea typeface="ＭＳ Ｐゴシック" pitchFamily="50" charset="-128"/>
              </a:rPr>
              <a:t>D</a:t>
            </a:r>
            <a:r>
              <a:rPr lang="en-US" altLang="ja-JP" sz="3600" b="1" dirty="0">
                <a:effectLst>
                  <a:outerShdw blurRad="38100" dist="38100" dir="2700000" algn="tl">
                    <a:srgbClr val="C0C0C0"/>
                  </a:outerShdw>
                </a:effectLst>
                <a:latin typeface="Arial Narrow" panose="020B0606020202030204" pitchFamily="34" charset="0"/>
                <a:ea typeface="ＭＳ Ｐゴシック" pitchFamily="50" charset="-128"/>
              </a:rPr>
              <a:t>ata: Confidentiality</a:t>
            </a:r>
          </a:p>
        </p:txBody>
      </p:sp>
      <p:sp>
        <p:nvSpPr>
          <p:cNvPr id="179203" name="Rectangle 3"/>
          <p:cNvSpPr>
            <a:spLocks noGrp="1" noChangeArrowheads="1"/>
          </p:cNvSpPr>
          <p:nvPr>
            <p:ph type="body" idx="1"/>
          </p:nvPr>
        </p:nvSpPr>
        <p:spPr>
          <a:xfrm>
            <a:off x="506027" y="1382865"/>
            <a:ext cx="8227763" cy="40769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36575" indent="-536575">
              <a:lnSpc>
                <a:spcPct val="80000"/>
              </a:lnSpc>
              <a:spcBef>
                <a:spcPts val="600"/>
              </a:spcBef>
              <a:buFont typeface="Wingdings" pitchFamily="2" charset="2"/>
              <a:buChar char="Ø"/>
            </a:pPr>
            <a:r>
              <a:rPr lang="en-US" altLang="ja-JP" sz="2400" b="1" dirty="0">
                <a:latin typeface="Arial Narrow" panose="020B0606020202030204" pitchFamily="34" charset="0"/>
                <a:ea typeface="ＭＳ Ｐゴシック" pitchFamily="50" charset="-128"/>
              </a:rPr>
              <a:t>Data providers might restrict access to information because </a:t>
            </a:r>
          </a:p>
          <a:p>
            <a:pPr marL="0" indent="0">
              <a:lnSpc>
                <a:spcPct val="80000"/>
              </a:lnSpc>
              <a:spcBef>
                <a:spcPts val="600"/>
              </a:spcBef>
              <a:buNone/>
            </a:pPr>
            <a:r>
              <a:rPr lang="en-US" altLang="ja-JP" sz="2400" b="1" dirty="0">
                <a:latin typeface="Arial Narrow" panose="020B0606020202030204" pitchFamily="34" charset="0"/>
                <a:ea typeface="ＭＳ Ｐゴシック" pitchFamily="50" charset="-128"/>
              </a:rPr>
              <a:t>        it is confidential, unpublished, or not yet finalized</a:t>
            </a:r>
          </a:p>
          <a:p>
            <a:pPr marL="536575" indent="-536575">
              <a:lnSpc>
                <a:spcPct val="80000"/>
              </a:lnSpc>
              <a:spcBef>
                <a:spcPts val="600"/>
              </a:spcBef>
              <a:buFont typeface="Wingdings" pitchFamily="2" charset="2"/>
              <a:buChar char="Ø"/>
            </a:pPr>
            <a:endParaRPr lang="en-US" altLang="ja-JP" sz="2400" b="1" dirty="0">
              <a:latin typeface="Arial Narrow" panose="020B0606020202030204" pitchFamily="34" charset="0"/>
              <a:ea typeface="ＭＳ Ｐゴシック" pitchFamily="50" charset="-128"/>
            </a:endParaRPr>
          </a:p>
          <a:p>
            <a:pPr marL="536575" indent="-536575">
              <a:lnSpc>
                <a:spcPct val="80000"/>
              </a:lnSpc>
              <a:spcBef>
                <a:spcPts val="600"/>
              </a:spcBef>
              <a:buFont typeface="Wingdings" pitchFamily="2" charset="2"/>
              <a:buChar char="Ø"/>
            </a:pPr>
            <a:r>
              <a:rPr lang="en-US" altLang="ja-JP" sz="2400" b="1" dirty="0">
                <a:latin typeface="Arial Narrow" panose="020B0606020202030204" pitchFamily="34" charset="0"/>
                <a:ea typeface="ＭＳ Ｐゴシック" pitchFamily="50" charset="-128"/>
              </a:rPr>
              <a:t>Find solutions to overcome their concerns by:</a:t>
            </a:r>
          </a:p>
          <a:p>
            <a:pPr marL="1058863" lvl="1" indent="-342900">
              <a:lnSpc>
                <a:spcPct val="80000"/>
              </a:lnSpc>
              <a:spcBef>
                <a:spcPts val="600"/>
              </a:spcBef>
              <a:buFont typeface="Arial" panose="020B0604020202020204" pitchFamily="34" charset="0"/>
              <a:buChar char="•"/>
            </a:pPr>
            <a:r>
              <a:rPr lang="en-US" altLang="ja-JP" sz="2200" dirty="0">
                <a:latin typeface="Arial Narrow" panose="020B0606020202030204" pitchFamily="34" charset="0"/>
                <a:ea typeface="ＭＳ Ｐゴシック" pitchFamily="50" charset="-128"/>
              </a:rPr>
              <a:t>explaining the intended use of the data</a:t>
            </a:r>
          </a:p>
          <a:p>
            <a:pPr marL="1058863" lvl="1" indent="-342900">
              <a:lnSpc>
                <a:spcPct val="80000"/>
              </a:lnSpc>
              <a:spcBef>
                <a:spcPts val="600"/>
              </a:spcBef>
              <a:buFont typeface="Arial" panose="020B0604020202020204" pitchFamily="34" charset="0"/>
              <a:buChar char="•"/>
            </a:pPr>
            <a:r>
              <a:rPr lang="en-US" altLang="ja-JP" sz="2200" dirty="0">
                <a:latin typeface="Arial Narrow" panose="020B0606020202030204" pitchFamily="34" charset="0"/>
                <a:ea typeface="ＭＳ Ｐゴシック" pitchFamily="50" charset="-128"/>
              </a:rPr>
              <a:t>agreeing, in writing, to the level at which it will be made public</a:t>
            </a:r>
          </a:p>
          <a:p>
            <a:pPr marL="1058863" lvl="1" indent="-342900">
              <a:lnSpc>
                <a:spcPct val="80000"/>
              </a:lnSpc>
              <a:spcBef>
                <a:spcPts val="600"/>
              </a:spcBef>
              <a:buFont typeface="Arial" panose="020B0604020202020204" pitchFamily="34" charset="0"/>
              <a:buChar char="•"/>
            </a:pPr>
            <a:r>
              <a:rPr lang="en-US" altLang="ja-JP" sz="2200" dirty="0">
                <a:latin typeface="Arial Narrow" panose="020B0606020202030204" pitchFamily="34" charset="0"/>
                <a:ea typeface="ＭＳ Ｐゴシック" pitchFamily="50" charset="-128"/>
              </a:rPr>
              <a:t>identifying the increased accuracy that can be gained through its use in inventories</a:t>
            </a:r>
          </a:p>
          <a:p>
            <a:pPr marL="1058863" lvl="1" indent="-342900">
              <a:lnSpc>
                <a:spcPct val="80000"/>
              </a:lnSpc>
              <a:spcBef>
                <a:spcPts val="600"/>
              </a:spcBef>
              <a:buFont typeface="Arial" panose="020B0604020202020204" pitchFamily="34" charset="0"/>
              <a:buChar char="•"/>
            </a:pPr>
            <a:r>
              <a:rPr lang="en-US" altLang="ja-JP" sz="2200" dirty="0">
                <a:latin typeface="Arial Narrow" panose="020B0606020202030204" pitchFamily="34" charset="0"/>
                <a:ea typeface="ＭＳ Ｐゴシック" pitchFamily="50" charset="-128"/>
              </a:rPr>
              <a:t>offering cooperation to derive a mutually acceptable data sets</a:t>
            </a:r>
          </a:p>
          <a:p>
            <a:pPr marL="1058863" lvl="1" indent="-342900">
              <a:lnSpc>
                <a:spcPct val="80000"/>
              </a:lnSpc>
              <a:spcBef>
                <a:spcPts val="600"/>
              </a:spcBef>
              <a:buFont typeface="Arial" panose="020B0604020202020204" pitchFamily="34" charset="0"/>
              <a:buChar char="•"/>
            </a:pPr>
            <a:r>
              <a:rPr lang="en-US" altLang="ja-JP" sz="2200" dirty="0">
                <a:latin typeface="Arial Narrow" panose="020B0606020202030204" pitchFamily="34" charset="0"/>
                <a:ea typeface="ＭＳ Ｐゴシック" pitchFamily="50" charset="-128"/>
              </a:rPr>
              <a:t>and/or giving credit/acknowledgement in the inventory to the data provided</a:t>
            </a:r>
          </a:p>
        </p:txBody>
      </p:sp>
    </p:spTree>
  </p:cSld>
  <p:clrMapOvr>
    <a:masterClrMapping/>
  </p:clrMapOvr>
  <p:transition>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818039" y="231432"/>
            <a:ext cx="6196875" cy="823912"/>
          </a:xfrm>
        </p:spPr>
        <p:txBody>
          <a:bodyPr/>
          <a:lstStyle/>
          <a:p>
            <a:pPr eaLnBrk="1" hangingPunct="1">
              <a:defRPr/>
            </a:pPr>
            <a:r>
              <a:rPr lang="en-GB" altLang="ja-JP" sz="3600" dirty="0">
                <a:effectLst>
                  <a:outerShdw blurRad="38100" dist="38100" dir="2700000" algn="tl">
                    <a:srgbClr val="C0C0C0"/>
                  </a:outerShdw>
                </a:effectLst>
                <a:latin typeface="Arial Narrow" panose="020B0606020202030204" pitchFamily="34" charset="0"/>
                <a:ea typeface="ＭＳ Ｐゴシック" pitchFamily="50" charset="-128"/>
              </a:rPr>
              <a:t>Conclusion</a:t>
            </a:r>
          </a:p>
        </p:txBody>
      </p:sp>
      <p:sp>
        <p:nvSpPr>
          <p:cNvPr id="26627" name="Rectangle 3"/>
          <p:cNvSpPr>
            <a:spLocks noGrp="1" noChangeArrowheads="1"/>
          </p:cNvSpPr>
          <p:nvPr>
            <p:ph idx="1"/>
          </p:nvPr>
        </p:nvSpPr>
        <p:spPr>
          <a:xfrm>
            <a:off x="479394" y="1240948"/>
            <a:ext cx="8593585" cy="4427537"/>
          </a:xfrm>
        </p:spPr>
        <p:txBody>
          <a:bodyPr/>
          <a:lstStyle/>
          <a:p>
            <a:pPr eaLnBrk="1" hangingPunct="1">
              <a:spcBef>
                <a:spcPts val="0"/>
              </a:spcBef>
              <a:buFont typeface="Wingdings" pitchFamily="2" charset="2"/>
              <a:buChar char="Ø"/>
              <a:defRPr/>
            </a:pPr>
            <a:r>
              <a:rPr lang="en-US" altLang="ja-JP" sz="2400" b="1" dirty="0">
                <a:latin typeface="Arial Narrow" panose="020B0606020202030204" pitchFamily="34" charset="0"/>
                <a:ea typeface="ＭＳ Ｐゴシック" pitchFamily="50" charset="-128"/>
              </a:rPr>
              <a:t>Diversity of sources and gases in the IPPU Sector</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Difficult to exhaustively include all sources &amp; gases</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At least major sources &amp; gases </a:t>
            </a:r>
            <a:r>
              <a:rPr lang="en-US" altLang="ja-JP" sz="2000" i="1" dirty="0">
                <a:latin typeface="Arial Narrow" panose="020B0606020202030204" pitchFamily="34" charset="0"/>
                <a:ea typeface="ＭＳ Ｐゴシック" pitchFamily="50" charset="-128"/>
              </a:rPr>
              <a:t>(key categories</a:t>
            </a:r>
            <a:r>
              <a:rPr lang="en-US" altLang="ja-JP" sz="2000" dirty="0">
                <a:latin typeface="Arial Narrow" panose="020B0606020202030204" pitchFamily="34" charset="0"/>
                <a:ea typeface="ＭＳ Ｐゴシック" pitchFamily="50" charset="-128"/>
              </a:rPr>
              <a:t>) must be included</a:t>
            </a:r>
          </a:p>
          <a:p>
            <a:pPr lvl="1" eaLnBrk="1" hangingPunct="1">
              <a:spcBef>
                <a:spcPts val="0"/>
              </a:spcBef>
              <a:defRPr/>
            </a:pPr>
            <a:endParaRPr lang="en-US" altLang="ja-JP" sz="2000" dirty="0">
              <a:latin typeface="Arial Narrow" panose="020B0606020202030204" pitchFamily="34" charset="0"/>
              <a:ea typeface="ＭＳ Ｐゴシック" pitchFamily="50" charset="-128"/>
            </a:endParaRPr>
          </a:p>
          <a:p>
            <a:pPr eaLnBrk="1" hangingPunct="1">
              <a:spcBef>
                <a:spcPts val="0"/>
              </a:spcBef>
              <a:buFont typeface="Wingdings" pitchFamily="2" charset="2"/>
              <a:buChar char="Ø"/>
              <a:defRPr/>
            </a:pPr>
            <a:r>
              <a:rPr lang="en-US" altLang="ja-JP" sz="2400" b="1" dirty="0">
                <a:latin typeface="Arial Narrow" panose="020B0606020202030204" pitchFamily="34" charset="0"/>
                <a:ea typeface="ＭＳ Ｐゴシック" pitchFamily="50" charset="-128"/>
              </a:rPr>
              <a:t>Care to Activity Data:</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Difficult to collect activity data </a:t>
            </a:r>
            <a:r>
              <a:rPr lang="en-US" altLang="ja-JP" sz="2000" i="1" dirty="0">
                <a:latin typeface="Arial Narrow" panose="020B0606020202030204" pitchFamily="34" charset="0"/>
                <a:ea typeface="ＭＳ Ｐゴシック" pitchFamily="50" charset="-128"/>
              </a:rPr>
              <a:t>(input/output data, plant-specific data)</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Data allocation and Double-counting</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Confidential data from private companies</a:t>
            </a:r>
          </a:p>
          <a:p>
            <a:pPr marL="457200" lvl="1" indent="0" eaLnBrk="1" hangingPunct="1">
              <a:spcBef>
                <a:spcPts val="0"/>
              </a:spcBef>
              <a:buNone/>
              <a:defRPr/>
            </a:pPr>
            <a:endParaRPr lang="en-US" altLang="ja-JP" sz="2000" dirty="0">
              <a:latin typeface="Arial Narrow" panose="020B0606020202030204" pitchFamily="34" charset="0"/>
              <a:ea typeface="ＭＳ Ｐゴシック" pitchFamily="50" charset="-128"/>
            </a:endParaRPr>
          </a:p>
          <a:p>
            <a:pPr eaLnBrk="1" hangingPunct="1">
              <a:spcBef>
                <a:spcPts val="0"/>
              </a:spcBef>
              <a:buFont typeface="Wingdings" pitchFamily="2" charset="2"/>
              <a:buChar char="Ø"/>
              <a:defRPr/>
            </a:pPr>
            <a:r>
              <a:rPr lang="en-US" altLang="ja-JP" sz="2400" b="1" dirty="0">
                <a:latin typeface="Arial Narrow" panose="020B0606020202030204" pitchFamily="34" charset="0"/>
                <a:ea typeface="ＭＳ Ｐゴシック" pitchFamily="50" charset="-128"/>
              </a:rPr>
              <a:t>Various opportunities for GHG abatement</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Capture and abatement at plants </a:t>
            </a:r>
            <a:r>
              <a:rPr lang="en-US" altLang="ja-JP" sz="2000" i="1" dirty="0">
                <a:latin typeface="Arial Narrow" panose="020B0606020202030204" pitchFamily="34" charset="0"/>
                <a:ea typeface="ＭＳ Ｐゴシック" pitchFamily="50" charset="-128"/>
              </a:rPr>
              <a:t>(N</a:t>
            </a:r>
            <a:r>
              <a:rPr lang="en-US" altLang="ja-JP" sz="2000" i="1" baseline="-25000" dirty="0">
                <a:latin typeface="Arial Narrow" panose="020B0606020202030204" pitchFamily="34" charset="0"/>
                <a:ea typeface="ＭＳ Ｐゴシック" pitchFamily="50" charset="-128"/>
              </a:rPr>
              <a:t>2</a:t>
            </a:r>
            <a:r>
              <a:rPr lang="en-US" altLang="ja-JP" sz="2000" i="1" dirty="0">
                <a:latin typeface="Arial Narrow" panose="020B0606020202030204" pitchFamily="34" charset="0"/>
                <a:ea typeface="ＭＳ Ｐゴシック" pitchFamily="50" charset="-128"/>
              </a:rPr>
              <a:t>O destruction at nitric acid production plants</a:t>
            </a:r>
            <a:r>
              <a:rPr lang="en-US" altLang="ja-JP" sz="2000" dirty="0">
                <a:latin typeface="Arial Narrow" panose="020B0606020202030204" pitchFamily="34" charset="0"/>
                <a:ea typeface="ＭＳ Ｐゴシック" pitchFamily="50" charset="-128"/>
              </a:rPr>
              <a:t>)</a:t>
            </a:r>
          </a:p>
          <a:p>
            <a:pPr lvl="1" eaLnBrk="1" hangingPunct="1">
              <a:spcBef>
                <a:spcPts val="0"/>
              </a:spcBef>
              <a:buFont typeface="Arial" panose="020B0604020202020204" pitchFamily="34" charset="0"/>
              <a:buChar char="•"/>
              <a:defRPr/>
            </a:pPr>
            <a:r>
              <a:rPr lang="en-US" altLang="ja-JP" sz="2000" dirty="0">
                <a:latin typeface="Arial Narrow" panose="020B0606020202030204" pitchFamily="34" charset="0"/>
                <a:ea typeface="ＭＳ Ｐゴシック" pitchFamily="50" charset="-128"/>
              </a:rPr>
              <a:t>Recovery at the end of product’s life and subject to either recycled or destroyed </a:t>
            </a:r>
            <a:r>
              <a:rPr lang="en-US" altLang="ja-JP" sz="2000" i="1" dirty="0">
                <a:latin typeface="Arial Narrow" panose="020B0606020202030204" pitchFamily="34" charset="0"/>
                <a:ea typeface="ＭＳ Ｐゴシック" pitchFamily="50" charset="-128"/>
              </a:rPr>
              <a:t>(HFCs in refrigerators)</a:t>
            </a:r>
          </a:p>
        </p:txBody>
      </p:sp>
    </p:spTree>
  </p:cSld>
  <p:clrMapOvr>
    <a:masterClrMapping/>
  </p:clrMapOvr>
  <p:transition>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7" t="20594" r="129" b="18880"/>
          <a:stretch/>
        </p:blipFill>
        <p:spPr>
          <a:xfrm>
            <a:off x="1880173" y="0"/>
            <a:ext cx="5342663" cy="2121622"/>
          </a:xfrm>
        </p:spPr>
      </p:pic>
      <p:pic>
        <p:nvPicPr>
          <p:cNvPr id="5" name="Picture 18" descr="vol3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
            <a:ext cx="1880175" cy="212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vol3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836" y="0"/>
            <a:ext cx="1919382" cy="212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625599" y="2910610"/>
            <a:ext cx="811022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a:lstStyle>
          <a:p>
            <a:pPr lvl="0" algn="ctr">
              <a:spcBef>
                <a:spcPct val="20000"/>
              </a:spcBef>
            </a:pPr>
            <a:r>
              <a:rPr lang="en-GB" altLang="ja-JP" sz="3600" kern="0" dirty="0">
                <a:solidFill>
                  <a:srgbClr val="5492CD"/>
                </a:solidFill>
                <a:latin typeface="Arial Narrow" panose="020B0606020202030204" pitchFamily="34" charset="0"/>
                <a:ea typeface="+mn-ea"/>
                <a:cs typeface="+mn-cs"/>
              </a:rPr>
              <a:t>Thank you for your attention! </a:t>
            </a:r>
          </a:p>
          <a:p>
            <a:pPr lvl="0" algn="ctr">
              <a:spcBef>
                <a:spcPct val="20000"/>
              </a:spcBef>
            </a:pPr>
            <a:r>
              <a:rPr lang="en-GB" altLang="ja-JP" sz="3600" kern="0" dirty="0">
                <a:solidFill>
                  <a:srgbClr val="5492CD"/>
                </a:solidFill>
                <a:latin typeface="Arial Narrow" panose="020B0606020202030204" pitchFamily="34" charset="0"/>
                <a:ea typeface="+mn-ea"/>
                <a:cs typeface="+mn-cs"/>
              </a:rPr>
              <a:t>Any questions?</a:t>
            </a:r>
            <a:endParaRPr lang="en-US" altLang="ja-JP" sz="3600" kern="0" dirty="0">
              <a:solidFill>
                <a:srgbClr val="5492CD"/>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154934429"/>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effectLst>
                  <a:outerShdw blurRad="38100" dist="38100" dir="2700000" algn="tl">
                    <a:srgbClr val="000000">
                      <a:alpha val="43137"/>
                    </a:srgbClr>
                  </a:outerShdw>
                </a:effectLst>
                <a:latin typeface="Arial Narrow" panose="020B0606020202030204" pitchFamily="34" charset="0"/>
              </a:rPr>
              <a:t>Demarcation: IPPU vs. Energy</a:t>
            </a:r>
          </a:p>
        </p:txBody>
      </p:sp>
      <p:sp>
        <p:nvSpPr>
          <p:cNvPr id="3" name="Content Placeholder 2"/>
          <p:cNvSpPr>
            <a:spLocks noGrp="1"/>
          </p:cNvSpPr>
          <p:nvPr>
            <p:ph idx="1"/>
          </p:nvPr>
        </p:nvSpPr>
        <p:spPr>
          <a:xfrm>
            <a:off x="541539" y="1393516"/>
            <a:ext cx="8176333" cy="4720957"/>
          </a:xfrm>
        </p:spPr>
        <p:txBody>
          <a:bodyPr/>
          <a:lstStyle/>
          <a:p>
            <a:pPr marL="0" indent="0" algn="just">
              <a:buNone/>
            </a:pPr>
            <a:r>
              <a:rPr lang="en-GB" sz="2000" b="1" dirty="0">
                <a:latin typeface="Arial Narrow" panose="020B0606020202030204" pitchFamily="34" charset="0"/>
              </a:rPr>
              <a:t>Combustion emissions from fuels obtained from the </a:t>
            </a:r>
            <a:r>
              <a:rPr lang="en-GB" sz="2000" b="1" u="sng" dirty="0">
                <a:latin typeface="Arial Narrow" panose="020B0606020202030204" pitchFamily="34" charset="0"/>
              </a:rPr>
              <a:t>feedstock</a:t>
            </a:r>
            <a:r>
              <a:rPr lang="en-GB" sz="2000" b="1" dirty="0">
                <a:latin typeface="Arial Narrow" panose="020B0606020202030204" pitchFamily="34" charset="0"/>
              </a:rPr>
              <a:t> for an IPPU process will normally be allocated the source category in which the process occurs (</a:t>
            </a:r>
            <a:r>
              <a:rPr lang="en-GB" sz="2000" b="1" i="1" dirty="0">
                <a:latin typeface="Arial Narrow" panose="020B0606020202030204" pitchFamily="34" charset="0"/>
              </a:rPr>
              <a:t>these source categories are normally 2B and 2C</a:t>
            </a:r>
            <a:r>
              <a:rPr lang="en-GB" sz="2000" b="1" dirty="0">
                <a:latin typeface="Arial Narrow" panose="020B0606020202030204" pitchFamily="34" charset="0"/>
              </a:rPr>
              <a:t>). However, if the derived fuels are transferred for combustion in another source category, the emissions should be reported in the appropriate part of the Energy Sector (</a:t>
            </a:r>
            <a:r>
              <a:rPr lang="en-GB" sz="2000" b="1" i="1" dirty="0">
                <a:latin typeface="Arial Narrow" panose="020B0606020202030204" pitchFamily="34" charset="0"/>
              </a:rPr>
              <a:t>normally 1A1 or 1A2</a:t>
            </a:r>
            <a:r>
              <a:rPr lang="en-GB" sz="2000" b="1" dirty="0">
                <a:latin typeface="Arial Narrow" panose="020B0606020202030204" pitchFamily="34" charset="0"/>
              </a:rPr>
              <a:t>). </a:t>
            </a:r>
          </a:p>
          <a:p>
            <a:pPr marL="0" indent="0" algn="just">
              <a:buNone/>
            </a:pPr>
            <a:endParaRPr lang="en-GB" sz="1800" dirty="0">
              <a:latin typeface="Arial Narrow" panose="020B0606020202030204" pitchFamily="34" charset="0"/>
            </a:endParaRPr>
          </a:p>
          <a:p>
            <a:pPr marL="0" indent="0" algn="just">
              <a:buNone/>
            </a:pPr>
            <a:r>
              <a:rPr lang="en-GB" sz="1800" b="1" dirty="0">
                <a:latin typeface="Arial Narrow" panose="020B0606020202030204" pitchFamily="34" charset="0"/>
              </a:rPr>
              <a:t>Example: </a:t>
            </a:r>
          </a:p>
          <a:p>
            <a:pPr marL="0" indent="0" algn="just">
              <a:buNone/>
            </a:pPr>
            <a:r>
              <a:rPr lang="en-GB" sz="1800" dirty="0">
                <a:latin typeface="Arial Narrow" panose="020B0606020202030204" pitchFamily="34" charset="0"/>
              </a:rPr>
              <a:t>if blast furnace gas is combusted entirely within the Iron and Steel industry (whether for heating blast air, site power needs or for metal finishing operations) the associated emissions are reported in the IPPU source subcategory 2C1. If part of the gas is delivered to a nearby brick works for heat production or a main electricity producer then the emissions are reported in the Energy source subcategories (1A2f or 1A1a). </a:t>
            </a:r>
          </a:p>
          <a:p>
            <a:pPr marL="0" indent="0" algn="just">
              <a:buNone/>
            </a:pPr>
            <a:endParaRPr lang="en-GB" sz="1200" b="1" i="1" u="sng" dirty="0">
              <a:solidFill>
                <a:srgbClr val="F89708"/>
              </a:solidFill>
              <a:latin typeface="Arial Narrow" panose="020B0606020202030204" pitchFamily="34" charset="0"/>
            </a:endParaRPr>
          </a:p>
          <a:p>
            <a:pPr algn="r">
              <a:buFont typeface="Wingdings" panose="05000000000000000000" pitchFamily="2" charset="2"/>
              <a:buChar char="ü"/>
            </a:pPr>
            <a:r>
              <a:rPr lang="en-GB" sz="1800" b="1" i="1" dirty="0">
                <a:solidFill>
                  <a:srgbClr val="F89708"/>
                </a:solidFill>
                <a:latin typeface="Arial Narrow" panose="020B0606020202030204" pitchFamily="34" charset="0"/>
              </a:rPr>
              <a:t>Box 1.1 Chapter 1 Volume 3 2006 IPCC Guidelines</a:t>
            </a:r>
            <a:endParaRPr lang="en-GB" sz="1800" dirty="0">
              <a:latin typeface="Arial Narrow" panose="020B0606020202030204" pitchFamily="34" charset="0"/>
            </a:endParaRPr>
          </a:p>
          <a:p>
            <a:pPr marL="0" indent="0" algn="just">
              <a:buNone/>
            </a:pPr>
            <a:endParaRPr lang="en-GB" sz="1800" dirty="0">
              <a:latin typeface="Arial Narrow" panose="020B0606020202030204" pitchFamily="34" charset="0"/>
            </a:endParaRPr>
          </a:p>
        </p:txBody>
      </p:sp>
    </p:spTree>
    <p:extLst>
      <p:ext uri="{BB962C8B-B14F-4D97-AF65-F5344CB8AC3E}">
        <p14:creationId xmlns:p14="http://schemas.microsoft.com/office/powerpoint/2010/main" val="1230855354"/>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85"/>
            <a:ext cx="9144000" cy="6904385"/>
          </a:xfrm>
          <a:prstGeom prst="rect">
            <a:avLst/>
          </a:prstGeom>
        </p:spPr>
      </p:pic>
    </p:spTree>
    <p:extLst>
      <p:ext uri="{BB962C8B-B14F-4D97-AF65-F5344CB8AC3E}">
        <p14:creationId xmlns:p14="http://schemas.microsoft.com/office/powerpoint/2010/main" val="4262903043"/>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3248665"/>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021" y="-1"/>
            <a:ext cx="8966448" cy="1047565"/>
          </a:xfrm>
          <a:prstGeom prst="rect">
            <a:avLst/>
          </a:prstGeom>
        </p:spPr>
      </p:pic>
      <p:pic>
        <p:nvPicPr>
          <p:cNvPr id="3" name="Picture 2"/>
          <p:cNvPicPr>
            <a:picLocks noChangeAspect="1"/>
          </p:cNvPicPr>
          <p:nvPr/>
        </p:nvPicPr>
        <p:blipFill>
          <a:blip r:embed="rId3"/>
          <a:stretch>
            <a:fillRect/>
          </a:stretch>
        </p:blipFill>
        <p:spPr>
          <a:xfrm>
            <a:off x="0" y="1047565"/>
            <a:ext cx="9144000" cy="5673522"/>
          </a:xfrm>
          <a:prstGeom prst="rect">
            <a:avLst/>
          </a:prstGeom>
        </p:spPr>
      </p:pic>
    </p:spTree>
    <p:extLst>
      <p:ext uri="{BB962C8B-B14F-4D97-AF65-F5344CB8AC3E}">
        <p14:creationId xmlns:p14="http://schemas.microsoft.com/office/powerpoint/2010/main" val="205137112"/>
      </p:ext>
    </p:extLst>
  </p:cSld>
  <p:clrMapOvr>
    <a:masterClrMapping/>
  </p:clrMapOvr>
  <p:transition>
    <p:cover/>
  </p:transition>
</p:sld>
</file>

<file path=ppt/theme/theme1.xml><?xml version="1.0" encoding="utf-8"?>
<a:theme xmlns:a="http://schemas.openxmlformats.org/drawingml/2006/main" name="Promotion_Introduction_20070913">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motion_Introduction_20070913">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01_Intro_IPCC_2010_JICA</Template>
  <TotalTime>10105</TotalTime>
  <Words>3722</Words>
  <Application>Microsoft Office PowerPoint</Application>
  <PresentationFormat>On-screen Show (4:3)</PresentationFormat>
  <Paragraphs>593</Paragraphs>
  <Slides>52</Slides>
  <Notes>16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7" baseType="lpstr">
      <vt:lpstr>ＭＳ 明朝</vt:lpstr>
      <vt:lpstr>ＭＳ Ｐゴシック</vt:lpstr>
      <vt:lpstr>SimSun</vt:lpstr>
      <vt:lpstr>Arial</vt:lpstr>
      <vt:lpstr>Arial Narrow</vt:lpstr>
      <vt:lpstr>Book Antiqua</vt:lpstr>
      <vt:lpstr>Bookman Old Style</vt:lpstr>
      <vt:lpstr>Calibri Light</vt:lpstr>
      <vt:lpstr>Courier New</vt:lpstr>
      <vt:lpstr>Frutiger LT Pro 57 Condensed</vt:lpstr>
      <vt:lpstr>Times New Roman</vt:lpstr>
      <vt:lpstr>Wingdings</vt:lpstr>
      <vt:lpstr>Promotion_Introduction_20070913</vt:lpstr>
      <vt:lpstr>1_Promotion_Introduction_20070913</vt:lpstr>
      <vt:lpstr>Document</vt:lpstr>
      <vt:lpstr>Industrial Processes and Product Use (IPPU)</vt:lpstr>
      <vt:lpstr>Outline</vt:lpstr>
      <vt:lpstr>Importance for Non-Annex I Parties</vt:lpstr>
      <vt:lpstr>IPPU Sector</vt:lpstr>
      <vt:lpstr>IPPU Sector</vt:lpstr>
      <vt:lpstr>Demarcation: IPPU vs. Energy</vt:lpstr>
      <vt:lpstr>PowerPoint Presentation</vt:lpstr>
      <vt:lpstr>PowerPoint Presentation</vt:lpstr>
      <vt:lpstr>PowerPoint Presentation</vt:lpstr>
      <vt:lpstr>PowerPoint Presentation</vt:lpstr>
      <vt:lpstr>IPPU Gases (CO2, CH4, N2O, HFCs, PFCs, SF6 and NF3)</vt:lpstr>
      <vt:lpstr>2A: Mineral Industry</vt:lpstr>
      <vt:lpstr>2A1: Cement production</vt:lpstr>
      <vt:lpstr>CO2 from Cement Production (Tier 1)</vt:lpstr>
      <vt:lpstr>CO2 from Cement Production (Tier 1)</vt:lpstr>
      <vt:lpstr>CO2 from Cement Production (Tier 2)</vt:lpstr>
      <vt:lpstr>CO2 from Cement Production (Tier 3)</vt:lpstr>
      <vt:lpstr>2B: Chemical Industry </vt:lpstr>
      <vt:lpstr>2B: Chemical Industry </vt:lpstr>
      <vt:lpstr>2B1: Ammonia Production</vt:lpstr>
      <vt:lpstr>2C: Metal Industry</vt:lpstr>
      <vt:lpstr>PowerPoint Presentation</vt:lpstr>
      <vt:lpstr>2C1: CO2 from Iron and Steel Production (Tier 1)</vt:lpstr>
      <vt:lpstr>2C1: CO2 from Iron and Steel Production (Tier 2)</vt:lpstr>
      <vt:lpstr>2C3. Aluminium production – PFCs Emissions</vt:lpstr>
      <vt:lpstr>2D: Non-Energy Products from Fuels        and Solvent Use</vt:lpstr>
      <vt:lpstr>2E: Electronics Industry</vt:lpstr>
      <vt:lpstr>2F: Fluorinated Substitutes for ODS</vt:lpstr>
      <vt:lpstr>2F: Fluorinated Substitutes for ODS</vt:lpstr>
      <vt:lpstr>Actual emissions vs. Potential emissions</vt:lpstr>
      <vt:lpstr>Bank</vt:lpstr>
      <vt:lpstr>Bank</vt:lpstr>
      <vt:lpstr>..it is good practice to consider the number and relevance of sub-applications, the data availability, and the emission patterns…for rigorous emissions estimates, inventory compilers are likely to favour estimating emissions for each sub-application separately.. (Tier 2)</vt:lpstr>
      <vt:lpstr>2F: Sub-applications</vt:lpstr>
      <vt:lpstr>2F: Chemicals and blends</vt:lpstr>
      <vt:lpstr>2F: Blends</vt:lpstr>
      <vt:lpstr>2F: Tiers / Approaches and Data</vt:lpstr>
      <vt:lpstr>2F4 / 2F5:     Solvents / Aerosols </vt:lpstr>
      <vt:lpstr>2F2:   Foams Blowing Agents</vt:lpstr>
      <vt:lpstr>2F2: Closed foams: Emission Factors</vt:lpstr>
      <vt:lpstr>2F1:  Refrigeration/Air Conditioning </vt:lpstr>
      <vt:lpstr>2F1: Refrigeration/AC: Emission Factors</vt:lpstr>
      <vt:lpstr>Need help?                     No worries!                                        The IPCC Software                                                  will work out!</vt:lpstr>
      <vt:lpstr>PowerPoint Presentation</vt:lpstr>
      <vt:lpstr>PowerPoint Presentation</vt:lpstr>
      <vt:lpstr>2G: Other Product Manufacture and Use</vt:lpstr>
      <vt:lpstr>PowerPoint Presentation</vt:lpstr>
      <vt:lpstr>IPPU Activity Data: Cross-checks / QC</vt:lpstr>
      <vt:lpstr>PowerPoint Presentation</vt:lpstr>
      <vt:lpstr>IPPU Activity Data: Confidentiality</vt:lpstr>
      <vt:lpstr>Conclusion</vt:lpstr>
      <vt:lpstr>PowerPoint Presentation</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&amp; Objectives</dc:title>
  <dc:creator>Simon Eggleston</dc:creator>
  <cp:lastModifiedBy>shermanau</cp:lastModifiedBy>
  <cp:revision>647</cp:revision>
  <cp:lastPrinted>2016-06-01T02:25:51Z</cp:lastPrinted>
  <dcterms:created xsi:type="dcterms:W3CDTF">2006-10-09T17:01:38Z</dcterms:created>
  <dcterms:modified xsi:type="dcterms:W3CDTF">2017-09-05T02:03:35Z</dcterms:modified>
</cp:coreProperties>
</file>