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4238" r:id="rId2"/>
    <p:sldMasterId id="2147484214" r:id="rId3"/>
    <p:sldMasterId id="2147484226" r:id="rId4"/>
    <p:sldMasterId id="2147484202" r:id="rId5"/>
    <p:sldMasterId id="2147484090" r:id="rId6"/>
  </p:sldMasterIdLst>
  <p:notesMasterIdLst>
    <p:notesMasterId r:id="rId18"/>
  </p:notesMasterIdLst>
  <p:handoutMasterIdLst>
    <p:handoutMasterId r:id="rId19"/>
  </p:handoutMasterIdLst>
  <p:sldIdLst>
    <p:sldId id="328" r:id="rId7"/>
    <p:sldId id="325" r:id="rId8"/>
    <p:sldId id="330" r:id="rId9"/>
    <p:sldId id="326" r:id="rId10"/>
    <p:sldId id="303" r:id="rId11"/>
    <p:sldId id="327" r:id="rId12"/>
    <p:sldId id="324" r:id="rId13"/>
    <p:sldId id="311" r:id="rId14"/>
    <p:sldId id="279" r:id="rId15"/>
    <p:sldId id="308" r:id="rId16"/>
    <p:sldId id="321" r:id="rId17"/>
  </p:sldIdLst>
  <p:sldSz cx="9144000" cy="6858000" type="screen4x3"/>
  <p:notesSz cx="7099300" cy="10234613"/>
  <p:defaultTextStyle>
    <a:defPPr>
      <a:defRPr lang="ja-JP"/>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700" autoAdjust="0"/>
  </p:normalViewPr>
  <p:slideViewPr>
    <p:cSldViewPr>
      <p:cViewPr varScale="1">
        <p:scale>
          <a:sx n="87" d="100"/>
          <a:sy n="87" d="100"/>
        </p:scale>
        <p:origin x="113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6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917" cy="510422"/>
          </a:xfrm>
          <a:prstGeom prst="rect">
            <a:avLst/>
          </a:prstGeom>
          <a:noFill/>
          <a:ln w="9525">
            <a:noFill/>
            <a:miter lim="800000"/>
            <a:headEnd/>
            <a:tailEnd/>
          </a:ln>
        </p:spPr>
        <p:txBody>
          <a:bodyPr vert="horz" wrap="square" lIns="99040" tIns="49521" rIns="99040" bIns="49521" numCol="1" anchor="t" anchorCtr="0" compatLnSpc="1">
            <a:prstTxWarp prst="textNoShape">
              <a:avLst/>
            </a:prstTxWarp>
          </a:bodyPr>
          <a:lstStyle>
            <a:lvl1pP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2051" name="Rectangle 3"/>
          <p:cNvSpPr>
            <a:spLocks noGrp="1" noChangeArrowheads="1"/>
          </p:cNvSpPr>
          <p:nvPr>
            <p:ph type="dt" sz="quarter" idx="1"/>
          </p:nvPr>
        </p:nvSpPr>
        <p:spPr bwMode="auto">
          <a:xfrm>
            <a:off x="4022384" y="0"/>
            <a:ext cx="3076916" cy="510422"/>
          </a:xfrm>
          <a:prstGeom prst="rect">
            <a:avLst/>
          </a:prstGeom>
          <a:noFill/>
          <a:ln w="9525">
            <a:noFill/>
            <a:miter lim="800000"/>
            <a:headEnd/>
            <a:tailEnd/>
          </a:ln>
        </p:spPr>
        <p:txBody>
          <a:bodyPr vert="horz" wrap="square" lIns="99040" tIns="49521" rIns="99040" bIns="49521" numCol="1" anchor="t" anchorCtr="0" compatLnSpc="1">
            <a:prstTxWarp prst="textNoShape">
              <a:avLst/>
            </a:prstTxWarp>
          </a:bodyPr>
          <a:lstStyle>
            <a:lvl1pPr algn="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2052" name="Rectangle 4"/>
          <p:cNvSpPr>
            <a:spLocks noGrp="1" noChangeArrowheads="1"/>
          </p:cNvSpPr>
          <p:nvPr>
            <p:ph type="ftr" sz="quarter" idx="2"/>
          </p:nvPr>
        </p:nvSpPr>
        <p:spPr bwMode="auto">
          <a:xfrm>
            <a:off x="0" y="9724191"/>
            <a:ext cx="3076917" cy="510422"/>
          </a:xfrm>
          <a:prstGeom prst="rect">
            <a:avLst/>
          </a:prstGeom>
          <a:noFill/>
          <a:ln w="9525">
            <a:noFill/>
            <a:miter lim="800000"/>
            <a:headEnd/>
            <a:tailEnd/>
          </a:ln>
        </p:spPr>
        <p:txBody>
          <a:bodyPr vert="horz" wrap="square" lIns="99040" tIns="49521" rIns="99040" bIns="49521" numCol="1" anchor="b" anchorCtr="0" compatLnSpc="1">
            <a:prstTxWarp prst="textNoShape">
              <a:avLst/>
            </a:prstTxWarp>
          </a:bodyPr>
          <a:lstStyle>
            <a:lvl1pP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2053" name="Rectangle 5"/>
          <p:cNvSpPr>
            <a:spLocks noGrp="1" noChangeArrowheads="1"/>
          </p:cNvSpPr>
          <p:nvPr>
            <p:ph type="sldNum" sz="quarter" idx="3"/>
          </p:nvPr>
        </p:nvSpPr>
        <p:spPr bwMode="auto">
          <a:xfrm>
            <a:off x="4022384" y="9724191"/>
            <a:ext cx="3076916" cy="510422"/>
          </a:xfrm>
          <a:prstGeom prst="rect">
            <a:avLst/>
          </a:prstGeom>
          <a:noFill/>
          <a:ln w="9525">
            <a:noFill/>
            <a:miter lim="800000"/>
            <a:headEnd/>
            <a:tailEnd/>
          </a:ln>
        </p:spPr>
        <p:txBody>
          <a:bodyPr vert="horz" wrap="square" lIns="99040" tIns="49521" rIns="99040" bIns="49521" numCol="1" anchor="b" anchorCtr="0" compatLnSpc="1">
            <a:prstTxWarp prst="textNoShape">
              <a:avLst/>
            </a:prstTxWarp>
          </a:bodyPr>
          <a:lstStyle>
            <a:lvl1pPr algn="r" defTabSz="990366">
              <a:spcBef>
                <a:spcPct val="50000"/>
              </a:spcBef>
              <a:defRPr kumimoji="1" sz="1300">
                <a:latin typeface="Times New Roman" pitchFamily="18" charset="0"/>
                <a:ea typeface="ＭＳ Ｐゴシック" pitchFamily="50" charset="-128"/>
              </a:defRPr>
            </a:lvl1pPr>
          </a:lstStyle>
          <a:p>
            <a:pPr>
              <a:defRPr/>
            </a:pPr>
            <a:fld id="{4756779A-7E4F-4FA9-8A67-97445094B17E}" type="slidenum">
              <a:rPr lang="en-US" altLang="ja-JP"/>
              <a:pPr>
                <a:defRPr/>
              </a:pPr>
              <a:t>‹#›</a:t>
            </a:fld>
            <a:endParaRPr lang="en-US" altLang="ja-JP"/>
          </a:p>
        </p:txBody>
      </p:sp>
    </p:spTree>
    <p:extLst>
      <p:ext uri="{BB962C8B-B14F-4D97-AF65-F5344CB8AC3E}">
        <p14:creationId xmlns:p14="http://schemas.microsoft.com/office/powerpoint/2010/main" val="74337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917" cy="510422"/>
          </a:xfrm>
          <a:prstGeom prst="rect">
            <a:avLst/>
          </a:prstGeom>
          <a:noFill/>
          <a:ln w="9525">
            <a:noFill/>
            <a:miter lim="800000"/>
            <a:headEnd/>
            <a:tailEnd/>
          </a:ln>
        </p:spPr>
        <p:txBody>
          <a:bodyPr vert="horz" wrap="square" lIns="99040" tIns="49521" rIns="99040" bIns="49521" numCol="1" anchor="t" anchorCtr="0" compatLnSpc="1">
            <a:prstTxWarp prst="textNoShape">
              <a:avLst/>
            </a:prstTxWarp>
          </a:bodyPr>
          <a:lstStyle>
            <a:lvl1pP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4022384" y="0"/>
            <a:ext cx="3076916" cy="510422"/>
          </a:xfrm>
          <a:prstGeom prst="rect">
            <a:avLst/>
          </a:prstGeom>
          <a:noFill/>
          <a:ln w="9525">
            <a:noFill/>
            <a:miter lim="800000"/>
            <a:headEnd/>
            <a:tailEnd/>
          </a:ln>
        </p:spPr>
        <p:txBody>
          <a:bodyPr vert="horz" wrap="square" lIns="99040" tIns="49521" rIns="99040" bIns="49521" numCol="1" anchor="t" anchorCtr="0" compatLnSpc="1">
            <a:prstTxWarp prst="textNoShape">
              <a:avLst/>
            </a:prstTxWarp>
          </a:bodyPr>
          <a:lstStyle>
            <a:lvl1pPr algn="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34820" name="Rectangle 4"/>
          <p:cNvSpPr>
            <a:spLocks noGrp="1" noRot="1" noChangeAspect="1" noChangeArrowheads="1"/>
          </p:cNvSpPr>
          <p:nvPr>
            <p:ph type="sldImg" idx="2"/>
          </p:nvPr>
        </p:nvSpPr>
        <p:spPr bwMode="auto">
          <a:xfrm>
            <a:off x="992188" y="768350"/>
            <a:ext cx="5116512" cy="383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5468" y="4860460"/>
            <a:ext cx="5208365" cy="4605248"/>
          </a:xfrm>
          <a:prstGeom prst="rect">
            <a:avLst/>
          </a:prstGeom>
          <a:noFill/>
          <a:ln w="9525">
            <a:noFill/>
            <a:miter lim="800000"/>
            <a:headEnd/>
            <a:tailEnd/>
          </a:ln>
        </p:spPr>
        <p:txBody>
          <a:bodyPr vert="horz" wrap="square" lIns="99040" tIns="49521" rIns="99040" bIns="49521"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724191"/>
            <a:ext cx="3076917" cy="510422"/>
          </a:xfrm>
          <a:prstGeom prst="rect">
            <a:avLst/>
          </a:prstGeom>
          <a:noFill/>
          <a:ln w="9525">
            <a:noFill/>
            <a:miter lim="800000"/>
            <a:headEnd/>
            <a:tailEnd/>
          </a:ln>
        </p:spPr>
        <p:txBody>
          <a:bodyPr vert="horz" wrap="square" lIns="99040" tIns="49521" rIns="99040" bIns="49521" numCol="1" anchor="b" anchorCtr="0" compatLnSpc="1">
            <a:prstTxWarp prst="textNoShape">
              <a:avLst/>
            </a:prstTxWarp>
          </a:bodyPr>
          <a:lstStyle>
            <a:lvl1pPr defTabSz="990366">
              <a:spcBef>
                <a:spcPct val="50000"/>
              </a:spcBef>
              <a:defRPr kumimoji="1" sz="1300">
                <a:latin typeface="Times New Roman" pitchFamily="18"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2384" y="9724191"/>
            <a:ext cx="3076916" cy="510422"/>
          </a:xfrm>
          <a:prstGeom prst="rect">
            <a:avLst/>
          </a:prstGeom>
          <a:noFill/>
          <a:ln w="9525">
            <a:noFill/>
            <a:miter lim="800000"/>
            <a:headEnd/>
            <a:tailEnd/>
          </a:ln>
        </p:spPr>
        <p:txBody>
          <a:bodyPr vert="horz" wrap="square" lIns="99040" tIns="49521" rIns="99040" bIns="49521" numCol="1" anchor="b" anchorCtr="0" compatLnSpc="1">
            <a:prstTxWarp prst="textNoShape">
              <a:avLst/>
            </a:prstTxWarp>
          </a:bodyPr>
          <a:lstStyle>
            <a:lvl1pPr algn="r" defTabSz="990366">
              <a:spcBef>
                <a:spcPct val="50000"/>
              </a:spcBef>
              <a:defRPr kumimoji="1" sz="1300">
                <a:latin typeface="Times New Roman" pitchFamily="18" charset="0"/>
                <a:ea typeface="ＭＳ Ｐゴシック" pitchFamily="50" charset="-128"/>
              </a:defRPr>
            </a:lvl1pPr>
          </a:lstStyle>
          <a:p>
            <a:pPr>
              <a:defRPr/>
            </a:pPr>
            <a:fld id="{34258AA2-951D-4B50-B27B-5CF20947BEBA}" type="slidenum">
              <a:rPr lang="en-US" altLang="ja-JP"/>
              <a:pPr>
                <a:defRPr/>
              </a:pPr>
              <a:t>‹#›</a:t>
            </a:fld>
            <a:endParaRPr lang="en-US" altLang="ja-JP"/>
          </a:p>
        </p:txBody>
      </p:sp>
    </p:spTree>
    <p:extLst>
      <p:ext uri="{BB962C8B-B14F-4D97-AF65-F5344CB8AC3E}">
        <p14:creationId xmlns:p14="http://schemas.microsoft.com/office/powerpoint/2010/main" val="3646406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740E7A64-2156-42A4-9D69-C200713E0022}" type="slidenum">
              <a:rPr lang="en-US" altLang="ja-JP" sz="1300">
                <a:ea typeface="ＭＳ Ｐゴシック" charset="-128"/>
              </a:rPr>
              <a:pPr eaLnBrk="1" hangingPunct="1">
                <a:spcBef>
                  <a:spcPct val="50000"/>
                </a:spcBef>
              </a:pPr>
              <a:t>5</a:t>
            </a:fld>
            <a:endParaRPr lang="en-US" altLang="ja-JP" sz="1300">
              <a:ea typeface="ＭＳ Ｐゴシック" charset="-128"/>
            </a:endParaRPr>
          </a:p>
        </p:txBody>
      </p:sp>
    </p:spTree>
    <p:extLst>
      <p:ext uri="{BB962C8B-B14F-4D97-AF65-F5344CB8AC3E}">
        <p14:creationId xmlns:p14="http://schemas.microsoft.com/office/powerpoint/2010/main" val="358269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78C5531-C11D-4E44-88FF-62BECD7EE198}" type="slidenum">
              <a:rPr lang="en-US" altLang="ja-JP" sz="1300">
                <a:solidFill>
                  <a:prstClr val="black"/>
                </a:solidFill>
                <a:ea typeface="ＭＳ Ｐゴシック" charset="-128"/>
              </a:rPr>
              <a:pPr eaLnBrk="1" hangingPunct="1">
                <a:spcBef>
                  <a:spcPct val="50000"/>
                </a:spcBef>
              </a:pPr>
              <a:t>6</a:t>
            </a:fld>
            <a:endParaRPr lang="en-US" altLang="ja-JP" sz="1300">
              <a:solidFill>
                <a:prstClr val="black"/>
              </a:solidFill>
              <a:ea typeface="ＭＳ Ｐゴシック" charset="-128"/>
            </a:endParaRPr>
          </a:p>
        </p:txBody>
      </p:sp>
    </p:spTree>
    <p:extLst>
      <p:ext uri="{BB962C8B-B14F-4D97-AF65-F5344CB8AC3E}">
        <p14:creationId xmlns:p14="http://schemas.microsoft.com/office/powerpoint/2010/main" val="416433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ln/>
        </p:spPr>
      </p:sp>
      <p:sp>
        <p:nvSpPr>
          <p:cNvPr id="419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明朝" charset="-128"/>
            </a:endParaRPr>
          </a:p>
        </p:txBody>
      </p:sp>
      <p:sp>
        <p:nvSpPr>
          <p:cNvPr id="419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366" eaLnBrk="0" hangingPunct="0">
              <a:spcBef>
                <a:spcPct val="30000"/>
              </a:spcBef>
              <a:defRPr kumimoji="1" sz="1200">
                <a:solidFill>
                  <a:schemeClr val="tx1"/>
                </a:solidFill>
                <a:latin typeface="Times New Roman" pitchFamily="18" charset="0"/>
                <a:ea typeface="ＭＳ Ｐ明朝" charset="-128"/>
              </a:defRPr>
            </a:lvl1pPr>
            <a:lvl2pPr marL="769919" indent="-296123" defTabSz="990366" eaLnBrk="0" hangingPunct="0">
              <a:spcBef>
                <a:spcPct val="30000"/>
              </a:spcBef>
              <a:defRPr kumimoji="1" sz="1200">
                <a:solidFill>
                  <a:schemeClr val="tx1"/>
                </a:solidFill>
                <a:latin typeface="Times New Roman" pitchFamily="18" charset="0"/>
                <a:ea typeface="ＭＳ Ｐ明朝" charset="-128"/>
              </a:defRPr>
            </a:lvl2pPr>
            <a:lvl3pPr marL="1184491" indent="-236898" defTabSz="990366" eaLnBrk="0" hangingPunct="0">
              <a:spcBef>
                <a:spcPct val="30000"/>
              </a:spcBef>
              <a:defRPr kumimoji="1" sz="1200">
                <a:solidFill>
                  <a:schemeClr val="tx1"/>
                </a:solidFill>
                <a:latin typeface="Times New Roman" pitchFamily="18" charset="0"/>
                <a:ea typeface="ＭＳ Ｐ明朝" charset="-128"/>
              </a:defRPr>
            </a:lvl3pPr>
            <a:lvl4pPr marL="1658287" indent="-236898" defTabSz="990366" eaLnBrk="0" hangingPunct="0">
              <a:spcBef>
                <a:spcPct val="30000"/>
              </a:spcBef>
              <a:defRPr kumimoji="1" sz="1200">
                <a:solidFill>
                  <a:schemeClr val="tx1"/>
                </a:solidFill>
                <a:latin typeface="Times New Roman" pitchFamily="18" charset="0"/>
                <a:ea typeface="ＭＳ Ｐ明朝" charset="-128"/>
              </a:defRPr>
            </a:lvl4pPr>
            <a:lvl5pPr marL="2132084" indent="-236898" defTabSz="990366" eaLnBrk="0" hangingPunct="0">
              <a:spcBef>
                <a:spcPct val="30000"/>
              </a:spcBef>
              <a:defRPr kumimoji="1" sz="1200">
                <a:solidFill>
                  <a:schemeClr val="tx1"/>
                </a:solidFill>
                <a:latin typeface="Times New Roman" pitchFamily="18" charset="0"/>
                <a:ea typeface="ＭＳ Ｐ明朝" charset="-128"/>
              </a:defRPr>
            </a:lvl5pPr>
            <a:lvl6pPr marL="2605880"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3079676"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553473"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4027269" indent="-236898" defTabSz="990366"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eaLnBrk="1" hangingPunct="1">
              <a:spcBef>
                <a:spcPct val="50000"/>
              </a:spcBef>
            </a:pPr>
            <a:fld id="{6AA0B6B1-1DF9-4A0A-BD1C-B8EC6D38FED7}" type="slidenum">
              <a:rPr lang="en-US" altLang="ja-JP" sz="1300">
                <a:ea typeface="ＭＳ Ｐゴシック" charset="-128"/>
              </a:rPr>
              <a:pPr eaLnBrk="1" hangingPunct="1">
                <a:spcBef>
                  <a:spcPct val="50000"/>
                </a:spcBef>
              </a:pPr>
              <a:t>9</a:t>
            </a:fld>
            <a:endParaRPr lang="en-US" altLang="ja-JP" sz="1300">
              <a:ea typeface="ＭＳ Ｐゴシック" charset="-128"/>
            </a:endParaRPr>
          </a:p>
        </p:txBody>
      </p:sp>
    </p:spTree>
    <p:extLst>
      <p:ext uri="{BB962C8B-B14F-4D97-AF65-F5344CB8AC3E}">
        <p14:creationId xmlns:p14="http://schemas.microsoft.com/office/powerpoint/2010/main" val="40813564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50000"/>
              </a:spcBef>
              <a:defRPr/>
            </a:pPr>
            <a:endParaRPr lang="ja-JP" altLang="ja-JP"/>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071563" y="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defRPr/>
            </a:pPr>
            <a:r>
              <a:rPr lang="en-US" altLang="ja-JP" sz="2400">
                <a:solidFill>
                  <a:schemeClr val="bg1"/>
                </a:solidFill>
                <a:latin typeface="Frutiger LT Pro 57 Condensed"/>
              </a:rPr>
              <a:t>Task Force on National Greenhouse Gas Inventories</a:t>
            </a:r>
            <a:endParaRPr lang="en-GB" altLang="ja-JP" sz="2400">
              <a:solidFill>
                <a:schemeClr val="bg1"/>
              </a:solidFill>
              <a:latin typeface="Frutiger LT Pro 57 Condensed"/>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a:t>マスター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a:t>マスター サブタイトルの書式設定</a:t>
            </a:r>
            <a:endParaRPr lang="en-GB" dirty="0"/>
          </a:p>
        </p:txBody>
      </p:sp>
      <p:sp>
        <p:nvSpPr>
          <p:cNvPr id="10" name="TextBox 9"/>
          <p:cNvSpPr txBox="1">
            <a:spLocks noChangeArrowheads="1"/>
          </p:cNvSpPr>
          <p:nvPr userDrawn="1"/>
        </p:nvSpPr>
        <p:spPr bwMode="auto">
          <a:xfrm>
            <a:off x="1036067" y="44624"/>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defRPr/>
            </a:pPr>
            <a:r>
              <a:rPr lang="en-US" altLang="ja-JP" sz="2400" dirty="0">
                <a:solidFill>
                  <a:schemeClr val="bg1"/>
                </a:solidFill>
                <a:latin typeface="Arial Narrow" panose="020B0606020202030204" pitchFamily="34" charset="0"/>
              </a:rPr>
              <a:t>Task Force on National Greenhouse Gas Inventories</a:t>
            </a:r>
            <a:endParaRPr lang="en-GB" altLang="ja-JP" sz="2400" dirty="0">
              <a:solidFill>
                <a:schemeClr val="bg1"/>
              </a:solidFill>
              <a:latin typeface="Arial Narrow" panose="020B0606020202030204" pitchFamily="34" charset="0"/>
            </a:endParaRPr>
          </a:p>
        </p:txBody>
      </p:sp>
      <p:pic>
        <p:nvPicPr>
          <p:cNvPr id="12" name="Picture 3"/>
          <p:cNvPicPr>
            <a:picLocks noChangeAspect="1"/>
          </p:cNvPicPr>
          <p:nvPr userDrawn="1"/>
        </p:nvPicPr>
        <p:blipFill>
          <a:blip r:embed="rId4"/>
          <a:stretch>
            <a:fillRect/>
          </a:stretch>
        </p:blipFill>
        <p:spPr>
          <a:xfrm>
            <a:off x="-1" y="-19253"/>
            <a:ext cx="1607817" cy="2033721"/>
          </a:xfrm>
          <a:prstGeom prst="rect">
            <a:avLst/>
          </a:prstGeom>
        </p:spPr>
      </p:pic>
      <p:pic>
        <p:nvPicPr>
          <p:cNvPr id="13" name="Picture 6"/>
          <p:cNvPicPr>
            <a:picLocks noChangeAspect="1"/>
          </p:cNvPicPr>
          <p:nvPr userDrawn="1"/>
        </p:nvPicPr>
        <p:blipFill>
          <a:blip r:embed="rId5"/>
          <a:stretch>
            <a:fillRect/>
          </a:stretch>
        </p:blipFill>
        <p:spPr>
          <a:xfrm>
            <a:off x="1261575" y="-22442"/>
            <a:ext cx="1629745" cy="2036911"/>
          </a:xfrm>
          <a:prstGeom prst="rect">
            <a:avLst/>
          </a:prstGeom>
        </p:spPr>
      </p:pic>
      <p:pic>
        <p:nvPicPr>
          <p:cNvPr id="14" name="Picture 4"/>
          <p:cNvPicPr>
            <a:picLocks noChangeAspect="1"/>
          </p:cNvPicPr>
          <p:nvPr userDrawn="1"/>
        </p:nvPicPr>
        <p:blipFill>
          <a:blip r:embed="rId6"/>
          <a:stretch>
            <a:fillRect/>
          </a:stretch>
        </p:blipFill>
        <p:spPr>
          <a:xfrm>
            <a:off x="2526313" y="-27383"/>
            <a:ext cx="1638240" cy="2041852"/>
          </a:xfrm>
          <a:prstGeom prst="rect">
            <a:avLst/>
          </a:prstGeom>
        </p:spPr>
      </p:pic>
      <p:pic>
        <p:nvPicPr>
          <p:cNvPr id="15" name="Picture 7"/>
          <p:cNvPicPr>
            <a:picLocks noChangeAspect="1"/>
          </p:cNvPicPr>
          <p:nvPr userDrawn="1"/>
        </p:nvPicPr>
        <p:blipFill>
          <a:blip r:embed="rId7"/>
          <a:stretch>
            <a:fillRect/>
          </a:stretch>
        </p:blipFill>
        <p:spPr>
          <a:xfrm>
            <a:off x="3804647" y="-14879"/>
            <a:ext cx="1662592" cy="2029348"/>
          </a:xfrm>
          <a:prstGeom prst="rect">
            <a:avLst/>
          </a:prstGeom>
        </p:spPr>
      </p:pic>
      <p:pic>
        <p:nvPicPr>
          <p:cNvPr id="16" name="Picture 8"/>
          <p:cNvPicPr>
            <a:picLocks noChangeAspect="1"/>
          </p:cNvPicPr>
          <p:nvPr userDrawn="1"/>
        </p:nvPicPr>
        <p:blipFill>
          <a:blip r:embed="rId8"/>
          <a:stretch>
            <a:fillRect/>
          </a:stretch>
        </p:blipFill>
        <p:spPr>
          <a:xfrm>
            <a:off x="5065463" y="-11689"/>
            <a:ext cx="1654816" cy="2026159"/>
          </a:xfrm>
          <a:prstGeom prst="rect">
            <a:avLst/>
          </a:prstGeom>
        </p:spPr>
      </p:pic>
      <p:pic>
        <p:nvPicPr>
          <p:cNvPr id="17" name="Picture 9"/>
          <p:cNvPicPr>
            <a:picLocks noChangeAspect="1"/>
          </p:cNvPicPr>
          <p:nvPr userDrawn="1"/>
        </p:nvPicPr>
        <p:blipFill>
          <a:blip r:embed="rId9"/>
          <a:stretch>
            <a:fillRect/>
          </a:stretch>
        </p:blipFill>
        <p:spPr>
          <a:xfrm>
            <a:off x="6356244" y="-27384"/>
            <a:ext cx="1684842" cy="2041853"/>
          </a:xfrm>
          <a:prstGeom prst="rect">
            <a:avLst/>
          </a:prstGeom>
        </p:spPr>
      </p:pic>
      <p:pic>
        <p:nvPicPr>
          <p:cNvPr id="18" name="Picture 10"/>
          <p:cNvPicPr>
            <a:picLocks noChangeAspect="1"/>
          </p:cNvPicPr>
          <p:nvPr userDrawn="1"/>
        </p:nvPicPr>
        <p:blipFill rotWithShape="1">
          <a:blip r:embed="rId10"/>
          <a:srcRect t="1" r="19381" b="150"/>
          <a:stretch/>
        </p:blipFill>
        <p:spPr>
          <a:xfrm>
            <a:off x="7672834" y="-11690"/>
            <a:ext cx="1471166" cy="2026159"/>
          </a:xfrm>
          <a:prstGeom prst="rect">
            <a:avLst/>
          </a:prstGeom>
        </p:spPr>
      </p:pic>
    </p:spTree>
    <p:extLst>
      <p:ext uri="{BB962C8B-B14F-4D97-AF65-F5344CB8AC3E}">
        <p14:creationId xmlns:p14="http://schemas.microsoft.com/office/powerpoint/2010/main" val="213849418"/>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51E27CEC-08E3-4E07-A0D7-477BB0CF7122}" type="slidenum">
              <a:rPr lang="ja-JP" altLang="en-GB"/>
              <a:pPr>
                <a:defRPr/>
              </a:pPr>
              <a:t>‹#›</a:t>
            </a:fld>
            <a:endParaRPr lang="en-GB" altLang="ja-JP"/>
          </a:p>
        </p:txBody>
      </p:sp>
    </p:spTree>
    <p:extLst>
      <p:ext uri="{BB962C8B-B14F-4D97-AF65-F5344CB8AC3E}">
        <p14:creationId xmlns:p14="http://schemas.microsoft.com/office/powerpoint/2010/main" val="1890147319"/>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8" name="Picture 15" descr="IPCCLogoBlue_RGB_72PP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baasansuren\Desktop\4.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21873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
          <p:cNvSpPr txBox="1">
            <a:spLocks noChangeArrowheads="1"/>
          </p:cNvSpPr>
          <p:nvPr userDrawn="1"/>
        </p:nvSpPr>
        <p:spPr bwMode="auto">
          <a:xfrm>
            <a:off x="1016794" y="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defRPr/>
            </a:pPr>
            <a:r>
              <a:rPr lang="en-US" altLang="ja-JP" sz="2400" b="1" dirty="0">
                <a:solidFill>
                  <a:srgbClr val="FFFFFF"/>
                </a:solidFill>
                <a:latin typeface="Arial Narrow" panose="020B0606020202030204" pitchFamily="34" charset="0"/>
              </a:rPr>
              <a:t>Task Force on National Greenhouse Gas Inventories</a:t>
            </a:r>
            <a:endParaRPr lang="en-GB" altLang="ja-JP" sz="24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345416354"/>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A0AF8CB2-7D93-4BBD-9A43-B2CC5255A8DA}" type="slidenum">
              <a:rPr lang="ja-JP" altLang="en-GB"/>
              <a:pPr>
                <a:defRPr/>
              </a:pPr>
              <a:t>‹#›</a:t>
            </a:fld>
            <a:endParaRPr lang="en-GB" altLang="ja-JP"/>
          </a:p>
        </p:txBody>
      </p:sp>
    </p:spTree>
    <p:extLst>
      <p:ext uri="{BB962C8B-B14F-4D97-AF65-F5344CB8AC3E}">
        <p14:creationId xmlns:p14="http://schemas.microsoft.com/office/powerpoint/2010/main" val="1714653269"/>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マスター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CFDDB64D-F8ED-4EF3-A6B7-EBF99CD661C0}" type="slidenum">
              <a:rPr lang="ja-JP" altLang="en-GB"/>
              <a:pPr>
                <a:defRPr/>
              </a:pPr>
              <a:t>‹#›</a:t>
            </a:fld>
            <a:endParaRPr lang="en-GB" altLang="ja-JP"/>
          </a:p>
        </p:txBody>
      </p:sp>
    </p:spTree>
    <p:extLst>
      <p:ext uri="{BB962C8B-B14F-4D97-AF65-F5344CB8AC3E}">
        <p14:creationId xmlns:p14="http://schemas.microsoft.com/office/powerpoint/2010/main" val="1676239583"/>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マスター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a:t>表を追加</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46D412F2-5519-4A0F-A02E-CFC4A50C85B0}" type="slidenum">
              <a:rPr lang="ja-JP" altLang="en-GB"/>
              <a:pPr>
                <a:defRPr/>
              </a:pPr>
              <a:t>‹#›</a:t>
            </a:fld>
            <a:endParaRPr lang="en-GB" altLang="ja-JP"/>
          </a:p>
        </p:txBody>
      </p:sp>
    </p:spTree>
    <p:extLst>
      <p:ext uri="{BB962C8B-B14F-4D97-AF65-F5344CB8AC3E}">
        <p14:creationId xmlns:p14="http://schemas.microsoft.com/office/powerpoint/2010/main" val="1561195087"/>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latin typeface="Arial" pitchFamily="34" charset="0"/>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マスター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8" name="Slide Number Placeholder 4"/>
          <p:cNvSpPr>
            <a:spLocks noGrp="1"/>
          </p:cNvSpPr>
          <p:nvPr>
            <p:ph type="sldNum" sz="quarter" idx="12"/>
          </p:nvPr>
        </p:nvSpPr>
        <p:spPr/>
        <p:txBody>
          <a:bodyPr/>
          <a:lstStyle>
            <a:lvl1pPr>
              <a:defRPr/>
            </a:lvl1pPr>
          </a:lstStyle>
          <a:p>
            <a:pPr>
              <a:defRPr/>
            </a:pPr>
            <a:fld id="{9FFDD25F-E189-4FDE-9A12-920268D5CDCF}" type="slidenum">
              <a:rPr lang="ja-JP" altLang="en-GB"/>
              <a:pPr>
                <a:defRPr/>
              </a:pPr>
              <a:t>‹#›</a:t>
            </a:fld>
            <a:endParaRPr lang="en-GB" altLang="ja-JP"/>
          </a:p>
        </p:txBody>
      </p:sp>
    </p:spTree>
    <p:extLst>
      <p:ext uri="{BB962C8B-B14F-4D97-AF65-F5344CB8AC3E}">
        <p14:creationId xmlns:p14="http://schemas.microsoft.com/office/powerpoint/2010/main" val="65699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45A9EB1-2B4A-4432-816A-0E58321E1AC5}" type="slidenum">
              <a:rPr lang="ja-JP" altLang="en-GB" smtClean="0"/>
              <a:pPr>
                <a:defRPr/>
              </a:pPr>
              <a:t>‹#›</a:t>
            </a:fld>
            <a:endParaRPr lang="en-GB" altLang="ja-JP"/>
          </a:p>
        </p:txBody>
      </p:sp>
    </p:spTree>
    <p:extLst>
      <p:ext uri="{BB962C8B-B14F-4D97-AF65-F5344CB8AC3E}">
        <p14:creationId xmlns:p14="http://schemas.microsoft.com/office/powerpoint/2010/main" val="309717507"/>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latin typeface="Arial" pitchFamily="34" charset="0"/>
              <a:ea typeface="ＭＳ Ｐゴシック" pitchFamily="50"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a:t>マスター タイトルの書式設定</a:t>
            </a:r>
            <a:endParaRPr lang="en-GB" noProof="0" dirty="0"/>
          </a:p>
        </p:txBody>
      </p:sp>
    </p:spTree>
    <p:extLst>
      <p:ext uri="{BB962C8B-B14F-4D97-AF65-F5344CB8AC3E}">
        <p14:creationId xmlns:p14="http://schemas.microsoft.com/office/powerpoint/2010/main" val="1369390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3974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227329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68C7897F-9BFD-497C-AB50-9E8536697BE4}" type="slidenum">
              <a:rPr lang="ja-JP" altLang="en-GB"/>
              <a:pPr>
                <a:defRPr/>
              </a:pPr>
              <a:t>‹#›</a:t>
            </a:fld>
            <a:endParaRPr lang="en-GB" altLang="ja-JP"/>
          </a:p>
        </p:txBody>
      </p:sp>
    </p:spTree>
    <p:extLst>
      <p:ext uri="{BB962C8B-B14F-4D97-AF65-F5344CB8AC3E}">
        <p14:creationId xmlns:p14="http://schemas.microsoft.com/office/powerpoint/2010/main" val="2581587613"/>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3512946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975772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189191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212653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2115383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4231274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3762764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380154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1795140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109410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54A21D15-B9DA-48A7-8136-B0B1B4A4C358}" type="slidenum">
              <a:rPr lang="ja-JP" altLang="en-GB"/>
              <a:pPr>
                <a:defRPr/>
              </a:pPr>
              <a:t>‹#›</a:t>
            </a:fld>
            <a:endParaRPr lang="en-GB" altLang="ja-JP"/>
          </a:p>
        </p:txBody>
      </p:sp>
    </p:spTree>
    <p:extLst>
      <p:ext uri="{BB962C8B-B14F-4D97-AF65-F5344CB8AC3E}">
        <p14:creationId xmlns:p14="http://schemas.microsoft.com/office/powerpoint/2010/main" val="2569416353"/>
      </p:ext>
    </p:extLst>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189370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1254450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22949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3133388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4231331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3362684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3951603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32553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2543987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257877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3FCB7A6B-1667-4D8D-9CFC-9808F90BEE16}" type="slidenum">
              <a:rPr lang="ja-JP" altLang="en-GB"/>
              <a:pPr>
                <a:defRPr/>
              </a:pPr>
              <a:t>‹#›</a:t>
            </a:fld>
            <a:endParaRPr lang="en-GB" altLang="ja-JP"/>
          </a:p>
        </p:txBody>
      </p:sp>
    </p:spTree>
    <p:extLst>
      <p:ext uri="{BB962C8B-B14F-4D97-AF65-F5344CB8AC3E}">
        <p14:creationId xmlns:p14="http://schemas.microsoft.com/office/powerpoint/2010/main" val="2209755687"/>
      </p:ext>
    </p:extLst>
  </p:cSld>
  <p:clrMapOvr>
    <a:masterClrMapping/>
  </p:clrMapOvr>
  <p:transition>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279362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925125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1223809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2213784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3517799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678181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1486480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3758497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243929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384675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9" name="Rectangle 6"/>
          <p:cNvSpPr>
            <a:spLocks noGrp="1" noChangeArrowheads="1"/>
          </p:cNvSpPr>
          <p:nvPr>
            <p:ph type="sldNum" sz="quarter" idx="12"/>
          </p:nvPr>
        </p:nvSpPr>
        <p:spPr/>
        <p:txBody>
          <a:bodyPr/>
          <a:lstStyle>
            <a:lvl1pPr>
              <a:defRPr/>
            </a:lvl1pPr>
          </a:lstStyle>
          <a:p>
            <a:pPr>
              <a:defRPr/>
            </a:pPr>
            <a:fld id="{5206A77A-FFA5-4A79-A6C1-F5D768D871E3}" type="slidenum">
              <a:rPr lang="ja-JP" altLang="en-GB"/>
              <a:pPr>
                <a:defRPr/>
              </a:pPr>
              <a:t>‹#›</a:t>
            </a:fld>
            <a:endParaRPr lang="en-GB" altLang="ja-JP"/>
          </a:p>
        </p:txBody>
      </p:sp>
    </p:spTree>
    <p:extLst>
      <p:ext uri="{BB962C8B-B14F-4D97-AF65-F5344CB8AC3E}">
        <p14:creationId xmlns:p14="http://schemas.microsoft.com/office/powerpoint/2010/main" val="3286887787"/>
      </p:ext>
    </p:extLst>
  </p:cSld>
  <p:clrMapOvr>
    <a:masterClrMapping/>
  </p:clrMapOvr>
  <p:transition>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2098044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3039517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390359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510995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961530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645117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2554369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021560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108242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411294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5" name="Rectangle 6"/>
          <p:cNvSpPr>
            <a:spLocks noGrp="1" noChangeArrowheads="1"/>
          </p:cNvSpPr>
          <p:nvPr>
            <p:ph type="sldNum" sz="quarter" idx="12"/>
          </p:nvPr>
        </p:nvSpPr>
        <p:spPr/>
        <p:txBody>
          <a:bodyPr/>
          <a:lstStyle>
            <a:lvl1pPr>
              <a:defRPr/>
            </a:lvl1pPr>
          </a:lstStyle>
          <a:p>
            <a:pPr>
              <a:defRPr/>
            </a:pPr>
            <a:fld id="{3F86C1B8-BD8A-4F7A-B09E-0096AE425824}" type="slidenum">
              <a:rPr lang="ja-JP" altLang="en-GB"/>
              <a:pPr>
                <a:defRPr/>
              </a:pPr>
              <a:t>‹#›</a:t>
            </a:fld>
            <a:endParaRPr lang="en-GB" altLang="ja-JP"/>
          </a:p>
        </p:txBody>
      </p:sp>
    </p:spTree>
    <p:extLst>
      <p:ext uri="{BB962C8B-B14F-4D97-AF65-F5344CB8AC3E}">
        <p14:creationId xmlns:p14="http://schemas.microsoft.com/office/powerpoint/2010/main" val="1638355249"/>
      </p:ext>
    </p:extLst>
  </p:cSld>
  <p:clrMapOvr>
    <a:masterClrMapping/>
  </p:clrMapOvr>
  <p:transition>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3491486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53945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2060"/>
                </a:solidFill>
                <a:latin typeface="Arial Narrow" pitchFamily="34" charset="0"/>
              </a:defRPr>
            </a:lvl1pPr>
            <a:lvl2pPr>
              <a:defRPr>
                <a:solidFill>
                  <a:srgbClr val="002060"/>
                </a:solidFill>
                <a:latin typeface="Arial Narrow" pitchFamily="34" charset="0"/>
              </a:defRPr>
            </a:lvl2pPr>
            <a:lvl3pPr>
              <a:defRPr>
                <a:solidFill>
                  <a:srgbClr val="002060"/>
                </a:solidFill>
                <a:latin typeface="Arial Narrow" pitchFamily="34" charset="0"/>
              </a:defRPr>
            </a:lvl3pPr>
            <a:lvl4pPr>
              <a:defRPr>
                <a:solidFill>
                  <a:srgbClr val="002060"/>
                </a:solidFill>
                <a:latin typeface="Arial Narrow" pitchFamily="34" charset="0"/>
              </a:defRPr>
            </a:lvl4pPr>
            <a:lvl5pPr>
              <a:defRPr>
                <a:solidFill>
                  <a:srgbClr val="002060"/>
                </a:solidFill>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790623"/>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Narrow"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6684762"/>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45063" y="1600200"/>
            <a:ext cx="3741737"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0630026"/>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0033724"/>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Tree>
    <p:extLst>
      <p:ext uri="{BB962C8B-B14F-4D97-AF65-F5344CB8AC3E}">
        <p14:creationId xmlns:p14="http://schemas.microsoft.com/office/powerpoint/2010/main" val="223706157"/>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823621"/>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0121351"/>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3104680"/>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4" name="Rectangle 6"/>
          <p:cNvSpPr>
            <a:spLocks noGrp="1" noChangeArrowheads="1"/>
          </p:cNvSpPr>
          <p:nvPr>
            <p:ph type="sldNum" sz="quarter" idx="12"/>
          </p:nvPr>
        </p:nvSpPr>
        <p:spPr/>
        <p:txBody>
          <a:bodyPr/>
          <a:lstStyle>
            <a:lvl1pPr>
              <a:defRPr/>
            </a:lvl1pPr>
          </a:lstStyle>
          <a:p>
            <a:pPr>
              <a:defRPr/>
            </a:pPr>
            <a:fld id="{8E717374-1BC5-4E68-9476-97215286F595}" type="slidenum">
              <a:rPr lang="ja-JP" altLang="en-GB"/>
              <a:pPr>
                <a:defRPr/>
              </a:pPr>
              <a:t>‹#›</a:t>
            </a:fld>
            <a:endParaRPr lang="en-GB" altLang="ja-JP"/>
          </a:p>
        </p:txBody>
      </p:sp>
    </p:spTree>
    <p:extLst>
      <p:ext uri="{BB962C8B-B14F-4D97-AF65-F5344CB8AC3E}">
        <p14:creationId xmlns:p14="http://schemas.microsoft.com/office/powerpoint/2010/main" val="2314362692"/>
      </p:ext>
    </p:extLst>
  </p:cSld>
  <p:clrMapOvr>
    <a:masterClrMapping/>
  </p:clrMapOvr>
  <p:transition>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5255769"/>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4187716"/>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sz="half" idx="1"/>
          </p:nvPr>
        </p:nvSpPr>
        <p:spPr>
          <a:xfrm>
            <a:off x="1052513" y="1600200"/>
            <a:ext cx="3740150"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5063" y="1600200"/>
            <a:ext cx="3741737"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6458371"/>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able Placeholder 2"/>
          <p:cNvSpPr>
            <a:spLocks noGrp="1"/>
          </p:cNvSpPr>
          <p:nvPr>
            <p:ph type="tbl" idx="1"/>
          </p:nvPr>
        </p:nvSpPr>
        <p:spPr>
          <a:xfrm>
            <a:off x="1052513" y="1600200"/>
            <a:ext cx="7634287" cy="4525963"/>
          </a:xfrm>
        </p:spPr>
        <p:txBody>
          <a:bodyPr/>
          <a:lstStyle>
            <a:lvl1pPr>
              <a:defRPr>
                <a:latin typeface="Arial Narrow"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1034638289"/>
      </p:ext>
    </p:extLst>
  </p:cSld>
  <p:clrMapOvr>
    <a:masterClrMapping/>
  </p:clrMapOvr>
  <p:transition>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Arial Narrow" pitchFamily="34" charset="0"/>
              <a:ea typeface="ＭＳ Ｐゴシック" pitchFamily="50" charset="-128"/>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43218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latin typeface="Arial Narrow" pitchFamily="34" charset="0"/>
              <a:ea typeface="ＭＳ Ｐゴシック" pitchFamily="50"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latin typeface="Arial Narrow" pitchFamily="34" charset="0"/>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27680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48117E8F-FC5D-4F64-A8CD-6727883053A9}" type="slidenum">
              <a:rPr lang="ja-JP" altLang="en-GB"/>
              <a:pPr>
                <a:defRPr/>
              </a:pPr>
              <a:t>‹#›</a:t>
            </a:fld>
            <a:endParaRPr lang="en-GB" altLang="ja-JP"/>
          </a:p>
        </p:txBody>
      </p:sp>
    </p:spTree>
    <p:extLst>
      <p:ext uri="{BB962C8B-B14F-4D97-AF65-F5344CB8AC3E}">
        <p14:creationId xmlns:p14="http://schemas.microsoft.com/office/powerpoint/2010/main" val="526565502"/>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CDD98D75-0B20-4DC2-B7BB-B1F9C48B5707}" type="slidenum">
              <a:rPr lang="ja-JP" altLang="en-GB"/>
              <a:pPr>
                <a:defRPr/>
              </a:pPr>
              <a:t>‹#›</a:t>
            </a:fld>
            <a:endParaRPr lang="en-GB" altLang="ja-JP"/>
          </a:p>
        </p:txBody>
      </p:sp>
    </p:spTree>
    <p:extLst>
      <p:ext uri="{BB962C8B-B14F-4D97-AF65-F5344CB8AC3E}">
        <p14:creationId xmlns:p14="http://schemas.microsoft.com/office/powerpoint/2010/main" val="644027292"/>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0.png"/><Relationship Id="rId2" Type="http://schemas.openxmlformats.org/officeDocument/2006/relationships/slideLayout" Target="../slideLayouts/slideLayout63.xml"/><Relationship Id="rId16" Type="http://schemas.openxmlformats.org/officeDocument/2006/relationships/image" Target="../media/image1.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fld id="{645A9EB1-2B4A-4432-816A-0E58321E1AC5}" type="slidenum">
              <a:rPr lang="ja-JP" altLang="en-GB"/>
              <a:pPr>
                <a:defRPr/>
              </a:pPr>
              <a:t>‹#›</a:t>
            </a:fld>
            <a:endParaRPr lang="en-GB" altLang="ja-JP"/>
          </a:p>
        </p:txBody>
      </p:sp>
      <p:pic>
        <p:nvPicPr>
          <p:cNvPr id="1030"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9" r:id="rId11"/>
    <p:sldLayoutId id="2147484194" r:id="rId12"/>
    <p:sldLayoutId id="2147484195" r:id="rId13"/>
    <p:sldLayoutId id="2147484196" r:id="rId14"/>
    <p:sldLayoutId id="2147484197" r:id="rId15"/>
    <p:sldLayoutId id="2147484250" r:id="rId16"/>
    <p:sldLayoutId id="2147484198" r:id="rId17"/>
  </p:sldLayoutIdLst>
  <p:transition>
    <p:cover/>
  </p:transition>
  <p:txStyles>
    <p:titleStyle>
      <a:lvl1pPr algn="l" rtl="0" eaLnBrk="1" fontAlgn="base" hangingPunct="1">
        <a:spcBef>
          <a:spcPct val="0"/>
        </a:spcBef>
        <a:spcAft>
          <a:spcPct val="0"/>
        </a:spcAft>
        <a:defRPr kumimoji="1" sz="4000" b="1">
          <a:solidFill>
            <a:srgbClr val="990002"/>
          </a:solidFill>
          <a:latin typeface="Frutiger LT Pro 57 Condensed" pitchFamily="34" charset="0"/>
          <a:ea typeface="+mj-ea"/>
          <a:cs typeface="+mj-cs"/>
        </a:defRPr>
      </a:lvl1pPr>
      <a:lvl2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1" fontAlgn="base" hangingPunct="1">
        <a:spcBef>
          <a:spcPct val="20000"/>
        </a:spcBef>
        <a:spcAft>
          <a:spcPct val="0"/>
        </a:spcAft>
        <a:buChar char="–"/>
        <a:defRPr kumimoji="1" sz="2400">
          <a:solidFill>
            <a:srgbClr val="5B92E5"/>
          </a:solidFill>
          <a:latin typeface="Frutiger LT Pro 57 Condensed" pitchFamily="34" charset="0"/>
        </a:defRPr>
      </a:lvl2pPr>
      <a:lvl3pPr marL="1143000" indent="-228600" algn="l" rtl="0" eaLnBrk="1" fontAlgn="base" hangingPunct="1">
        <a:spcBef>
          <a:spcPct val="20000"/>
        </a:spcBef>
        <a:spcAft>
          <a:spcPct val="0"/>
        </a:spcAft>
        <a:buChar char="•"/>
        <a:defRPr kumimoji="1" sz="2000">
          <a:solidFill>
            <a:srgbClr val="5B92E5"/>
          </a:solidFill>
          <a:latin typeface="Frutiger LT Pro 57 Condensed" pitchFamily="34" charset="0"/>
        </a:defRPr>
      </a:lvl3pPr>
      <a:lvl4pPr marL="1600200" indent="-228600" algn="l" rtl="0" eaLnBrk="1" fontAlgn="base" hangingPunct="1">
        <a:spcBef>
          <a:spcPct val="20000"/>
        </a:spcBef>
        <a:spcAft>
          <a:spcPct val="0"/>
        </a:spcAft>
        <a:buChar char="–"/>
        <a:defRPr kumimoji="1">
          <a:solidFill>
            <a:srgbClr val="5B92E5"/>
          </a:solidFill>
          <a:latin typeface="Frutiger LT Pro 57 Condensed" pitchFamily="34" charset="0"/>
        </a:defRPr>
      </a:lvl4pPr>
      <a:lvl5pPr marL="2057400" indent="-228600" algn="l" rtl="0" eaLnBrk="1" fontAlgn="base" hangingPunct="1">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5C92-C31C-4B5A-9E3C-EB3D3E407635}" type="datetimeFigureOut">
              <a:rPr kumimoji="1" lang="ja-JP" altLang="en-US" smtClean="0"/>
              <a:t>2017/5/31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9DDEE-E439-46BC-AA61-8E7CA59AB720}" type="slidenum">
              <a:rPr kumimoji="1" lang="ja-JP" altLang="en-US" smtClean="0"/>
              <a:t>‹#›</a:t>
            </a:fld>
            <a:endParaRPr kumimoji="1" lang="ja-JP" altLang="en-US"/>
          </a:p>
        </p:txBody>
      </p:sp>
    </p:spTree>
    <p:extLst>
      <p:ext uri="{BB962C8B-B14F-4D97-AF65-F5344CB8AC3E}">
        <p14:creationId xmlns:p14="http://schemas.microsoft.com/office/powerpoint/2010/main" val="2722690678"/>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0145-67F6-4EC9-AA4B-A50EA04625C2}" type="datetimeFigureOut">
              <a:rPr kumimoji="1" lang="ja-JP" altLang="en-US" smtClean="0"/>
              <a:t>2017/5/31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AB876-87C2-4BC0-A682-63F0EAFB9438}" type="slidenum">
              <a:rPr kumimoji="1" lang="ja-JP" altLang="en-US" smtClean="0"/>
              <a:t>‹#›</a:t>
            </a:fld>
            <a:endParaRPr kumimoji="1" lang="ja-JP" altLang="en-US"/>
          </a:p>
        </p:txBody>
      </p:sp>
    </p:spTree>
    <p:extLst>
      <p:ext uri="{BB962C8B-B14F-4D97-AF65-F5344CB8AC3E}">
        <p14:creationId xmlns:p14="http://schemas.microsoft.com/office/powerpoint/2010/main" val="213405604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59FD3-7D76-4C26-8C0F-A7B12AE5A8D0}" type="datetimeFigureOut">
              <a:rPr kumimoji="1" lang="ja-JP" altLang="en-US" smtClean="0"/>
              <a:t>2017/5/31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541D0-2D31-42B4-9908-8C73E5C8F993}" type="slidenum">
              <a:rPr kumimoji="1" lang="ja-JP" altLang="en-US" smtClean="0"/>
              <a:t>‹#›</a:t>
            </a:fld>
            <a:endParaRPr kumimoji="1" lang="ja-JP" altLang="en-US"/>
          </a:p>
        </p:txBody>
      </p:sp>
    </p:spTree>
    <p:extLst>
      <p:ext uri="{BB962C8B-B14F-4D97-AF65-F5344CB8AC3E}">
        <p14:creationId xmlns:p14="http://schemas.microsoft.com/office/powerpoint/2010/main" val="400070833"/>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E1053-6509-4A42-9EC3-BB5840FA6CC5}" type="datetimeFigureOut">
              <a:rPr kumimoji="1" lang="ja-JP" altLang="en-US" smtClean="0"/>
              <a:t>2017/5/31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FFE89-11DF-41C3-BB5A-9637AB4A3DC6}" type="slidenum">
              <a:rPr kumimoji="1" lang="ja-JP" altLang="en-US" smtClean="0"/>
              <a:t>‹#›</a:t>
            </a:fld>
            <a:endParaRPr kumimoji="1" lang="ja-JP" altLang="en-US"/>
          </a:p>
        </p:txBody>
      </p:sp>
    </p:spTree>
    <p:extLst>
      <p:ext uri="{BB962C8B-B14F-4D97-AF65-F5344CB8AC3E}">
        <p14:creationId xmlns:p14="http://schemas.microsoft.com/office/powerpoint/2010/main" val="1029338803"/>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 descr="IPCCLogoBlue_RGB_72PPI.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n-GB" altLang="ja-JP"/>
          </a:p>
        </p:txBody>
      </p:sp>
      <p:sp>
        <p:nvSpPr>
          <p:cNvPr id="2052"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altLang="ja-JP"/>
          </a:p>
        </p:txBody>
      </p:sp>
      <p:pic>
        <p:nvPicPr>
          <p:cNvPr id="205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ltLang="ja-JP">
              <a:solidFill>
                <a:srgbClr val="FFFFFF"/>
              </a:solidFill>
              <a:latin typeface="Arial Narrow" pitchFamily="34"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200" r:id="rId13"/>
    <p:sldLayoutId id="2147484201" r:id="rId14"/>
  </p:sldLayoutIdLst>
  <p:transition>
    <p:cover/>
  </p:transition>
  <p:txStyles>
    <p:titleStyle>
      <a:lvl1pPr algn="l" rtl="0" eaLnBrk="0" fontAlgn="base" hangingPunct="0">
        <a:spcBef>
          <a:spcPct val="0"/>
        </a:spcBef>
        <a:spcAft>
          <a:spcPct val="0"/>
        </a:spcAft>
        <a:defRPr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2800">
          <a:solidFill>
            <a:srgbClr val="002060"/>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sz="2400">
          <a:solidFill>
            <a:srgbClr val="002060"/>
          </a:solidFill>
          <a:latin typeface="Frutiger LT Pro 57 Condensed" pitchFamily="34" charset="0"/>
        </a:defRPr>
      </a:lvl2pPr>
      <a:lvl3pPr marL="1143000" indent="-228600" algn="l" rtl="0" eaLnBrk="0" fontAlgn="base" hangingPunct="0">
        <a:spcBef>
          <a:spcPct val="20000"/>
        </a:spcBef>
        <a:spcAft>
          <a:spcPct val="0"/>
        </a:spcAft>
        <a:buChar char="•"/>
        <a:defRPr sz="2000">
          <a:solidFill>
            <a:srgbClr val="002060"/>
          </a:solidFill>
          <a:latin typeface="Frutiger LT Pro 57 Condensed" pitchFamily="34" charset="0"/>
        </a:defRPr>
      </a:lvl3pPr>
      <a:lvl4pPr marL="1600200" indent="-228600" algn="l" rtl="0" eaLnBrk="0" fontAlgn="base" hangingPunct="0">
        <a:spcBef>
          <a:spcPct val="20000"/>
        </a:spcBef>
        <a:spcAft>
          <a:spcPct val="0"/>
        </a:spcAft>
        <a:buChar char="–"/>
        <a:defRPr>
          <a:solidFill>
            <a:srgbClr val="002060"/>
          </a:solidFill>
          <a:latin typeface="Frutiger LT Pro 57 Condensed" pitchFamily="34" charset="0"/>
        </a:defRPr>
      </a:lvl4pPr>
      <a:lvl5pPr marL="2057400" indent="-228600" algn="l" rtl="0" eaLnBrk="0" fontAlgn="base" hangingPunct="0">
        <a:spcBef>
          <a:spcPct val="20000"/>
        </a:spcBef>
        <a:spcAft>
          <a:spcPct val="0"/>
        </a:spcAft>
        <a:buChar char="»"/>
        <a:defRPr sz="1600">
          <a:solidFill>
            <a:srgbClr val="002060"/>
          </a:solidFill>
          <a:latin typeface="Frutiger LT Pro 57 Condensed"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ipcc-efdb@iges.or.jp" TargetMode="External"/><Relationship Id="rId2" Type="http://schemas.openxmlformats.org/officeDocument/2006/relationships/hyperlink" Target="http://www.ipcc-nggip.iges.or.j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www.ipcc-nggip.iges.or.jp/EFDB/"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ipcc-nggip.iges.or.jp/meeting/meeting.html"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ipcc-nggip.iges.or.jp/EFDB/main.php"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612267" y="2276872"/>
            <a:ext cx="8134474"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kumimoji="1" sz="4400" b="1" i="0" cap="none" spc="0">
                <a:ln>
                  <a:noFill/>
                </a:ln>
                <a:solidFill>
                  <a:srgbClr val="990002"/>
                </a:solidFill>
                <a:effectLst/>
                <a:latin typeface="Frutiger LT Pro 57 Condensed" pitchFamily="34" charset="0"/>
                <a:ea typeface="+mj-ea"/>
                <a:cs typeface="+mj-cs"/>
              </a:defRPr>
            </a:lvl1pPr>
            <a:lvl2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a:lstStyle>
          <a:p>
            <a:pPr algn="ctr">
              <a:defRPr/>
            </a:pPr>
            <a:r>
              <a:rPr lang="en-GB" altLang="ja-JP" sz="3600" kern="0" dirty="0">
                <a:effectLst>
                  <a:outerShdw blurRad="38100" dist="38100" dir="2700000" algn="tl">
                    <a:srgbClr val="C0C0C0"/>
                  </a:outerShdw>
                </a:effectLst>
                <a:latin typeface="Arial Narrow" panose="020B0606020202030204" pitchFamily="34" charset="0"/>
                <a:ea typeface="ＭＳ Ｐゴシック" pitchFamily="50" charset="-128"/>
                <a:cs typeface="Arial" pitchFamily="34" charset="0"/>
              </a:rPr>
              <a:t>IPCC Emission Factor Database (EFDB)</a:t>
            </a:r>
          </a:p>
        </p:txBody>
      </p:sp>
      <p:sp>
        <p:nvSpPr>
          <p:cNvPr id="5" name="Rectangle 1027"/>
          <p:cNvSpPr txBox="1">
            <a:spLocks noChangeArrowheads="1"/>
          </p:cNvSpPr>
          <p:nvPr/>
        </p:nvSpPr>
        <p:spPr bwMode="auto">
          <a:xfrm>
            <a:off x="323020" y="2924944"/>
            <a:ext cx="871296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kumimoji="1" sz="2800" b="1" i="0">
                <a:solidFill>
                  <a:srgbClr val="5492CD"/>
                </a:solidFill>
                <a:latin typeface="Frutiger LT Pro 57 Condensed" pitchFamily="34" charset="0"/>
                <a:ea typeface="+mn-ea"/>
                <a:cs typeface="+mn-cs"/>
              </a:defRPr>
            </a:lvl1pPr>
            <a:lvl2pPr marL="742950" indent="-285750" algn="l" rtl="0" eaLnBrk="1" fontAlgn="base" hangingPunct="1">
              <a:spcBef>
                <a:spcPct val="20000"/>
              </a:spcBef>
              <a:spcAft>
                <a:spcPct val="0"/>
              </a:spcAft>
              <a:buChar char="–"/>
              <a:defRPr kumimoji="1" sz="2400">
                <a:solidFill>
                  <a:srgbClr val="5B92E5"/>
                </a:solidFill>
                <a:latin typeface="Frutiger LT Pro 57 Condensed" pitchFamily="34" charset="0"/>
              </a:defRPr>
            </a:lvl2pPr>
            <a:lvl3pPr marL="1143000" indent="-228600" algn="l" rtl="0" eaLnBrk="1" fontAlgn="base" hangingPunct="1">
              <a:spcBef>
                <a:spcPct val="20000"/>
              </a:spcBef>
              <a:spcAft>
                <a:spcPct val="0"/>
              </a:spcAft>
              <a:buChar char="•"/>
              <a:defRPr kumimoji="1" sz="2000">
                <a:solidFill>
                  <a:srgbClr val="5B92E5"/>
                </a:solidFill>
                <a:latin typeface="Frutiger LT Pro 57 Condensed" pitchFamily="34" charset="0"/>
              </a:defRPr>
            </a:lvl3pPr>
            <a:lvl4pPr marL="1600200" indent="-228600" algn="l" rtl="0" eaLnBrk="1" fontAlgn="base" hangingPunct="1">
              <a:spcBef>
                <a:spcPct val="20000"/>
              </a:spcBef>
              <a:spcAft>
                <a:spcPct val="0"/>
              </a:spcAft>
              <a:buChar char="–"/>
              <a:defRPr kumimoji="1">
                <a:solidFill>
                  <a:srgbClr val="5B92E5"/>
                </a:solidFill>
                <a:latin typeface="Frutiger LT Pro 57 Condensed" pitchFamily="34" charset="0"/>
              </a:defRPr>
            </a:lvl4pPr>
            <a:lvl5pPr marL="2057400" indent="-228600" algn="l" rtl="0" eaLnBrk="1" fontAlgn="base" hangingPunct="1">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r>
              <a:rPr lang="en-US" altLang="ja-JP" sz="2000" kern="0" dirty="0">
                <a:solidFill>
                  <a:srgbClr val="0070C0"/>
                </a:solidFill>
                <a:latin typeface="Arial Narrow"/>
                <a:ea typeface="ＭＳ 明朝"/>
                <a:cs typeface="Times New Roman"/>
              </a:rPr>
              <a:t>Africa Regional Workshop on the Building of Sustainable National</a:t>
            </a:r>
          </a:p>
          <a:p>
            <a:r>
              <a:rPr lang="en-US" altLang="ja-JP" sz="2000" kern="0" dirty="0">
                <a:solidFill>
                  <a:srgbClr val="0070C0"/>
                </a:solidFill>
                <a:latin typeface="Arial Narrow"/>
                <a:ea typeface="ＭＳ 明朝"/>
                <a:cs typeface="Times New Roman"/>
              </a:rPr>
              <a:t>Greenhouse Gas Inventory Management Systems, and the use of the 2006</a:t>
            </a:r>
          </a:p>
          <a:p>
            <a:r>
              <a:rPr lang="en-US" altLang="ja-JP" sz="2000" kern="0" dirty="0">
                <a:solidFill>
                  <a:srgbClr val="0070C0"/>
                </a:solidFill>
                <a:latin typeface="Arial Narrow"/>
                <a:ea typeface="ＭＳ 明朝"/>
                <a:cs typeface="Times New Roman"/>
              </a:rPr>
              <a:t>IPCC Guidelines for National Greenhouse Gas Inventories</a:t>
            </a:r>
          </a:p>
          <a:p>
            <a:r>
              <a:rPr lang="de-DE" altLang="ja-JP" sz="1800" b="0" kern="0" dirty="0">
                <a:solidFill>
                  <a:srgbClr val="0070C0"/>
                </a:solidFill>
                <a:latin typeface="Arial Narrow"/>
                <a:ea typeface="ＭＳ 明朝"/>
                <a:cs typeface="Times New Roman"/>
              </a:rPr>
              <a:t>Swakopmund, Namibia</a:t>
            </a:r>
          </a:p>
          <a:p>
            <a:r>
              <a:rPr lang="de-DE" altLang="ja-JP" sz="1800" b="0" kern="0" dirty="0">
                <a:solidFill>
                  <a:srgbClr val="0070C0"/>
                </a:solidFill>
                <a:latin typeface="Arial Narrow"/>
                <a:ea typeface="ＭＳ 明朝"/>
                <a:cs typeface="Times New Roman"/>
              </a:rPr>
              <a:t>24-28 April 2017</a:t>
            </a:r>
            <a:br>
              <a:rPr lang="en-US" altLang="ja-JP" sz="2000" kern="0" dirty="0">
                <a:solidFill>
                  <a:srgbClr val="0070C0"/>
                </a:solidFill>
                <a:latin typeface="Arial Narrow"/>
                <a:ea typeface="ＭＳ 明朝"/>
                <a:cs typeface="Times New Roman"/>
              </a:rPr>
            </a:br>
            <a:endParaRPr lang="en-US" altLang="ja-JP" sz="2000" kern="0" dirty="0">
              <a:solidFill>
                <a:srgbClr val="0070C0"/>
              </a:solidFill>
              <a:latin typeface="Arial Narrow"/>
              <a:ea typeface="ＭＳ 明朝"/>
              <a:cs typeface="Times New Roman"/>
            </a:endParaRPr>
          </a:p>
          <a:p>
            <a:r>
              <a:rPr lang="en-US" altLang="ja-JP" sz="1800" b="0" kern="0" dirty="0">
                <a:solidFill>
                  <a:srgbClr val="0070C0"/>
                </a:solidFill>
                <a:latin typeface="Arial Narrow"/>
                <a:ea typeface="ＭＳ 明朝"/>
                <a:cs typeface="Times New Roman"/>
              </a:rPr>
              <a:t>Baasansuren </a:t>
            </a:r>
            <a:r>
              <a:rPr lang="en-US" altLang="ja-JP" sz="1800" b="0" kern="0" dirty="0" err="1">
                <a:solidFill>
                  <a:srgbClr val="0070C0"/>
                </a:solidFill>
                <a:latin typeface="Arial Narrow"/>
                <a:ea typeface="ＭＳ 明朝"/>
                <a:cs typeface="Times New Roman"/>
              </a:rPr>
              <a:t>Jamsranjav</a:t>
            </a:r>
            <a:r>
              <a:rPr lang="en-US" altLang="ja-JP" sz="1800" b="0" kern="0" dirty="0">
                <a:solidFill>
                  <a:srgbClr val="0070C0"/>
                </a:solidFill>
                <a:latin typeface="Arial Narrow"/>
                <a:ea typeface="ＭＳ 明朝"/>
                <a:cs typeface="Times New Roman"/>
              </a:rPr>
              <a:t>, IPCC TFI TSU </a:t>
            </a:r>
          </a:p>
        </p:txBody>
      </p:sp>
    </p:spTree>
    <p:extLst>
      <p:ext uri="{BB962C8B-B14F-4D97-AF65-F5344CB8AC3E}">
        <p14:creationId xmlns:p14="http://schemas.microsoft.com/office/powerpoint/2010/main" val="21905626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353177" cy="648071"/>
          </a:xfrm>
        </p:spPr>
        <p:txBody>
          <a:bodyPr/>
          <a:lstStyle/>
          <a:p>
            <a:pPr algn="ctr" eaLnBrk="1" hangingPunct="1">
              <a:defRPr/>
            </a:pPr>
            <a:r>
              <a:rPr lang="en-GB" altLang="ja-JP" sz="3200" kern="1200" dirty="0">
                <a:latin typeface="Arial Narrow" pitchFamily="34" charset="0"/>
                <a:ea typeface="ＭＳ Ｐゴシック" pitchFamily="50" charset="-128"/>
                <a:cs typeface="Arial" pitchFamily="34" charset="0"/>
              </a:rPr>
              <a:t>Enhancement and improvement of EFDB</a:t>
            </a:r>
          </a:p>
        </p:txBody>
      </p:sp>
      <p:sp>
        <p:nvSpPr>
          <p:cNvPr id="32771" name="Content Placeholder 2"/>
          <p:cNvSpPr>
            <a:spLocks noGrp="1"/>
          </p:cNvSpPr>
          <p:nvPr>
            <p:ph idx="1"/>
          </p:nvPr>
        </p:nvSpPr>
        <p:spPr>
          <a:xfrm>
            <a:off x="251644" y="908720"/>
            <a:ext cx="8640960" cy="4752528"/>
          </a:xfrm>
          <a:ln/>
        </p:spPr>
        <p:txBody>
          <a:bodyPr/>
          <a:lstStyle/>
          <a:p>
            <a:pPr eaLnBrk="1" hangingPunct="1">
              <a:spcAft>
                <a:spcPts val="300"/>
              </a:spcAft>
              <a:buFontTx/>
              <a:buChar char="•"/>
            </a:pPr>
            <a:r>
              <a:rPr lang="en-US" altLang="ja-JP" dirty="0">
                <a:solidFill>
                  <a:srgbClr val="0070C0"/>
                </a:solidFill>
                <a:latin typeface="Arial Narrow" panose="020B0606020202030204" pitchFamily="34" charset="0"/>
                <a:ea typeface="ＭＳ Ｐゴシック" pitchFamily="50" charset="-128"/>
                <a:cs typeface="Arial" pitchFamily="34" charset="0"/>
              </a:rPr>
              <a:t>Populating the EFDB</a:t>
            </a:r>
          </a:p>
          <a:p>
            <a:pPr lvl="1">
              <a:lnSpc>
                <a:spcPct val="80000"/>
              </a:lnSpc>
              <a:buSzPct val="80000"/>
              <a:buFont typeface="Arial Narrow" panose="020B0606020202030204" pitchFamily="34" charset="0"/>
              <a:buChar char="―"/>
              <a:defRPr/>
            </a:pPr>
            <a:r>
              <a:rPr lang="en-US" altLang="ja-JP" kern="1200" dirty="0">
                <a:solidFill>
                  <a:srgbClr val="0070C0"/>
                </a:solidFill>
                <a:latin typeface="Arial Narrow" panose="020B0606020202030204" pitchFamily="34" charset="0"/>
                <a:ea typeface="ＭＳ Ｐゴシック" pitchFamily="50" charset="-128"/>
                <a:cs typeface="Arial" pitchFamily="34" charset="0"/>
              </a:rPr>
              <a:t>Expert meetings to collect data have been organized since 2008</a:t>
            </a:r>
          </a:p>
          <a:p>
            <a:pPr lvl="2">
              <a:lnSpc>
                <a:spcPct val="80000"/>
              </a:lnSpc>
              <a:buSzPct val="100000"/>
              <a:buFont typeface="Arial" panose="020B0604020202020204" pitchFamily="34" charset="0"/>
              <a:buChar char="•"/>
              <a:defRPr/>
            </a:pPr>
            <a:r>
              <a:rPr lang="en-US" altLang="ja-JP" kern="1200" dirty="0">
                <a:solidFill>
                  <a:srgbClr val="0070C0"/>
                </a:solidFill>
                <a:latin typeface="Arial Narrow" panose="020B0606020202030204" pitchFamily="34" charset="0"/>
                <a:ea typeface="ＭＳ Ｐゴシック" pitchFamily="34" charset="-128"/>
                <a:cs typeface="+mn-cs"/>
              </a:rPr>
              <a:t>Focus on specific sectors/categories with the aim to identify, select and approve data for inclusion into the EFDB</a:t>
            </a:r>
          </a:p>
          <a:p>
            <a:pPr lvl="2">
              <a:lnSpc>
                <a:spcPct val="80000"/>
              </a:lnSpc>
              <a:buSzPct val="100000"/>
              <a:buFont typeface="Arial" panose="020B0604020202020204" pitchFamily="34" charset="0"/>
              <a:buChar char="•"/>
              <a:defRPr/>
            </a:pPr>
            <a:r>
              <a:rPr lang="en-US" altLang="ja-JP" kern="1200" dirty="0">
                <a:solidFill>
                  <a:srgbClr val="0070C0"/>
                </a:solidFill>
                <a:latin typeface="Arial Narrow" panose="020B0606020202030204" pitchFamily="34" charset="0"/>
                <a:ea typeface="ＭＳ Ｐゴシック" pitchFamily="34" charset="-128"/>
                <a:cs typeface="+mn-cs"/>
              </a:rPr>
              <a:t>Attended by both data providers and EB members </a:t>
            </a:r>
          </a:p>
          <a:p>
            <a:pPr lvl="1">
              <a:lnSpc>
                <a:spcPct val="80000"/>
              </a:lnSpc>
              <a:buSzPct val="80000"/>
              <a:buFont typeface="Arial Narrow" panose="020B0606020202030204" pitchFamily="34" charset="0"/>
              <a:buChar char="―"/>
              <a:defRPr/>
            </a:pPr>
            <a:r>
              <a:rPr lang="en-US" altLang="ja-JP" kern="1200" dirty="0">
                <a:solidFill>
                  <a:srgbClr val="0070C0"/>
                </a:solidFill>
                <a:latin typeface="Arial Narrow" panose="020B0606020202030204" pitchFamily="34" charset="0"/>
                <a:ea typeface="ＭＳ Ｐゴシック" pitchFamily="50" charset="-128"/>
                <a:cs typeface="Arial" pitchFamily="34" charset="0"/>
              </a:rPr>
              <a:t>Literature search (e.g. peer-reviewed papers)</a:t>
            </a:r>
          </a:p>
          <a:p>
            <a:pPr eaLnBrk="1" hangingPunct="1">
              <a:spcAft>
                <a:spcPts val="300"/>
              </a:spcAft>
              <a:buFontTx/>
              <a:buChar char="•"/>
            </a:pPr>
            <a:r>
              <a:rPr lang="en-US" altLang="ja-JP" dirty="0">
                <a:solidFill>
                  <a:srgbClr val="0070C0"/>
                </a:solidFill>
                <a:latin typeface="Arial Narrow" panose="020B0606020202030204" pitchFamily="34" charset="0"/>
                <a:ea typeface="ＭＳ Ｐゴシック" pitchFamily="50" charset="-128"/>
                <a:cs typeface="Arial" pitchFamily="34" charset="0"/>
              </a:rPr>
              <a:t>User-interface is being further improved</a:t>
            </a:r>
          </a:p>
          <a:p>
            <a:pPr marL="0" indent="0" eaLnBrk="1" hangingPunct="1">
              <a:spcAft>
                <a:spcPts val="300"/>
              </a:spcAft>
              <a:buNone/>
            </a:pPr>
            <a:endParaRPr lang="en-US" altLang="ja-JP" dirty="0">
              <a:solidFill>
                <a:srgbClr val="0070C0"/>
              </a:solidFill>
              <a:latin typeface="Arial Narrow" panose="020B0606020202030204" pitchFamily="34" charset="0"/>
              <a:ea typeface="ＭＳ Ｐゴシック" pitchFamily="50" charset="-128"/>
              <a:cs typeface="Arial" pitchFamily="34"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772866"/>
            <a:ext cx="8424936" cy="1008062"/>
          </a:xfrm>
        </p:spPr>
        <p:txBody>
          <a:bodyPr/>
          <a:lstStyle/>
          <a:p>
            <a:pPr algn="ctr">
              <a:defRPr/>
            </a:pPr>
            <a:r>
              <a:rPr lang="en-US" altLang="ja-JP" sz="4800" kern="1200" dirty="0">
                <a:latin typeface="Arial Narrow" pitchFamily="34" charset="0"/>
                <a:ea typeface="ＭＳ Ｐゴシック" pitchFamily="50" charset="-128"/>
                <a:cs typeface="Arial" pitchFamily="34" charset="0"/>
              </a:rPr>
              <a:t>Thank you </a:t>
            </a:r>
            <a:endParaRPr lang="ja-JP" altLang="en-US" sz="4800" kern="1200" dirty="0">
              <a:latin typeface="Arial Narrow" pitchFamily="34" charset="0"/>
              <a:ea typeface="ＭＳ Ｐゴシック" pitchFamily="50" charset="-128"/>
              <a:cs typeface="Arial" pitchFamily="34" charset="0"/>
            </a:endParaRPr>
          </a:p>
        </p:txBody>
      </p:sp>
      <p:sp>
        <p:nvSpPr>
          <p:cNvPr id="3" name="コンテンツ プレースホルダー 2"/>
          <p:cNvSpPr>
            <a:spLocks noGrp="1"/>
          </p:cNvSpPr>
          <p:nvPr>
            <p:ph idx="1"/>
          </p:nvPr>
        </p:nvSpPr>
        <p:spPr>
          <a:xfrm>
            <a:off x="611560" y="2996952"/>
            <a:ext cx="8229600" cy="2304256"/>
          </a:xfrm>
        </p:spPr>
        <p:txBody>
          <a:bodyPr/>
          <a:lstStyle/>
          <a:p>
            <a:pPr marL="0" indent="0" algn="ctr">
              <a:buNone/>
            </a:pPr>
            <a:br>
              <a:rPr lang="en-GB" altLang="ja-JP" dirty="0">
                <a:solidFill>
                  <a:srgbClr val="0070C0"/>
                </a:solidFill>
                <a:latin typeface="Arial Narrow" panose="020B0606020202030204" pitchFamily="34" charset="0"/>
              </a:rPr>
            </a:br>
            <a:r>
              <a:rPr lang="en-GB" altLang="ja-JP" b="1" kern="1200" dirty="0">
                <a:solidFill>
                  <a:srgbClr val="0070C0"/>
                </a:solidFill>
                <a:effectLst>
                  <a:outerShdw blurRad="38100" dist="38100" dir="2700000" algn="tl">
                    <a:srgbClr val="000000">
                      <a:alpha val="43137"/>
                    </a:srgbClr>
                  </a:outerShdw>
                </a:effectLst>
                <a:latin typeface="Arial Narrow" pitchFamily="34" charset="0"/>
                <a:ea typeface="ＭＳ Ｐゴシック" charset="-128"/>
                <a:hlinkClick r:id="rId2"/>
              </a:rPr>
              <a:t>http://www.ipcc-nggip.iges.or.jp/</a:t>
            </a:r>
            <a:r>
              <a:rPr lang="en-GB" altLang="ja-JP" b="1" kern="1200" dirty="0">
                <a:solidFill>
                  <a:srgbClr val="0070C0"/>
                </a:solidFill>
                <a:effectLst>
                  <a:outerShdw blurRad="38100" dist="38100" dir="2700000" algn="tl">
                    <a:srgbClr val="000000">
                      <a:alpha val="43137"/>
                    </a:srgbClr>
                  </a:outerShdw>
                </a:effectLst>
                <a:latin typeface="Arial Narrow" pitchFamily="34" charset="0"/>
                <a:ea typeface="ＭＳ Ｐゴシック" charset="-128"/>
              </a:rPr>
              <a:t>  </a:t>
            </a:r>
          </a:p>
          <a:p>
            <a:pPr marL="457200" lvl="1" indent="0" algn="ctr">
              <a:buSzPct val="100000"/>
              <a:buNone/>
              <a:defRPr/>
            </a:pPr>
            <a:r>
              <a:rPr lang="en-GB" altLang="ja-JP" sz="2800" b="1" kern="1200" dirty="0">
                <a:solidFill>
                  <a:srgbClr val="0070C0"/>
                </a:solidFill>
                <a:effectLst>
                  <a:outerShdw blurRad="38100" dist="38100" dir="2700000" algn="tl">
                    <a:srgbClr val="000000">
                      <a:alpha val="43137"/>
                    </a:srgbClr>
                  </a:outerShdw>
                </a:effectLst>
                <a:latin typeface="Arial Narrow" pitchFamily="34" charset="0"/>
                <a:ea typeface="ＭＳ Ｐゴシック" charset="-128"/>
                <a:cs typeface="+mn-cs"/>
                <a:hlinkClick r:id="rId3"/>
              </a:rPr>
              <a:t>ipcc-efdb@iges.or.jp</a:t>
            </a:r>
            <a:r>
              <a:rPr lang="en-GB" altLang="ja-JP" sz="2800" b="1" kern="1200" dirty="0">
                <a:solidFill>
                  <a:srgbClr val="0070C0"/>
                </a:solidFill>
                <a:effectLst>
                  <a:outerShdw blurRad="38100" dist="38100" dir="2700000" algn="tl">
                    <a:srgbClr val="000000">
                      <a:alpha val="43137"/>
                    </a:srgbClr>
                  </a:outerShdw>
                </a:effectLst>
                <a:latin typeface="Arial Narrow" pitchFamily="34" charset="0"/>
                <a:ea typeface="ＭＳ Ｐゴシック" charset="-128"/>
                <a:cs typeface="+mn-cs"/>
              </a:rPr>
              <a:t> </a:t>
            </a:r>
          </a:p>
          <a:p>
            <a:endParaRPr kumimoji="1" lang="ja-JP" altLang="en-US" dirty="0">
              <a:solidFill>
                <a:srgbClr val="0070C0"/>
              </a:solidFill>
            </a:endParaRPr>
          </a:p>
        </p:txBody>
      </p:sp>
    </p:spTree>
    <p:extLst>
      <p:ext uri="{BB962C8B-B14F-4D97-AF65-F5344CB8AC3E}">
        <p14:creationId xmlns:p14="http://schemas.microsoft.com/office/powerpoint/2010/main" val="11391408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424936" cy="601191"/>
          </a:xfrm>
        </p:spPr>
        <p:txBody>
          <a:bodyPr/>
          <a:lstStyle/>
          <a:p>
            <a:pPr algn="ctr"/>
            <a:r>
              <a:rPr lang="en-US" altLang="ja-JP" sz="3200" dirty="0">
                <a:latin typeface="Arial Narrow" panose="020B0606020202030204" pitchFamily="34" charset="0"/>
              </a:rPr>
              <a:t>IPCC EFDB </a:t>
            </a:r>
            <a:endParaRPr kumimoji="1" lang="ja-JP" altLang="en-US" sz="3200" dirty="0"/>
          </a:p>
        </p:txBody>
      </p:sp>
      <p:sp>
        <p:nvSpPr>
          <p:cNvPr id="3" name="コンテンツ プレースホルダー 2"/>
          <p:cNvSpPr>
            <a:spLocks noGrp="1"/>
          </p:cNvSpPr>
          <p:nvPr>
            <p:ph idx="1"/>
          </p:nvPr>
        </p:nvSpPr>
        <p:spPr>
          <a:xfrm>
            <a:off x="251520" y="836712"/>
            <a:ext cx="8640960" cy="5616624"/>
          </a:xfrm>
        </p:spPr>
        <p:txBody>
          <a:bodyPr/>
          <a:lstStyle/>
          <a:p>
            <a:pPr marL="342900" lvl="1" indent="-342900" algn="just">
              <a:buSzPct val="100000"/>
              <a:buFont typeface="Arial" panose="020B0604020202020204" pitchFamily="34" charset="0"/>
              <a:buChar char="•"/>
            </a:pPr>
            <a:r>
              <a:rPr lang="en-GB" altLang="ja-JP" dirty="0">
                <a:solidFill>
                  <a:srgbClr val="0070C0"/>
                </a:solidFill>
                <a:latin typeface="Arial Narrow" pitchFamily="34" charset="0"/>
              </a:rPr>
              <a:t>Library of emission factors/parameters and other relevant </a:t>
            </a:r>
            <a:r>
              <a:rPr lang="en-US" altLang="ja-JP" dirty="0">
                <a:solidFill>
                  <a:srgbClr val="0070C0"/>
                </a:solidFill>
                <a:latin typeface="Arial Narrow" pitchFamily="34" charset="0"/>
              </a:rPr>
              <a:t>data with background documentation</a:t>
            </a:r>
            <a:endParaRPr lang="en-GB" altLang="ja-JP" dirty="0">
              <a:solidFill>
                <a:srgbClr val="0070C0"/>
              </a:solidFill>
              <a:latin typeface="Arial Narrow" pitchFamily="34" charset="0"/>
            </a:endParaRPr>
          </a:p>
          <a:p>
            <a:pPr lvl="1" algn="just">
              <a:buSzPct val="80000"/>
              <a:buFont typeface="Arial Narrow" panose="020B0606020202030204" pitchFamily="34" charset="0"/>
              <a:buChar char="–"/>
              <a:defRPr/>
            </a:pPr>
            <a:r>
              <a:rPr lang="en-GB" altLang="ja-JP" sz="2000" dirty="0">
                <a:solidFill>
                  <a:srgbClr val="0070C0"/>
                </a:solidFill>
                <a:latin typeface="Arial Narrow" pitchFamily="34" charset="0"/>
              </a:rPr>
              <a:t>Default values from IPCC Guidelines </a:t>
            </a:r>
          </a:p>
          <a:p>
            <a:pPr lvl="1" algn="just">
              <a:buSzPct val="80000"/>
              <a:buFont typeface="Arial Narrow" panose="020B0606020202030204" pitchFamily="34" charset="0"/>
              <a:buChar char="–"/>
              <a:defRPr/>
            </a:pPr>
            <a:r>
              <a:rPr lang="en-GB" altLang="ja-JP" sz="2000" dirty="0">
                <a:solidFill>
                  <a:srgbClr val="0070C0"/>
                </a:solidFill>
                <a:latin typeface="Arial Narrow" pitchFamily="34" charset="0"/>
              </a:rPr>
              <a:t>Data from peer-reviewed scientific papers</a:t>
            </a:r>
          </a:p>
          <a:p>
            <a:pPr lvl="1" algn="just">
              <a:buSzPct val="80000"/>
              <a:buFont typeface="Arial Narrow" panose="020B0606020202030204" pitchFamily="34" charset="0"/>
              <a:buChar char="–"/>
              <a:defRPr/>
            </a:pPr>
            <a:r>
              <a:rPr lang="en-GB" altLang="ja-JP" sz="2000" dirty="0">
                <a:solidFill>
                  <a:srgbClr val="0070C0"/>
                </a:solidFill>
                <a:latin typeface="Arial Narrow" pitchFamily="34" charset="0"/>
              </a:rPr>
              <a:t>Data from other publications (government reports, industry studies etc.)</a:t>
            </a:r>
          </a:p>
          <a:p>
            <a:pPr marL="457200" lvl="1" indent="0" algn="just">
              <a:buSzPct val="116000"/>
              <a:buNone/>
              <a:defRPr/>
            </a:pPr>
            <a:r>
              <a:rPr lang="en-GB" altLang="ja-JP" b="1" dirty="0">
                <a:solidFill>
                  <a:srgbClr val="0070C0"/>
                </a:solidFill>
                <a:effectLst>
                  <a:outerShdw blurRad="38100" dist="38100" dir="2700000" algn="tl">
                    <a:srgbClr val="000000">
                      <a:alpha val="43137"/>
                    </a:srgbClr>
                  </a:outerShdw>
                </a:effectLst>
                <a:latin typeface="Arial Narrow" pitchFamily="34" charset="0"/>
                <a:hlinkClick r:id="rId2"/>
              </a:rPr>
              <a:t>http://www.ipcc-nggip.iges.or.jp/EFDB/</a:t>
            </a:r>
            <a:r>
              <a:rPr lang="en-GB" altLang="ja-JP" b="1" dirty="0">
                <a:solidFill>
                  <a:srgbClr val="0070C0"/>
                </a:solidFill>
                <a:effectLst>
                  <a:outerShdw blurRad="38100" dist="38100" dir="2700000" algn="tl">
                    <a:srgbClr val="000000">
                      <a:alpha val="43137"/>
                    </a:srgbClr>
                  </a:outerShdw>
                </a:effectLst>
                <a:latin typeface="Arial Narrow" pitchFamily="34" charset="0"/>
              </a:rPr>
              <a:t> </a:t>
            </a:r>
            <a:r>
              <a:rPr lang="en-US" altLang="ja-JP" dirty="0">
                <a:solidFill>
                  <a:srgbClr val="0070C0"/>
                </a:solidFill>
                <a:latin typeface="Arial Narrow" pitchFamily="34" charset="0"/>
              </a:rPr>
              <a:t> </a:t>
            </a:r>
          </a:p>
          <a:p>
            <a:pPr marL="342900" lvl="1" indent="-342900" algn="just">
              <a:buSzPct val="100000"/>
              <a:buFont typeface="Arial" panose="020B0604020202020204" pitchFamily="34" charset="0"/>
              <a:buChar char="•"/>
            </a:pPr>
            <a:r>
              <a:rPr lang="en-US" altLang="ja-JP" dirty="0">
                <a:solidFill>
                  <a:srgbClr val="0070C0"/>
                </a:solidFill>
                <a:latin typeface="Arial Narrow" pitchFamily="34" charset="0"/>
              </a:rPr>
              <a:t>Communication platform to share data/information on emission factors and other parameters that can be used to estimate greenhouse gas (GHG) emissions/removals </a:t>
            </a:r>
          </a:p>
        </p:txBody>
      </p:sp>
    </p:spTree>
    <p:extLst>
      <p:ext uri="{BB962C8B-B14F-4D97-AF65-F5344CB8AC3E}">
        <p14:creationId xmlns:p14="http://schemas.microsoft.com/office/powerpoint/2010/main" val="18688509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424936" cy="601191"/>
          </a:xfrm>
        </p:spPr>
        <p:txBody>
          <a:bodyPr/>
          <a:lstStyle/>
          <a:p>
            <a:pPr algn="ctr"/>
            <a:r>
              <a:rPr lang="en-US" altLang="ja-JP" sz="3200" dirty="0">
                <a:latin typeface="Arial Narrow" panose="020B0606020202030204" pitchFamily="34" charset="0"/>
              </a:rPr>
              <a:t>IPCC EFDB </a:t>
            </a:r>
            <a:endParaRPr kumimoji="1" lang="ja-JP" altLang="en-US" sz="3200" dirty="0"/>
          </a:p>
        </p:txBody>
      </p:sp>
      <p:sp>
        <p:nvSpPr>
          <p:cNvPr id="3" name="コンテンツ プレースホルダー 2"/>
          <p:cNvSpPr>
            <a:spLocks noGrp="1"/>
          </p:cNvSpPr>
          <p:nvPr>
            <p:ph idx="1"/>
          </p:nvPr>
        </p:nvSpPr>
        <p:spPr>
          <a:xfrm>
            <a:off x="251520" y="836712"/>
            <a:ext cx="8640960" cy="5616624"/>
          </a:xfrm>
        </p:spPr>
        <p:txBody>
          <a:bodyPr/>
          <a:lstStyle/>
          <a:p>
            <a:pPr marL="342900" lvl="1" indent="-342900" algn="just">
              <a:buSzPct val="100000"/>
              <a:buFont typeface="Arial" panose="020B0604020202020204" pitchFamily="34" charset="0"/>
              <a:buChar char="•"/>
            </a:pPr>
            <a:r>
              <a:rPr lang="en-US" altLang="ja-JP" dirty="0">
                <a:solidFill>
                  <a:srgbClr val="0070C0"/>
                </a:solidFill>
                <a:latin typeface="Arial Narrow" pitchFamily="34" charset="0"/>
              </a:rPr>
              <a:t>Evolves dynamically: data proposals (e.g. voluntary submissions from inventory compilers and researchers) and data collection efforts (e.g. expert meetings to collect data)</a:t>
            </a:r>
            <a:endParaRPr lang="en-GB" altLang="ja-JP" dirty="0">
              <a:solidFill>
                <a:srgbClr val="0070C0"/>
              </a:solidFill>
              <a:latin typeface="Arial Narrow" pitchFamily="34" charset="0"/>
            </a:endParaRPr>
          </a:p>
          <a:p>
            <a:pPr lvl="1" algn="just">
              <a:buSzPct val="80000"/>
              <a:buFont typeface="Arial Narrow" panose="020B0606020202030204" pitchFamily="34" charset="0"/>
              <a:buChar char="―"/>
              <a:defRPr/>
            </a:pPr>
            <a:r>
              <a:rPr lang="en-GB" altLang="ja-JP" sz="2000" dirty="0">
                <a:solidFill>
                  <a:srgbClr val="0070C0"/>
                </a:solidFill>
                <a:latin typeface="Arial Narrow" pitchFamily="34" charset="0"/>
              </a:rPr>
              <a:t>Open to any data proposals</a:t>
            </a:r>
          </a:p>
          <a:p>
            <a:pPr lvl="1" algn="just">
              <a:buSzPct val="80000"/>
              <a:buFont typeface="Arial Narrow" panose="020B0606020202030204" pitchFamily="34" charset="0"/>
              <a:buChar char="―"/>
              <a:defRPr/>
            </a:pPr>
            <a:r>
              <a:rPr lang="en-US" altLang="ja-JP" sz="2000" dirty="0">
                <a:solidFill>
                  <a:srgbClr val="0070C0"/>
                </a:solidFill>
                <a:latin typeface="Arial Narrow" pitchFamily="34" charset="0"/>
              </a:rPr>
              <a:t>Data proposals are considered by Editorial Board of the EFDB for inclusion in the database</a:t>
            </a:r>
          </a:p>
          <a:p>
            <a:pPr lvl="1" algn="just">
              <a:buSzPct val="80000"/>
              <a:buFont typeface="Arial Narrow" panose="020B0606020202030204" pitchFamily="34" charset="0"/>
              <a:buChar char="―"/>
              <a:defRPr/>
            </a:pPr>
            <a:r>
              <a:rPr lang="en-US" altLang="ja-JP" sz="2000" dirty="0">
                <a:solidFill>
                  <a:srgbClr val="0070C0"/>
                </a:solidFill>
                <a:latin typeface="Arial Narrow" pitchFamily="34" charset="0"/>
              </a:rPr>
              <a:t>Criteria for inclusion of new data: robustness, applicability and documentation </a:t>
            </a:r>
          </a:p>
          <a:p>
            <a:pPr lvl="0" algn="just">
              <a:spcAft>
                <a:spcPts val="300"/>
              </a:spcAft>
              <a:buFontTx/>
              <a:buChar char="•"/>
              <a:defRPr/>
            </a:pPr>
            <a:r>
              <a:rPr lang="en-US" altLang="ja-JP" sz="2400" dirty="0">
                <a:solidFill>
                  <a:srgbClr val="0070C0"/>
                </a:solidFill>
                <a:latin typeface="Arial Narrow" pitchFamily="34" charset="0"/>
              </a:rPr>
              <a:t>Annual meeting of the Editorial Board: to consider data proposals and discuss how to enhance/improve the EFDB</a:t>
            </a:r>
            <a:endParaRPr lang="en-GB" altLang="ja-JP" sz="2000" dirty="0">
              <a:solidFill>
                <a:srgbClr val="0070C0"/>
              </a:solidFill>
              <a:latin typeface="Arial Narrow" pitchFamily="34" charset="0"/>
            </a:endParaRPr>
          </a:p>
          <a:p>
            <a:pPr lvl="1" algn="just">
              <a:buSzPct val="80000"/>
              <a:buFont typeface="Arial Narrow" panose="020B0606020202030204" pitchFamily="34" charset="0"/>
              <a:buChar char="―"/>
              <a:defRPr/>
            </a:pPr>
            <a:r>
              <a:rPr lang="en-US" altLang="ja-JP" sz="2000" dirty="0">
                <a:solidFill>
                  <a:srgbClr val="0070C0"/>
                </a:solidFill>
                <a:latin typeface="Arial Narrow" pitchFamily="34" charset="0"/>
              </a:rPr>
              <a:t>Summary of the meetings available at TFI website</a:t>
            </a:r>
          </a:p>
          <a:p>
            <a:pPr marL="457200" lvl="1" indent="0" fontAlgn="auto">
              <a:lnSpc>
                <a:spcPct val="80000"/>
              </a:lnSpc>
              <a:spcBef>
                <a:spcPts val="0"/>
              </a:spcBef>
              <a:spcAft>
                <a:spcPts val="0"/>
              </a:spcAft>
              <a:buSzPct val="100000"/>
              <a:buNone/>
              <a:defRPr/>
            </a:pPr>
            <a:r>
              <a:rPr kumimoji="0" lang="en-US" altLang="ja-JP" sz="1800" dirty="0">
                <a:solidFill>
                  <a:srgbClr val="0070C0"/>
                </a:solidFill>
                <a:latin typeface="Arial Narrow" panose="020B0606020202030204" pitchFamily="34" charset="0"/>
                <a:ea typeface="ＭＳ Ｐゴシック" pitchFamily="50" charset="-128"/>
                <a:cs typeface="Arial" pitchFamily="34" charset="0"/>
                <a:hlinkClick r:id="rId2"/>
              </a:rPr>
              <a:t>http://www.ipcc-nggip.iges.or.jp/meeting/meeting.html</a:t>
            </a:r>
            <a:endParaRPr kumimoji="0" lang="en-US" altLang="ja-JP" sz="1800" dirty="0">
              <a:solidFill>
                <a:srgbClr val="0070C0"/>
              </a:solidFill>
              <a:latin typeface="Arial Narrow" panose="020B0606020202030204" pitchFamily="34" charset="0"/>
              <a:ea typeface="ＭＳ Ｐゴシック" pitchFamily="50" charset="-128"/>
              <a:cs typeface="Arial" pitchFamily="34" charset="0"/>
            </a:endParaRPr>
          </a:p>
          <a:p>
            <a:pPr marL="457200" lvl="1" indent="0" algn="just" fontAlgn="auto">
              <a:lnSpc>
                <a:spcPct val="80000"/>
              </a:lnSpc>
              <a:spcBef>
                <a:spcPts val="0"/>
              </a:spcBef>
              <a:spcAft>
                <a:spcPts val="0"/>
              </a:spcAft>
              <a:buSzPct val="100000"/>
              <a:buNone/>
              <a:defRPr/>
            </a:pPr>
            <a:endParaRPr kumimoji="0" lang="en-US" altLang="ja-JP" sz="1800" dirty="0">
              <a:solidFill>
                <a:srgbClr val="0070C0"/>
              </a:solidFill>
              <a:latin typeface="Arial Narrow" panose="020B0606020202030204"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7424456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3"/>
            <a:ext cx="8568952" cy="576064"/>
          </a:xfrm>
        </p:spPr>
        <p:txBody>
          <a:bodyPr/>
          <a:lstStyle/>
          <a:p>
            <a:pPr algn="ctr"/>
            <a:r>
              <a:rPr lang="en-GB" altLang="ja-JP" sz="3200" dirty="0">
                <a:latin typeface="Arial Narrow" panose="020B0606020202030204" pitchFamily="34" charset="0"/>
              </a:rPr>
              <a:t>Growing</a:t>
            </a:r>
            <a:r>
              <a:rPr lang="en-GB" altLang="ja-JP" sz="3200" dirty="0">
                <a:latin typeface="Arial Narrow" panose="020B0606020202030204" pitchFamily="34" charset="0"/>
                <a:ea typeface="ＭＳ Ｐゴシック" pitchFamily="50" charset="-128"/>
                <a:cs typeface="Arial" pitchFamily="34" charset="0"/>
              </a:rPr>
              <a:t> importance</a:t>
            </a:r>
            <a:endParaRPr kumimoji="1" lang="ja-JP" altLang="en-US" sz="3200" dirty="0"/>
          </a:p>
        </p:txBody>
      </p:sp>
      <p:sp>
        <p:nvSpPr>
          <p:cNvPr id="3" name="コンテンツ プレースホルダー 2"/>
          <p:cNvSpPr>
            <a:spLocks noGrp="1"/>
          </p:cNvSpPr>
          <p:nvPr>
            <p:ph idx="1"/>
          </p:nvPr>
        </p:nvSpPr>
        <p:spPr>
          <a:xfrm>
            <a:off x="251520" y="908720"/>
            <a:ext cx="8568952" cy="5145435"/>
          </a:xfrm>
        </p:spPr>
        <p:txBody>
          <a:bodyPr/>
          <a:lstStyle/>
          <a:p>
            <a:pPr algn="just">
              <a:spcAft>
                <a:spcPts val="600"/>
              </a:spcAft>
              <a:defRPr/>
            </a:pPr>
            <a:r>
              <a:rPr lang="en-US" altLang="ja-JP" sz="2400" dirty="0">
                <a:solidFill>
                  <a:srgbClr val="0070C0"/>
                </a:solidFill>
                <a:latin typeface="Arial Narrow" panose="020B0606020202030204" pitchFamily="34" charset="0"/>
                <a:ea typeface="ＭＳ Ｐゴシック" pitchFamily="34" charset="-128"/>
              </a:rPr>
              <a:t>In the context of National Communications from non-Annex I Parties, the Consultative Group of Experts (CGE) recommended </a:t>
            </a:r>
          </a:p>
          <a:p>
            <a:pPr lvl="1" algn="just">
              <a:spcAft>
                <a:spcPts val="600"/>
              </a:spcAft>
              <a:buSzPct val="80000"/>
              <a:buFont typeface="Arial Narrow" panose="020B0606020202030204" pitchFamily="34" charset="0"/>
              <a:buChar char="―"/>
              <a:defRPr/>
            </a:pPr>
            <a:r>
              <a:rPr lang="en-US" altLang="ja-JP" sz="2000" kern="1200" dirty="0">
                <a:solidFill>
                  <a:srgbClr val="0070C0"/>
                </a:solidFill>
                <a:latin typeface="Arial Narrow" pitchFamily="34" charset="0"/>
                <a:ea typeface="ＭＳ Ｐゴシック" charset="-128"/>
                <a:cs typeface="Arial" charset="0"/>
              </a:rPr>
              <a:t>Improvement of data quality by enhancement of the sharing of country-specific emission factors through the </a:t>
            </a:r>
            <a:r>
              <a:rPr lang="en-US" altLang="ja-JP" sz="2000" b="1" kern="1200" dirty="0">
                <a:solidFill>
                  <a:srgbClr val="0070C0"/>
                </a:solidFill>
                <a:latin typeface="Arial Narrow" pitchFamily="34" charset="0"/>
                <a:ea typeface="ＭＳ Ｐゴシック" charset="-128"/>
                <a:cs typeface="Arial" charset="0"/>
              </a:rPr>
              <a:t>IPCC Emission Factor Database </a:t>
            </a:r>
            <a:r>
              <a:rPr lang="en-US" altLang="ja-JP" sz="2000" kern="1200" dirty="0">
                <a:solidFill>
                  <a:srgbClr val="0070C0"/>
                </a:solidFill>
                <a:latin typeface="Arial Narrow" pitchFamily="34" charset="0"/>
                <a:ea typeface="ＭＳ Ｐゴシック" charset="-128"/>
                <a:cs typeface="Arial" charset="0"/>
              </a:rPr>
              <a:t>and among Parties not included in Annex I to the Convention </a:t>
            </a:r>
            <a:r>
              <a:rPr lang="en-US" altLang="ja-JP" sz="2000" i="1" kern="1200" dirty="0">
                <a:solidFill>
                  <a:srgbClr val="0070C0"/>
                </a:solidFill>
                <a:latin typeface="Arial Narrow" pitchFamily="34" charset="0"/>
                <a:ea typeface="ＭＳ Ｐゴシック" charset="-128"/>
                <a:cs typeface="Arial" charset="0"/>
              </a:rPr>
              <a:t>(FCCC/SBI/2011/5/Rev.1)</a:t>
            </a:r>
          </a:p>
          <a:p>
            <a:pPr algn="just">
              <a:spcAft>
                <a:spcPts val="600"/>
              </a:spcAft>
              <a:defRPr/>
            </a:pPr>
            <a:r>
              <a:rPr lang="en-US" altLang="ja-JP" sz="2400" dirty="0">
                <a:solidFill>
                  <a:srgbClr val="0070C0"/>
                </a:solidFill>
                <a:latin typeface="Arial Narrow" panose="020B0606020202030204" pitchFamily="34" charset="0"/>
                <a:ea typeface="ＭＳ Ｐゴシック" pitchFamily="34" charset="-128"/>
              </a:rPr>
              <a:t> New reporting guidelines on annual inventories for Annex I Parties </a:t>
            </a:r>
          </a:p>
          <a:p>
            <a:pPr lvl="1" algn="just">
              <a:spcAft>
                <a:spcPts val="600"/>
              </a:spcAft>
              <a:buSzPct val="80000"/>
              <a:buFont typeface="Arial Narrow" panose="020B0606020202030204" pitchFamily="34" charset="0"/>
              <a:buChar char="―"/>
              <a:defRPr/>
            </a:pPr>
            <a:r>
              <a:rPr lang="en-US" altLang="ja-JP" sz="2000" dirty="0">
                <a:solidFill>
                  <a:srgbClr val="0070C0"/>
                </a:solidFill>
                <a:latin typeface="Arial Narrow" panose="020B0606020202030204" pitchFamily="34" charset="0"/>
                <a:ea typeface="ＭＳ Ｐゴシック" pitchFamily="34" charset="-128"/>
              </a:rPr>
              <a:t>If Annex I Parties lack country-specific information, they could also use EFs or other parameters provided in the </a:t>
            </a:r>
            <a:r>
              <a:rPr lang="en-US" altLang="ja-JP" sz="2000" b="1" dirty="0">
                <a:solidFill>
                  <a:srgbClr val="0070C0"/>
                </a:solidFill>
                <a:latin typeface="Arial Narrow" panose="020B0606020202030204" pitchFamily="34" charset="0"/>
                <a:ea typeface="ＭＳ Ｐゴシック" pitchFamily="34" charset="-128"/>
              </a:rPr>
              <a:t>IPCC Emission Factor Database</a:t>
            </a:r>
            <a:r>
              <a:rPr lang="en-US" altLang="ja-JP" sz="2000" dirty="0">
                <a:solidFill>
                  <a:srgbClr val="0070C0"/>
                </a:solidFill>
                <a:latin typeface="Arial Narrow" panose="020B0606020202030204" pitchFamily="34" charset="0"/>
                <a:ea typeface="ＭＳ Ｐゴシック" pitchFamily="34" charset="-128"/>
              </a:rPr>
              <a:t>, where available, provided that they can demonstrate that those parameters are appropriate in the specific national circumstances and are more accurate than the default data provided in the 2006 IPCC Guidelines </a:t>
            </a:r>
            <a:r>
              <a:rPr lang="en-US" altLang="ja-JP" sz="2000" i="1" dirty="0">
                <a:solidFill>
                  <a:srgbClr val="0070C0"/>
                </a:solidFill>
                <a:latin typeface="Arial Narrow" panose="020B0606020202030204" pitchFamily="34" charset="0"/>
                <a:ea typeface="ＭＳ Ｐゴシック" pitchFamily="34" charset="-128"/>
              </a:rPr>
              <a:t>(Decision 24/CP.19)</a:t>
            </a:r>
          </a:p>
          <a:p>
            <a:pPr algn="just"/>
            <a:endParaRPr kumimoji="1" lang="ja-JP" altLang="en-US" dirty="0"/>
          </a:p>
        </p:txBody>
      </p:sp>
    </p:spTree>
    <p:extLst>
      <p:ext uri="{BB962C8B-B14F-4D97-AF65-F5344CB8AC3E}">
        <p14:creationId xmlns:p14="http://schemas.microsoft.com/office/powerpoint/2010/main" val="15372982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528" y="116632"/>
            <a:ext cx="8496944" cy="601191"/>
          </a:xfrm>
        </p:spPr>
        <p:txBody>
          <a:bodyPr/>
          <a:lstStyle/>
          <a:p>
            <a:pPr algn="ctr" eaLnBrk="1" hangingPunct="1">
              <a:defRPr/>
            </a:pPr>
            <a:r>
              <a:rPr lang="en-US" sz="3200" dirty="0">
                <a:latin typeface="Arial Narrow" panose="020B0606020202030204" pitchFamily="34" charset="0"/>
                <a:ea typeface="ＭＳ Ｐゴシック" pitchFamily="50" charset="-128"/>
                <a:cs typeface="Arial" pitchFamily="34" charset="0"/>
              </a:rPr>
              <a:t>How to access EFDB</a:t>
            </a:r>
          </a:p>
        </p:txBody>
      </p:sp>
      <p:sp>
        <p:nvSpPr>
          <p:cNvPr id="57347" name="Rectangle 3"/>
          <p:cNvSpPr>
            <a:spLocks noGrp="1" noChangeArrowheads="1"/>
          </p:cNvSpPr>
          <p:nvPr>
            <p:ph idx="1"/>
          </p:nvPr>
        </p:nvSpPr>
        <p:spPr>
          <a:xfrm>
            <a:off x="251520" y="908720"/>
            <a:ext cx="8640960" cy="4176464"/>
          </a:xfrm>
        </p:spPr>
        <p:txBody>
          <a:bodyPr/>
          <a:lstStyle/>
          <a:p>
            <a:pPr eaLnBrk="1" hangingPunct="1">
              <a:buSzPct val="100000"/>
              <a:buFont typeface="Arial" panose="020B0604020202020204" pitchFamily="34" charset="0"/>
              <a:buChar char="•"/>
              <a:defRPr/>
            </a:pPr>
            <a:r>
              <a:rPr lang="en-US" altLang="ja-JP" sz="2400" dirty="0">
                <a:solidFill>
                  <a:srgbClr val="0070C0"/>
                </a:solidFill>
                <a:latin typeface="Arial Narrow" panose="020B0606020202030204" pitchFamily="34" charset="0"/>
                <a:ea typeface="ＭＳ Ｐゴシック" pitchFamily="50" charset="-128"/>
                <a:cs typeface="Arial" pitchFamily="34" charset="0"/>
              </a:rPr>
              <a:t>Two types of applications are available</a:t>
            </a:r>
            <a:endParaRPr lang="en-US" altLang="ja-JP" sz="2400" b="1" dirty="0">
              <a:solidFill>
                <a:srgbClr val="0070C0"/>
              </a:solidFill>
              <a:effectLst>
                <a:outerShdw blurRad="38100" dist="38100" dir="2700000" algn="tl">
                  <a:srgbClr val="C0C0C0"/>
                </a:outerShdw>
              </a:effectLst>
              <a:latin typeface="Arial Narrow" panose="020B0606020202030204" pitchFamily="34" charset="0"/>
              <a:ea typeface="ＭＳ Ｐゴシック" pitchFamily="50" charset="-128"/>
              <a:cs typeface="Arial" pitchFamily="34" charset="0"/>
            </a:endParaRPr>
          </a:p>
          <a:p>
            <a:pPr lvl="1">
              <a:lnSpc>
                <a:spcPct val="80000"/>
              </a:lnSpc>
              <a:buSzPct val="80000"/>
              <a:buFont typeface="Arial Narrow" panose="020B0606020202030204" pitchFamily="34" charset="0"/>
              <a:buChar char="―"/>
              <a:defRPr/>
            </a:pPr>
            <a:r>
              <a:rPr lang="en-US" altLang="ja-JP" sz="2000" dirty="0">
                <a:solidFill>
                  <a:srgbClr val="0070C0"/>
                </a:solidFill>
                <a:latin typeface="Arial Narrow" panose="020B0606020202030204" pitchFamily="34" charset="0"/>
                <a:ea typeface="ＭＳ Ｐゴシック" pitchFamily="34" charset="-128"/>
              </a:rPr>
              <a:t>Web application (</a:t>
            </a:r>
            <a:r>
              <a:rPr lang="en-US" altLang="ja-JP" sz="2000" dirty="0">
                <a:solidFill>
                  <a:srgbClr val="0070C0"/>
                </a:solidFill>
                <a:latin typeface="Arial Narrow" panose="020B0606020202030204" pitchFamily="34" charset="0"/>
                <a:ea typeface="ＭＳ Ｐゴシック" pitchFamily="34" charset="-128"/>
                <a:hlinkClick r:id="rId3"/>
              </a:rPr>
              <a:t>http://www.ipcc-nggip.iges.or.jp/EFDB/main.php</a:t>
            </a:r>
            <a:r>
              <a:rPr lang="en-US" altLang="ja-JP" sz="2000" dirty="0">
                <a:solidFill>
                  <a:srgbClr val="0070C0"/>
                </a:solidFill>
                <a:latin typeface="Arial Narrow" panose="020B0606020202030204" pitchFamily="34" charset="0"/>
                <a:ea typeface="ＭＳ Ｐゴシック" pitchFamily="34" charset="-128"/>
              </a:rPr>
              <a:t>)</a:t>
            </a:r>
          </a:p>
          <a:p>
            <a:pPr lvl="1">
              <a:lnSpc>
                <a:spcPct val="80000"/>
              </a:lnSpc>
              <a:buSzPct val="80000"/>
              <a:buFont typeface="Arial Narrow" panose="020B0606020202030204" pitchFamily="34" charset="0"/>
              <a:buChar char="―"/>
              <a:defRPr/>
            </a:pPr>
            <a:r>
              <a:rPr lang="en-US" altLang="ja-JP" sz="2000" dirty="0">
                <a:solidFill>
                  <a:srgbClr val="0070C0"/>
                </a:solidFill>
                <a:latin typeface="Arial Narrow" panose="020B0606020202030204" pitchFamily="34" charset="0"/>
                <a:ea typeface="ＭＳ Ｐゴシック" pitchFamily="34" charset="-128"/>
              </a:rPr>
              <a:t>Offline application (e.g. DVD)</a:t>
            </a:r>
          </a:p>
          <a:p>
            <a:pPr eaLnBrk="1" hangingPunct="1">
              <a:buSzPct val="100000"/>
              <a:buFont typeface="Arial" panose="020B0604020202020204" pitchFamily="34" charset="0"/>
              <a:buChar char="•"/>
              <a:defRPr/>
            </a:pPr>
            <a:r>
              <a:rPr lang="en-US" altLang="ja-JP" sz="2400" dirty="0">
                <a:solidFill>
                  <a:srgbClr val="0070C0"/>
                </a:solidFill>
                <a:latin typeface="Arial Narrow" panose="020B0606020202030204" pitchFamily="34" charset="0"/>
                <a:ea typeface="ＭＳ Ｐゴシック" pitchFamily="50" charset="-128"/>
                <a:cs typeface="Arial" pitchFamily="34" charset="0"/>
              </a:rPr>
              <a:t>The web application is the core of this system. New data will be made available in the web application first </a:t>
            </a:r>
          </a:p>
          <a:p>
            <a:pPr>
              <a:buSzPct val="100000"/>
              <a:defRPr/>
            </a:pPr>
            <a:r>
              <a:rPr lang="en-US" altLang="ja-JP" sz="2400" dirty="0">
                <a:solidFill>
                  <a:srgbClr val="0070C0"/>
                </a:solidFill>
                <a:latin typeface="Arial Narrow" panose="020B0606020202030204" pitchFamily="34" charset="0"/>
                <a:ea typeface="ＭＳ Ｐゴシック" pitchFamily="50" charset="-128"/>
                <a:cs typeface="Arial" pitchFamily="34" charset="0"/>
              </a:rPr>
              <a:t>The offline application works with MS Access MDB file, which contains the copy of the web database</a:t>
            </a:r>
          </a:p>
          <a:p>
            <a:pPr lvl="1">
              <a:lnSpc>
                <a:spcPct val="80000"/>
              </a:lnSpc>
              <a:buSzPct val="80000"/>
              <a:buFont typeface="Arial Narrow" panose="020B0606020202030204" pitchFamily="34" charset="0"/>
              <a:buChar char="―"/>
              <a:defRPr/>
            </a:pPr>
            <a:r>
              <a:rPr lang="en-US" altLang="ja-JP" sz="2000" dirty="0">
                <a:solidFill>
                  <a:srgbClr val="0070C0"/>
                </a:solidFill>
                <a:latin typeface="Arial Narrow" panose="020B0606020202030204" pitchFamily="34" charset="0"/>
                <a:ea typeface="ＭＳ Ｐゴシック" pitchFamily="34" charset="-128"/>
              </a:rPr>
              <a:t>Can be used on a stand-alone PC</a:t>
            </a:r>
          </a:p>
          <a:p>
            <a:pPr lvl="1">
              <a:lnSpc>
                <a:spcPct val="80000"/>
              </a:lnSpc>
              <a:buSzPct val="80000"/>
              <a:buFont typeface="Arial Narrow" panose="020B0606020202030204" pitchFamily="34" charset="0"/>
              <a:buChar char="―"/>
              <a:defRPr/>
            </a:pPr>
            <a:r>
              <a:rPr lang="en-US" altLang="ja-JP" sz="2000" dirty="0">
                <a:solidFill>
                  <a:srgbClr val="0070C0"/>
                </a:solidFill>
                <a:latin typeface="Arial Narrow" panose="020B0606020202030204" pitchFamily="34" charset="0"/>
                <a:ea typeface="ＭＳ Ｐゴシック" pitchFamily="34" charset="-128"/>
              </a:rPr>
              <a:t>Available for download at the EFDB website </a:t>
            </a:r>
          </a:p>
          <a:p>
            <a:pPr marL="457200" lvl="1" indent="0">
              <a:lnSpc>
                <a:spcPct val="80000"/>
              </a:lnSpc>
              <a:buSzPct val="80000"/>
              <a:buNone/>
              <a:defRPr/>
            </a:pPr>
            <a:r>
              <a:rPr lang="en-US" altLang="ja-JP" sz="2000" dirty="0">
                <a:solidFill>
                  <a:srgbClr val="0070C0"/>
                </a:solidFill>
                <a:latin typeface="Arial Narrow" panose="020B0606020202030204" pitchFamily="34" charset="0"/>
                <a:ea typeface="ＭＳ Ｐゴシック" pitchFamily="34" charset="-128"/>
                <a:hlinkClick r:id="rId3"/>
              </a:rPr>
              <a:t>http://www.ipcc-nggip.iges.or.jp/EFDB/main.php</a:t>
            </a:r>
            <a:endParaRPr lang="en-US" altLang="ja-JP" sz="2000" dirty="0">
              <a:solidFill>
                <a:srgbClr val="0070C0"/>
              </a:solidFill>
              <a:latin typeface="Arial Narrow" panose="020B0606020202030204" pitchFamily="34" charset="0"/>
              <a:ea typeface="ＭＳ Ｐゴシック" pitchFamily="34" charset="-128"/>
            </a:endParaRPr>
          </a:p>
          <a:p>
            <a:pPr marL="457200" lvl="1" indent="0">
              <a:lnSpc>
                <a:spcPct val="80000"/>
              </a:lnSpc>
              <a:buSzPct val="80000"/>
              <a:buNone/>
              <a:defRPr/>
            </a:pPr>
            <a:endParaRPr lang="en-US" altLang="ja-JP" sz="2000" dirty="0">
              <a:solidFill>
                <a:srgbClr val="0070C0"/>
              </a:solidFill>
              <a:latin typeface="Arial Narrow" panose="020B0606020202030204" pitchFamily="34" charset="0"/>
              <a:ea typeface="ＭＳ Ｐゴシック" pitchFamily="34" charset="-128"/>
            </a:endParaRPr>
          </a:p>
          <a:p>
            <a:pPr marL="457200" lvl="1" indent="0">
              <a:lnSpc>
                <a:spcPct val="80000"/>
              </a:lnSpc>
              <a:buSzPct val="100000"/>
              <a:buNone/>
              <a:defRPr/>
            </a:pPr>
            <a:endParaRPr lang="en-US" altLang="ja-JP" dirty="0">
              <a:solidFill>
                <a:srgbClr val="0070C0"/>
              </a:solidFill>
              <a:latin typeface="Arial Narrow" panose="020B0606020202030204" pitchFamily="34" charset="0"/>
              <a:ea typeface="ＭＳ Ｐゴシック" pitchFamily="34" charset="-128"/>
            </a:endParaRPr>
          </a:p>
          <a:p>
            <a:pPr lvl="1">
              <a:lnSpc>
                <a:spcPct val="80000"/>
              </a:lnSpc>
              <a:buSzPct val="100000"/>
              <a:buFont typeface="Arial Narrow" panose="020B0606020202030204" pitchFamily="34" charset="0"/>
              <a:buChar char="―"/>
              <a:defRPr/>
            </a:pPr>
            <a:endParaRPr lang="en-US" altLang="ja-JP" dirty="0">
              <a:solidFill>
                <a:srgbClr val="0070C0"/>
              </a:solidFill>
              <a:latin typeface="Arial Narrow" panose="020B0606020202030204" pitchFamily="34" charset="0"/>
              <a:ea typeface="ＭＳ Ｐゴシック" pitchFamily="34" charset="-128"/>
            </a:endParaRPr>
          </a:p>
          <a:p>
            <a:pPr>
              <a:buSzPct val="100000"/>
              <a:defRPr/>
            </a:pPr>
            <a:endParaRPr lang="en-US" altLang="ja-JP" dirty="0">
              <a:solidFill>
                <a:srgbClr val="0070C0"/>
              </a:solidFill>
              <a:latin typeface="Arial Narrow" panose="020B0606020202030204" pitchFamily="34" charset="0"/>
              <a:ea typeface="ＭＳ Ｐゴシック" pitchFamily="50" charset="-128"/>
              <a:cs typeface="Arial" pitchFamily="34" charset="0"/>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23850" y="44450"/>
            <a:ext cx="8562975" cy="649288"/>
          </a:xfrm>
          <a:prstGeom prst="rect">
            <a:avLst/>
          </a:prstGeom>
          <a:noFill/>
          <a:ln w="9525">
            <a:noFill/>
            <a:miter lim="800000"/>
            <a:headEnd/>
            <a:tailEnd/>
          </a:ln>
        </p:spPr>
        <p:txBody>
          <a:bodyPr anchor="ctr"/>
          <a:lstStyle/>
          <a:p>
            <a:pPr algn="ctr">
              <a:defRPr/>
            </a:pPr>
            <a:r>
              <a:rPr kumimoji="1" lang="en-US" sz="3200" b="1" dirty="0">
                <a:solidFill>
                  <a:srgbClr val="990002"/>
                </a:solidFill>
                <a:latin typeface="Arial Narrow" panose="020B0606020202030204" pitchFamily="34" charset="0"/>
                <a:ea typeface="ＭＳ Ｐゴシック" pitchFamily="50" charset="-128"/>
                <a:cs typeface="Arial" pitchFamily="34" charset="0"/>
              </a:rPr>
              <a:t>Web application</a:t>
            </a:r>
          </a:p>
        </p:txBody>
      </p:sp>
      <p:pic>
        <p:nvPicPr>
          <p:cNvPr id="3" name="図 2"/>
          <p:cNvPicPr>
            <a:picLocks noChangeAspect="1"/>
          </p:cNvPicPr>
          <p:nvPr/>
        </p:nvPicPr>
        <p:blipFill>
          <a:blip r:embed="rId3"/>
          <a:stretch>
            <a:fillRect/>
          </a:stretch>
        </p:blipFill>
        <p:spPr>
          <a:xfrm>
            <a:off x="0" y="657360"/>
            <a:ext cx="9144000" cy="6200640"/>
          </a:xfrm>
          <a:prstGeom prst="rect">
            <a:avLst/>
          </a:prstGeom>
        </p:spPr>
      </p:pic>
    </p:spTree>
    <p:extLst>
      <p:ext uri="{BB962C8B-B14F-4D97-AF65-F5344CB8AC3E}">
        <p14:creationId xmlns:p14="http://schemas.microsoft.com/office/powerpoint/2010/main" val="3336964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218" y="32656"/>
            <a:ext cx="8405564" cy="636587"/>
          </a:xfrm>
        </p:spPr>
        <p:txBody>
          <a:bodyPr/>
          <a:lstStyle/>
          <a:p>
            <a:pPr algn="ctr">
              <a:defRPr/>
            </a:pPr>
            <a:r>
              <a:rPr lang="en-US" altLang="ja-JP" sz="3200" kern="1200" dirty="0">
                <a:latin typeface="Arial Narrow" panose="020B0606020202030204" pitchFamily="34" charset="0"/>
                <a:ea typeface="ＭＳ Ｐゴシック" pitchFamily="50" charset="-128"/>
                <a:cs typeface="Arial" pitchFamily="34" charset="0"/>
              </a:rPr>
              <a:t>Data search</a:t>
            </a:r>
            <a:endParaRPr lang="ja-JP" altLang="en-US" sz="3200" kern="1200" dirty="0">
              <a:latin typeface="Arial Narrow" panose="020B0606020202030204" pitchFamily="34" charset="0"/>
              <a:ea typeface="ＭＳ Ｐゴシック" pitchFamily="50" charset="-128"/>
              <a:cs typeface="Arial" pitchFamily="34" charset="0"/>
            </a:endParaRPr>
          </a:p>
        </p:txBody>
      </p:sp>
      <p:pic>
        <p:nvPicPr>
          <p:cNvPr id="3" name="図 2"/>
          <p:cNvPicPr>
            <a:picLocks noChangeAspect="1"/>
          </p:cNvPicPr>
          <p:nvPr/>
        </p:nvPicPr>
        <p:blipFill>
          <a:blip r:embed="rId2"/>
          <a:stretch>
            <a:fillRect/>
          </a:stretch>
        </p:blipFill>
        <p:spPr>
          <a:xfrm>
            <a:off x="167258" y="649071"/>
            <a:ext cx="8976742" cy="6206066"/>
          </a:xfrm>
          <a:prstGeom prst="rect">
            <a:avLst/>
          </a:prstGeom>
        </p:spPr>
      </p:pic>
    </p:spTree>
    <p:extLst>
      <p:ext uri="{BB962C8B-B14F-4D97-AF65-F5344CB8AC3E}">
        <p14:creationId xmlns:p14="http://schemas.microsoft.com/office/powerpoint/2010/main" val="389208843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70243" y="116632"/>
            <a:ext cx="7918450" cy="590550"/>
          </a:xfrm>
        </p:spPr>
        <p:txBody>
          <a:bodyPr/>
          <a:lstStyle/>
          <a:p>
            <a:pPr algn="ctr">
              <a:defRPr/>
            </a:pPr>
            <a:r>
              <a:rPr kumimoji="1" lang="en-GB" altLang="ja-JP" sz="3200" kern="1200" dirty="0">
                <a:ea typeface="ＭＳ Ｐゴシック" pitchFamily="50" charset="-128"/>
                <a:cs typeface="Arial" pitchFamily="34" charset="0"/>
              </a:rPr>
              <a:t>Populating EFDB</a:t>
            </a:r>
          </a:p>
        </p:txBody>
      </p:sp>
      <p:sp>
        <p:nvSpPr>
          <p:cNvPr id="4" name="Flowchart: Magnetic Disk 3"/>
          <p:cNvSpPr/>
          <p:nvPr/>
        </p:nvSpPr>
        <p:spPr>
          <a:xfrm>
            <a:off x="3330456" y="1018952"/>
            <a:ext cx="2341208" cy="1977810"/>
          </a:xfrm>
          <a:prstGeom prst="flowChartMagneticDisk">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3200" b="1" dirty="0">
                <a:solidFill>
                  <a:srgbClr val="FFFFFF"/>
                </a:solidFill>
                <a:latin typeface="Arial Narrow" panose="020B0606020202030204" pitchFamily="34" charset="0"/>
              </a:rPr>
              <a:t>EFDB</a:t>
            </a:r>
          </a:p>
        </p:txBody>
      </p:sp>
      <p:pic>
        <p:nvPicPr>
          <p:cNvPr id="5" name="Picture 4" descr="Picture2.png"/>
          <p:cNvPicPr>
            <a:picLocks noChangeAspect="1"/>
          </p:cNvPicPr>
          <p:nvPr/>
        </p:nvPicPr>
        <p:blipFill>
          <a:blip r:embed="rId2" cstate="print"/>
          <a:stretch>
            <a:fillRect/>
          </a:stretch>
        </p:blipFill>
        <p:spPr>
          <a:xfrm>
            <a:off x="899592" y="1085936"/>
            <a:ext cx="1152501" cy="2032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ight Arrow 5"/>
          <p:cNvSpPr/>
          <p:nvPr/>
        </p:nvSpPr>
        <p:spPr>
          <a:xfrm>
            <a:off x="2142797" y="1656330"/>
            <a:ext cx="1135264" cy="722486"/>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ja-JP" sz="1400" b="1" dirty="0">
                <a:solidFill>
                  <a:srgbClr val="FFFFFF"/>
                </a:solidFill>
                <a:latin typeface="Arial Narrow" panose="020B0606020202030204" pitchFamily="34" charset="0"/>
                <a:ea typeface="ＭＳ Ｐゴシック" pitchFamily="50" charset="-128"/>
              </a:rPr>
              <a:t>Defaults</a:t>
            </a:r>
            <a:endParaRPr lang="en-GB" altLang="ja-JP" b="1" dirty="0">
              <a:solidFill>
                <a:srgbClr val="FFFFFF"/>
              </a:solidFill>
              <a:latin typeface="Arial Narrow" panose="020B0606020202030204" pitchFamily="34" charset="0"/>
              <a:ea typeface="ＭＳ Ｐゴシック" pitchFamily="50" charset="-128"/>
            </a:endParaRPr>
          </a:p>
        </p:txBody>
      </p:sp>
      <p:grpSp>
        <p:nvGrpSpPr>
          <p:cNvPr id="2" name="Group 11"/>
          <p:cNvGrpSpPr>
            <a:grpSpLocks/>
          </p:cNvGrpSpPr>
          <p:nvPr/>
        </p:nvGrpSpPr>
        <p:grpSpPr bwMode="auto">
          <a:xfrm>
            <a:off x="3946146" y="4391409"/>
            <a:ext cx="1345934" cy="2099951"/>
            <a:chOff x="5837274" y="2105247"/>
            <a:chExt cx="1190847" cy="1904742"/>
          </a:xfrm>
        </p:grpSpPr>
        <p:sp>
          <p:nvSpPr>
            <p:cNvPr id="11" name="Flowchart: Process 10"/>
            <p:cNvSpPr/>
            <p:nvPr/>
          </p:nvSpPr>
          <p:spPr>
            <a:xfrm>
              <a:off x="5837274" y="2105247"/>
              <a:ext cx="1190847" cy="1828799"/>
            </a:xfrm>
            <a:prstGeom prst="flowChartProcess">
              <a:avLst/>
            </a:prstGeom>
            <a:solidFill>
              <a:schemeClr val="accent1">
                <a:lumMod val="60000"/>
                <a:lumOff val="4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en-GB" sz="2400" b="1" dirty="0">
                  <a:solidFill>
                    <a:srgbClr val="FFFFFF"/>
                  </a:solidFill>
                  <a:latin typeface="Arial Narrow" panose="020B0606020202030204" pitchFamily="34" charset="0"/>
                </a:rPr>
                <a:t>Editorial Board (EB)</a:t>
              </a:r>
            </a:p>
          </p:txBody>
        </p:sp>
        <p:pic>
          <p:nvPicPr>
            <p:cNvPr id="4100" name="Picture 4" descr="C:\Program Files\Microsoft Office\MEDIA\CAGCAT10\j0233018.wmf"/>
            <p:cNvPicPr>
              <a:picLocks noChangeAspect="1" noChangeArrowheads="1"/>
            </p:cNvPicPr>
            <p:nvPr/>
          </p:nvPicPr>
          <p:blipFill>
            <a:blip r:embed="rId3" cstate="print"/>
            <a:srcRect/>
            <a:stretch>
              <a:fillRect/>
            </a:stretch>
          </p:blipFill>
          <p:spPr bwMode="auto">
            <a:xfrm>
              <a:off x="5864767" y="2995786"/>
              <a:ext cx="1163354" cy="1014203"/>
            </a:xfrm>
            <a:prstGeom prst="rect">
              <a:avLst/>
            </a:prstGeom>
            <a:ln>
              <a:noFill/>
            </a:ln>
            <a:effectLst>
              <a:softEdge rad="112500"/>
            </a:effectLst>
          </p:spPr>
        </p:pic>
      </p:grpSp>
      <p:sp>
        <p:nvSpPr>
          <p:cNvPr id="13" name="Right Arrow 12"/>
          <p:cNvSpPr/>
          <p:nvPr/>
        </p:nvSpPr>
        <p:spPr>
          <a:xfrm rot="16200000">
            <a:off x="3913874" y="3291394"/>
            <a:ext cx="1371795" cy="775623"/>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ja-JP" sz="1400" b="1" dirty="0">
                <a:solidFill>
                  <a:srgbClr val="FFFFFF"/>
                </a:solidFill>
                <a:latin typeface="Arial Narrow" panose="020B0606020202030204" pitchFamily="34" charset="0"/>
                <a:ea typeface="ＭＳ Ｐゴシック" pitchFamily="50" charset="-128"/>
              </a:rPr>
              <a:t>Accepted Data</a:t>
            </a:r>
            <a:endParaRPr lang="en-GB" altLang="ja-JP" b="1" dirty="0">
              <a:solidFill>
                <a:srgbClr val="FFFFFF"/>
              </a:solidFill>
              <a:latin typeface="Arial Narrow" panose="020B0606020202030204" pitchFamily="34" charset="0"/>
              <a:ea typeface="ＭＳ Ｐゴシック" pitchFamily="50" charset="-128"/>
            </a:endParaRPr>
          </a:p>
        </p:txBody>
      </p:sp>
      <p:sp>
        <p:nvSpPr>
          <p:cNvPr id="15" name="Flowchart: Process 14"/>
          <p:cNvSpPr/>
          <p:nvPr/>
        </p:nvSpPr>
        <p:spPr bwMode="auto">
          <a:xfrm>
            <a:off x="6660232" y="1052736"/>
            <a:ext cx="1395779" cy="2016224"/>
          </a:xfrm>
          <a:prstGeom prst="flowChartProcess">
            <a:avLst/>
          </a:prstGeom>
          <a:solidFill>
            <a:srgbClr val="FFC000"/>
          </a:solidFill>
          <a:ln>
            <a:solidFill>
              <a:srgbClr val="FFC000"/>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endParaRPr lang="en-GB" sz="2400" b="1" dirty="0">
              <a:solidFill>
                <a:srgbClr val="FFFFFF"/>
              </a:solidFill>
              <a:latin typeface="Arial Narrow" panose="020B0606020202030204" pitchFamily="34" charset="0"/>
            </a:endParaRPr>
          </a:p>
          <a:p>
            <a:pPr algn="ctr" fontAlgn="auto">
              <a:spcBef>
                <a:spcPts val="0"/>
              </a:spcBef>
              <a:spcAft>
                <a:spcPts val="0"/>
              </a:spcAft>
              <a:defRPr/>
            </a:pPr>
            <a:r>
              <a:rPr lang="en-GB" sz="2400" b="1" dirty="0">
                <a:solidFill>
                  <a:srgbClr val="FFFFFF"/>
                </a:solidFill>
                <a:latin typeface="Arial Narrow" panose="020B0606020202030204" pitchFamily="34" charset="0"/>
              </a:rPr>
              <a:t>Data Provider</a:t>
            </a:r>
          </a:p>
        </p:txBody>
      </p:sp>
      <p:sp>
        <p:nvSpPr>
          <p:cNvPr id="20" name="Right Arrow 19"/>
          <p:cNvSpPr/>
          <p:nvPr/>
        </p:nvSpPr>
        <p:spPr>
          <a:xfrm flipH="1">
            <a:off x="5292080" y="5018952"/>
            <a:ext cx="1152128" cy="649845"/>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ja-JP" sz="1400" b="1" dirty="0">
                <a:solidFill>
                  <a:srgbClr val="FFFFFF"/>
                </a:solidFill>
                <a:latin typeface="Arial Narrow" panose="020B0606020202030204" pitchFamily="34" charset="0"/>
                <a:ea typeface="ＭＳ Ｐゴシック" pitchFamily="50" charset="-128"/>
              </a:rPr>
              <a:t>Data</a:t>
            </a:r>
            <a:endParaRPr lang="en-GB" altLang="ja-JP" b="1" dirty="0">
              <a:solidFill>
                <a:srgbClr val="FFFFFF"/>
              </a:solidFill>
              <a:latin typeface="Arial Narrow" panose="020B0606020202030204" pitchFamily="34" charset="0"/>
              <a:ea typeface="ＭＳ Ｐゴシック" pitchFamily="50" charset="-128"/>
            </a:endParaRPr>
          </a:p>
        </p:txBody>
      </p:sp>
      <p:sp>
        <p:nvSpPr>
          <p:cNvPr id="24" name="Flowchart: Process 23"/>
          <p:cNvSpPr/>
          <p:nvPr/>
        </p:nvSpPr>
        <p:spPr bwMode="auto">
          <a:xfrm>
            <a:off x="6444208" y="4391409"/>
            <a:ext cx="1800200" cy="2012771"/>
          </a:xfrm>
          <a:prstGeom prst="flowChartProcess">
            <a:avLst/>
          </a:prstGeom>
          <a:solidFill>
            <a:schemeClr val="accent3">
              <a:lumMod val="90000"/>
              <a:lumOff val="10000"/>
            </a:schemeClr>
          </a:solidFill>
          <a:ln>
            <a:solidFill>
              <a:schemeClr val="accent3">
                <a:lumMod val="50000"/>
                <a:lumOff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en-GB" sz="2400" b="1" dirty="0">
                <a:solidFill>
                  <a:srgbClr val="FFFFFF"/>
                </a:solidFill>
                <a:latin typeface="Arial Narrow" panose="020B0606020202030204" pitchFamily="34" charset="0"/>
              </a:rPr>
              <a:t>TSU</a:t>
            </a:r>
          </a:p>
          <a:p>
            <a:pPr fontAlgn="auto">
              <a:spcBef>
                <a:spcPts val="0"/>
              </a:spcBef>
              <a:spcAft>
                <a:spcPts val="0"/>
              </a:spcAft>
              <a:defRPr/>
            </a:pPr>
            <a:r>
              <a:rPr lang="en-GB" b="1" dirty="0">
                <a:solidFill>
                  <a:srgbClr val="FFFFFF"/>
                </a:solidFill>
                <a:latin typeface="Arial Narrow" panose="020B0606020202030204" pitchFamily="34" charset="0"/>
              </a:rPr>
              <a:t>- Initial check of data proposals</a:t>
            </a:r>
          </a:p>
          <a:p>
            <a:pPr fontAlgn="auto">
              <a:spcBef>
                <a:spcPts val="0"/>
              </a:spcBef>
              <a:spcAft>
                <a:spcPts val="0"/>
              </a:spcAft>
              <a:defRPr/>
            </a:pPr>
            <a:r>
              <a:rPr lang="en-GB" b="1" dirty="0">
                <a:solidFill>
                  <a:srgbClr val="FFFFFF"/>
                </a:solidFill>
                <a:latin typeface="Arial Narrow" panose="020B0606020202030204" pitchFamily="34" charset="0"/>
              </a:rPr>
              <a:t>- Collection of new data and preparation of data proposals </a:t>
            </a:r>
          </a:p>
        </p:txBody>
      </p:sp>
      <p:sp>
        <p:nvSpPr>
          <p:cNvPr id="25" name="Flowchart: Process 24"/>
          <p:cNvSpPr/>
          <p:nvPr/>
        </p:nvSpPr>
        <p:spPr bwMode="auto">
          <a:xfrm>
            <a:off x="851923" y="4365104"/>
            <a:ext cx="1334283" cy="2016224"/>
          </a:xfrm>
          <a:prstGeom prst="flowChartProcess">
            <a:avLst/>
          </a:prstGeom>
          <a:solidFill>
            <a:schemeClr val="accent3">
              <a:lumMod val="90000"/>
              <a:lumOff val="10000"/>
            </a:schemeClr>
          </a:solidFill>
          <a:ln>
            <a:solidFill>
              <a:schemeClr val="accent3">
                <a:lumMod val="50000"/>
                <a:lumOff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lgn="ctr">
              <a:defRPr/>
            </a:pPr>
            <a:endParaRPr lang="en-GB" altLang="ja-JP" sz="2000" b="1" dirty="0">
              <a:solidFill>
                <a:srgbClr val="FFFFFF"/>
              </a:solidFill>
              <a:latin typeface="Arial Narrow" panose="020B0606020202030204" pitchFamily="34" charset="0"/>
              <a:ea typeface="ＭＳ Ｐゴシック" pitchFamily="50" charset="-128"/>
            </a:endParaRPr>
          </a:p>
          <a:p>
            <a:pPr algn="ctr">
              <a:defRPr/>
            </a:pPr>
            <a:r>
              <a:rPr lang="en-GB" altLang="ja-JP" sz="2400" b="1" dirty="0">
                <a:solidFill>
                  <a:srgbClr val="FFFFFF"/>
                </a:solidFill>
                <a:latin typeface="Arial Narrow" panose="020B0606020202030204" pitchFamily="34" charset="0"/>
                <a:ea typeface="ＭＳ Ｐゴシック" pitchFamily="50" charset="-128"/>
              </a:rPr>
              <a:t>Data Meeting</a:t>
            </a:r>
          </a:p>
        </p:txBody>
      </p:sp>
      <p:sp>
        <p:nvSpPr>
          <p:cNvPr id="45" name="Left-Right Arrow 44"/>
          <p:cNvSpPr/>
          <p:nvPr/>
        </p:nvSpPr>
        <p:spPr>
          <a:xfrm rot="16200000">
            <a:off x="6696236" y="3392994"/>
            <a:ext cx="1296143" cy="648074"/>
          </a:xfrm>
          <a:prstGeom prst="lef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ja-JP" sz="1400" b="1" dirty="0">
                <a:solidFill>
                  <a:srgbClr val="FFFFFF"/>
                </a:solidFill>
                <a:latin typeface="Arial Narrow" panose="020B0606020202030204" pitchFamily="34" charset="0"/>
                <a:ea typeface="ＭＳ Ｐゴシック" pitchFamily="50" charset="-128"/>
              </a:rPr>
              <a:t>Data</a:t>
            </a:r>
          </a:p>
        </p:txBody>
      </p:sp>
      <p:sp>
        <p:nvSpPr>
          <p:cNvPr id="16" name="Right Arrow 12"/>
          <p:cNvSpPr/>
          <p:nvPr/>
        </p:nvSpPr>
        <p:spPr>
          <a:xfrm>
            <a:off x="2186206" y="4957633"/>
            <a:ext cx="1737722" cy="775623"/>
          </a:xfrm>
          <a:prstGeom prst="righ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altLang="ja-JP" sz="1400" b="1" dirty="0">
                <a:solidFill>
                  <a:srgbClr val="FFFFFF"/>
                </a:solidFill>
                <a:latin typeface="Arial Narrow" panose="020B0606020202030204" pitchFamily="34" charset="0"/>
                <a:ea typeface="ＭＳ Ｐゴシック" pitchFamily="50" charset="-128"/>
              </a:rPr>
              <a:t>Data</a:t>
            </a:r>
            <a:endParaRPr lang="en-GB" altLang="ja-JP" b="1" dirty="0">
              <a:solidFill>
                <a:srgbClr val="FFFFFF"/>
              </a:solidFill>
              <a:latin typeface="Arial Narrow" panose="020B0606020202030204" pitchFamily="34" charset="0"/>
              <a:ea typeface="ＭＳ Ｐゴシック" pitchFamily="50" charset="-128"/>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116632"/>
            <a:ext cx="8280920" cy="601191"/>
          </a:xfrm>
        </p:spPr>
        <p:txBody>
          <a:bodyPr/>
          <a:lstStyle/>
          <a:p>
            <a:pPr algn="ctr">
              <a:defRPr/>
            </a:pPr>
            <a:r>
              <a:rPr lang="en-GB" altLang="ja-JP" sz="3200" kern="1200" dirty="0">
                <a:latin typeface="Arial Narrow" pitchFamily="34" charset="0"/>
                <a:ea typeface="ＭＳ Ｐゴシック" pitchFamily="50" charset="-128"/>
                <a:cs typeface="Arial" pitchFamily="34" charset="0"/>
              </a:rPr>
              <a:t>Criteria for inclusion of new data</a:t>
            </a:r>
            <a:endParaRPr lang="en-US" altLang="ja-JP" sz="3200" kern="1200" dirty="0">
              <a:latin typeface="Arial Narrow" pitchFamily="34" charset="0"/>
              <a:ea typeface="ＭＳ Ｐゴシック" pitchFamily="50" charset="-128"/>
              <a:cs typeface="Arial" pitchFamily="34" charset="0"/>
            </a:endParaRPr>
          </a:p>
        </p:txBody>
      </p:sp>
      <p:sp>
        <p:nvSpPr>
          <p:cNvPr id="55299" name="Rectangle 3"/>
          <p:cNvSpPr>
            <a:spLocks noGrp="1" noChangeArrowheads="1"/>
          </p:cNvSpPr>
          <p:nvPr>
            <p:ph idx="1"/>
          </p:nvPr>
        </p:nvSpPr>
        <p:spPr>
          <a:xfrm>
            <a:off x="251520" y="980728"/>
            <a:ext cx="8640960" cy="5112568"/>
          </a:xfrm>
        </p:spPr>
        <p:txBody>
          <a:bodyPr/>
          <a:lstStyle/>
          <a:p>
            <a:pPr algn="just" eaLnBrk="1" hangingPunct="1">
              <a:lnSpc>
                <a:spcPct val="80000"/>
              </a:lnSpc>
              <a:buSzPct val="100000"/>
              <a:buFont typeface="Arial" panose="020B0604020202020204" pitchFamily="34" charset="0"/>
              <a:buChar char="•"/>
              <a:defRPr/>
            </a:pPr>
            <a:r>
              <a:rPr lang="en-US" altLang="ja-JP" sz="2400" b="1" dirty="0">
                <a:solidFill>
                  <a:srgbClr val="0070C0"/>
                </a:solidFill>
                <a:latin typeface="Arial Narrow" panose="020B0606020202030204" pitchFamily="34" charset="0"/>
                <a:ea typeface="ＭＳ Ｐゴシック" pitchFamily="50" charset="-128"/>
                <a:cs typeface="Arial" pitchFamily="34" charset="0"/>
              </a:rPr>
              <a:t>Robust</a:t>
            </a:r>
          </a:p>
          <a:p>
            <a:pPr lvl="1" algn="just">
              <a:lnSpc>
                <a:spcPct val="80000"/>
              </a:lnSpc>
              <a:buSzPct val="80000"/>
              <a:buFont typeface="Arial Narrow" panose="020B0606020202030204" pitchFamily="34" charset="0"/>
              <a:buChar char="―"/>
              <a:defRPr/>
            </a:pPr>
            <a:r>
              <a:rPr lang="en-US" altLang="ja-JP" sz="2200" dirty="0">
                <a:solidFill>
                  <a:srgbClr val="0070C0"/>
                </a:solidFill>
                <a:latin typeface="Arial Narrow" panose="020B0606020202030204" pitchFamily="34" charset="0"/>
                <a:ea typeface="ＭＳ Ｐゴシック" pitchFamily="34" charset="-128"/>
              </a:rPr>
              <a:t>Within the accepted uncertainty, the value is unlikely to change if there was repetition of the original measurement </a:t>
            </a:r>
            <a:r>
              <a:rPr lang="en-US" altLang="ja-JP" sz="2200" dirty="0" err="1">
                <a:solidFill>
                  <a:srgbClr val="0070C0"/>
                </a:solidFill>
                <a:latin typeface="Arial Narrow" panose="020B0606020202030204" pitchFamily="34" charset="0"/>
                <a:ea typeface="ＭＳ Ｐゴシック" pitchFamily="34" charset="-128"/>
              </a:rPr>
              <a:t>programme</a:t>
            </a:r>
            <a:r>
              <a:rPr lang="en-US" altLang="ja-JP" sz="2200" dirty="0">
                <a:solidFill>
                  <a:srgbClr val="0070C0"/>
                </a:solidFill>
                <a:latin typeface="Arial Narrow" panose="020B0606020202030204" pitchFamily="34" charset="0"/>
                <a:ea typeface="ＭＳ Ｐゴシック" pitchFamily="34" charset="-128"/>
              </a:rPr>
              <a:t> or modelling activity</a:t>
            </a:r>
          </a:p>
          <a:p>
            <a:pPr algn="just">
              <a:lnSpc>
                <a:spcPct val="80000"/>
              </a:lnSpc>
              <a:buSzPct val="100000"/>
              <a:defRPr/>
            </a:pPr>
            <a:r>
              <a:rPr lang="en-US" altLang="ja-JP" sz="2400" b="1" dirty="0">
                <a:solidFill>
                  <a:srgbClr val="0070C0"/>
                </a:solidFill>
                <a:latin typeface="Arial Narrow" panose="020B0606020202030204" pitchFamily="34" charset="0"/>
                <a:ea typeface="ＭＳ Ｐゴシック" pitchFamily="50" charset="-128"/>
                <a:cs typeface="Arial" pitchFamily="34" charset="0"/>
              </a:rPr>
              <a:t>Applicable</a:t>
            </a:r>
          </a:p>
          <a:p>
            <a:pPr lvl="1" algn="just">
              <a:lnSpc>
                <a:spcPct val="80000"/>
              </a:lnSpc>
              <a:buSzPct val="80000"/>
              <a:buFont typeface="Arial Narrow" panose="020B0606020202030204" pitchFamily="34" charset="0"/>
              <a:buChar char="―"/>
              <a:defRPr/>
            </a:pPr>
            <a:r>
              <a:rPr lang="en-US" altLang="ja-JP" sz="2200" dirty="0">
                <a:solidFill>
                  <a:srgbClr val="0070C0"/>
                </a:solidFill>
                <a:latin typeface="Arial Narrow" panose="020B0606020202030204" pitchFamily="34" charset="0"/>
                <a:ea typeface="ＭＳ Ｐゴシック" pitchFamily="34" charset="-128"/>
              </a:rPr>
              <a:t>An emission factor can only be applicable if the source and its mix of technology, operating and environmental conditions and abatement and control technologies under which the emission factor was measured or modeled are clear and allow the user to see how it can be applied</a:t>
            </a:r>
          </a:p>
          <a:p>
            <a:pPr algn="just">
              <a:lnSpc>
                <a:spcPct val="80000"/>
              </a:lnSpc>
              <a:buSzPct val="100000"/>
              <a:defRPr/>
            </a:pPr>
            <a:r>
              <a:rPr lang="en-US" altLang="ja-JP" sz="2400" b="1" dirty="0">
                <a:solidFill>
                  <a:srgbClr val="0070C0"/>
                </a:solidFill>
                <a:latin typeface="Arial Narrow" panose="020B0606020202030204" pitchFamily="34" charset="0"/>
                <a:ea typeface="ＭＳ Ｐゴシック" pitchFamily="50" charset="-128"/>
                <a:cs typeface="Arial" pitchFamily="34" charset="0"/>
              </a:rPr>
              <a:t>Documented</a:t>
            </a:r>
          </a:p>
          <a:p>
            <a:pPr lvl="1" algn="just">
              <a:lnSpc>
                <a:spcPct val="80000"/>
              </a:lnSpc>
              <a:buSzPct val="80000"/>
              <a:buFont typeface="Arial Narrow" panose="020B0606020202030204" pitchFamily="34" charset="0"/>
              <a:buChar char="―"/>
              <a:defRPr/>
            </a:pPr>
            <a:r>
              <a:rPr lang="en-US" altLang="ja-JP" sz="2200" dirty="0">
                <a:solidFill>
                  <a:srgbClr val="0070C0"/>
                </a:solidFill>
                <a:latin typeface="Arial Narrow" panose="020B0606020202030204" pitchFamily="34" charset="0"/>
                <a:ea typeface="ＭＳ Ｐゴシック" pitchFamily="34" charset="-128"/>
              </a:rPr>
              <a:t>Access information to the original technical reference must be provided to evaluate the robustness and applicability as described above</a:t>
            </a:r>
            <a:endParaRPr lang="en-GB" altLang="ja-JP" sz="2200" dirty="0">
              <a:solidFill>
                <a:srgbClr val="0070C0"/>
              </a:solidFill>
              <a:latin typeface="Arial Narrow" panose="020B0606020202030204" pitchFamily="34" charset="0"/>
              <a:ea typeface="ＭＳ Ｐゴシック" pitchFamily="34" charset="-128"/>
            </a:endParaRPr>
          </a:p>
        </p:txBody>
      </p:sp>
    </p:spTree>
  </p:cSld>
  <p:clrMapOvr>
    <a:masterClrMapping/>
  </p:clrMapOvr>
  <p:transition spd="slow">
    <p:wipe/>
  </p:transition>
</p:sld>
</file>

<file path=ppt/theme/theme1.xml><?xml version="1.0" encoding="utf-8"?>
<a:theme xmlns:a="http://schemas.openxmlformats.org/drawingml/2006/main" name="Draft">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FI1">
  <a:themeElements>
    <a:clrScheme name="IPCC">
      <a:dk1>
        <a:srgbClr val="000000"/>
      </a:dk1>
      <a:lt1>
        <a:srgbClr val="FFFFFF"/>
      </a:lt1>
      <a:dk2>
        <a:srgbClr val="000000"/>
      </a:dk2>
      <a:lt2>
        <a:srgbClr val="808080"/>
      </a:lt2>
      <a:accent1>
        <a:srgbClr val="990002"/>
      </a:accent1>
      <a:accent2>
        <a:srgbClr val="C47900"/>
      </a:accent2>
      <a:accent3>
        <a:srgbClr val="004F00"/>
      </a:accent3>
      <a:accent4>
        <a:srgbClr val="00AAD0"/>
      </a:accent4>
      <a:accent5>
        <a:srgbClr val="003466"/>
      </a:accent5>
      <a:accent6>
        <a:srgbClr val="7F006E"/>
      </a:accent6>
      <a:hlink>
        <a:srgbClr val="E00000"/>
      </a:hlink>
      <a:folHlink>
        <a:srgbClr val="EF550F"/>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EFDB_2016_Korea</Template>
  <TotalTime>323</TotalTime>
  <Words>601</Words>
  <Application>Microsoft Office PowerPoint</Application>
  <PresentationFormat>画面に合わせる (4:3)</PresentationFormat>
  <Paragraphs>75</Paragraphs>
  <Slides>11</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11</vt:i4>
      </vt:variant>
    </vt:vector>
  </HeadingPairs>
  <TitlesOfParts>
    <vt:vector size="26" baseType="lpstr">
      <vt:lpstr>Frutiger LT Pro 57 Condensed</vt:lpstr>
      <vt:lpstr>ＭＳ Ｐゴシック</vt:lpstr>
      <vt:lpstr>ＭＳ Ｐ明朝</vt:lpstr>
      <vt:lpstr>ＭＳ 明朝</vt:lpstr>
      <vt:lpstr>Arial</vt:lpstr>
      <vt:lpstr>Arial Narrow</vt:lpstr>
      <vt:lpstr>Calibri</vt:lpstr>
      <vt:lpstr>Times New Roman</vt:lpstr>
      <vt:lpstr>Wingdings</vt:lpstr>
      <vt:lpstr>Draft</vt:lpstr>
      <vt:lpstr>3_デザインの設定</vt:lpstr>
      <vt:lpstr>1_デザインの設定</vt:lpstr>
      <vt:lpstr>2_デザインの設定</vt:lpstr>
      <vt:lpstr>デザインの設定</vt:lpstr>
      <vt:lpstr>TFI1</vt:lpstr>
      <vt:lpstr>PowerPoint プレゼンテーション</vt:lpstr>
      <vt:lpstr>IPCC EFDB </vt:lpstr>
      <vt:lpstr>IPCC EFDB </vt:lpstr>
      <vt:lpstr>Growing importance</vt:lpstr>
      <vt:lpstr>How to access EFDB</vt:lpstr>
      <vt:lpstr>PowerPoint プレゼンテーション</vt:lpstr>
      <vt:lpstr>Data search</vt:lpstr>
      <vt:lpstr>Populating EFDB</vt:lpstr>
      <vt:lpstr>Criteria for inclusion of new data</vt:lpstr>
      <vt:lpstr>Enhancement and improvement of EFDB</vt:lpstr>
      <vt:lpstr>Thank you </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Presentation at the JICA Training Course (18 February 2008)</dc:subject>
  <dc:creator>baasansuren</dc:creator>
  <cp:lastModifiedBy>baasansuren</cp:lastModifiedBy>
  <cp:revision>23</cp:revision>
  <cp:lastPrinted>2017-05-31T02:29:24Z</cp:lastPrinted>
  <dcterms:created xsi:type="dcterms:W3CDTF">2017-01-26T06:49:11Z</dcterms:created>
  <dcterms:modified xsi:type="dcterms:W3CDTF">2017-05-31T02:33:12Z</dcterms:modified>
</cp:coreProperties>
</file>