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1"/>
  </p:notesMasterIdLst>
  <p:sldIdLst>
    <p:sldId id="329" r:id="rId2"/>
    <p:sldId id="272" r:id="rId3"/>
    <p:sldId id="274" r:id="rId4"/>
    <p:sldId id="275" r:id="rId5"/>
    <p:sldId id="276" r:id="rId6"/>
    <p:sldId id="277" r:id="rId7"/>
    <p:sldId id="278" r:id="rId8"/>
    <p:sldId id="307" r:id="rId9"/>
    <p:sldId id="273" r:id="rId10"/>
    <p:sldId id="312" r:id="rId11"/>
    <p:sldId id="313" r:id="rId12"/>
    <p:sldId id="314" r:id="rId13"/>
    <p:sldId id="315" r:id="rId14"/>
    <p:sldId id="316" r:id="rId15"/>
    <p:sldId id="319" r:id="rId16"/>
    <p:sldId id="317" r:id="rId17"/>
    <p:sldId id="320" r:id="rId18"/>
    <p:sldId id="321" r:id="rId19"/>
    <p:sldId id="322" r:id="rId20"/>
    <p:sldId id="328" r:id="rId21"/>
    <p:sldId id="323" r:id="rId22"/>
    <p:sldId id="324" r:id="rId23"/>
    <p:sldId id="325" r:id="rId24"/>
    <p:sldId id="326" r:id="rId25"/>
    <p:sldId id="327" r:id="rId26"/>
    <p:sldId id="286" r:id="rId27"/>
    <p:sldId id="288" r:id="rId28"/>
    <p:sldId id="308" r:id="rId29"/>
    <p:sldId id="306" r:id="rId3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4639" autoAdjust="0"/>
  </p:normalViewPr>
  <p:slideViewPr>
    <p:cSldViewPr snapToGrid="0">
      <p:cViewPr varScale="1">
        <p:scale>
          <a:sx n="62" d="100"/>
          <a:sy n="62" d="100"/>
        </p:scale>
        <p:origin x="9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ja-JP"/>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ja-JP"/>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ja-JP" noProof="0" smtClean="0"/>
              <a:t>Click to edit Master text styles</a:t>
            </a:r>
          </a:p>
          <a:p>
            <a:pPr lvl="1"/>
            <a:r>
              <a:rPr lang="en-GB" altLang="ja-JP" noProof="0" smtClean="0"/>
              <a:t>Second level</a:t>
            </a:r>
          </a:p>
          <a:p>
            <a:pPr lvl="2"/>
            <a:r>
              <a:rPr lang="en-GB" altLang="ja-JP" noProof="0" smtClean="0"/>
              <a:t>Third level</a:t>
            </a:r>
          </a:p>
          <a:p>
            <a:pPr lvl="3"/>
            <a:r>
              <a:rPr lang="en-GB" altLang="ja-JP" noProof="0" smtClean="0"/>
              <a:t>Fourth level</a:t>
            </a:r>
          </a:p>
          <a:p>
            <a:pPr lvl="4"/>
            <a:r>
              <a:rPr lang="en-GB" altLang="ja-JP"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ja-JP"/>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0AD5EA-7ABA-4264-A350-10EB73907B44}" type="slidenum">
              <a:rPr lang="en-GB" altLang="ja-JP"/>
              <a:pPr>
                <a:defRPr/>
              </a:pPr>
              <a:t>‹#›</a:t>
            </a:fld>
            <a:endParaRPr lang="en-GB"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21B22E-2E98-4CD9-B84F-75A6B83FED48}" type="slidenum">
              <a:rPr lang="en-GB" altLang="ja-JP" smtClean="0"/>
              <a:pPr>
                <a:spcBef>
                  <a:spcPct val="0"/>
                </a:spcBef>
              </a:pPr>
              <a:t>1</a:t>
            </a:fld>
            <a:endParaRPr lang="en-GB" altLang="ja-JP"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1F812F-6AE6-4F2A-94A3-DA924A35C68C}" type="slidenum">
              <a:rPr lang="en-GB" altLang="ja-JP" smtClean="0"/>
              <a:pPr>
                <a:spcBef>
                  <a:spcPct val="0"/>
                </a:spcBef>
              </a:pPr>
              <a:t>17</a:t>
            </a:fld>
            <a:endParaRPr lang="en-GB" altLang="ja-JP"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C4AF2A-AE99-4A55-8C9F-A26F9759E455}" type="slidenum">
              <a:rPr lang="en-GB" altLang="ja-JP" smtClean="0"/>
              <a:pPr>
                <a:spcBef>
                  <a:spcPct val="0"/>
                </a:spcBef>
              </a:pPr>
              <a:t>18</a:t>
            </a:fld>
            <a:endParaRPr lang="en-GB" altLang="ja-JP"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4068E-117D-4F73-9827-FB0B504FA481}" type="slidenum">
              <a:rPr lang="en-GB" altLang="ja-JP" smtClean="0"/>
              <a:pPr>
                <a:spcBef>
                  <a:spcPct val="0"/>
                </a:spcBef>
              </a:pPr>
              <a:t>19</a:t>
            </a:fld>
            <a:endParaRPr lang="en-GB" altLang="ja-JP"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D18793-CE43-4986-A38D-4DB54D41FA23}" type="slidenum">
              <a:rPr lang="en-GB" altLang="ja-JP" smtClean="0"/>
              <a:pPr>
                <a:spcBef>
                  <a:spcPct val="0"/>
                </a:spcBef>
              </a:pPr>
              <a:t>2</a:t>
            </a:fld>
            <a:endParaRPr lang="en-GB" altLang="ja-JP"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593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5DC14A-304E-4F68-AED1-7369C8E8DB55}" type="slidenum">
              <a:rPr lang="en-GB" altLang="ja-JP" smtClean="0"/>
              <a:pPr>
                <a:spcBef>
                  <a:spcPct val="0"/>
                </a:spcBef>
              </a:pPr>
              <a:t>20</a:t>
            </a:fld>
            <a:endParaRPr lang="en-GB"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5A7C6-2FEB-47D7-8FED-410A08A54912}" type="slidenum">
              <a:rPr lang="en-GB" altLang="ja-JP" smtClean="0"/>
              <a:pPr>
                <a:spcBef>
                  <a:spcPct val="0"/>
                </a:spcBef>
              </a:pPr>
              <a:t>21</a:t>
            </a:fld>
            <a:endParaRPr lang="en-GB" altLang="ja-JP"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FF15B-9ADB-4A5B-BD4E-C795E80D3D06}" type="slidenum">
              <a:rPr lang="en-GB" altLang="ja-JP" smtClean="0"/>
              <a:pPr>
                <a:spcBef>
                  <a:spcPct val="0"/>
                </a:spcBef>
              </a:pPr>
              <a:t>22</a:t>
            </a:fld>
            <a:endParaRPr lang="en-GB" altLang="ja-JP"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E8417-6573-4DFB-B21B-859ADD1BD28D}" type="slidenum">
              <a:rPr lang="en-GB" altLang="ja-JP" smtClean="0"/>
              <a:pPr>
                <a:spcBef>
                  <a:spcPct val="0"/>
                </a:spcBef>
              </a:pPr>
              <a:t>23</a:t>
            </a:fld>
            <a:endParaRPr lang="en-GB" altLang="ja-JP"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77E86-B2CB-41FF-8849-F5ABDA3E6E37}" type="slidenum">
              <a:rPr lang="en-GB" altLang="ja-JP" smtClean="0"/>
              <a:pPr>
                <a:spcBef>
                  <a:spcPct val="0"/>
                </a:spcBef>
              </a:pPr>
              <a:t>24</a:t>
            </a:fld>
            <a:endParaRPr lang="en-GB" altLang="ja-JP"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DE3F6F-AECC-48B9-9836-B7CF109002C1}" type="slidenum">
              <a:rPr lang="en-GB" altLang="ja-JP" smtClean="0"/>
              <a:pPr>
                <a:spcBef>
                  <a:spcPct val="0"/>
                </a:spcBef>
              </a:pPr>
              <a:t>25</a:t>
            </a:fld>
            <a:endParaRPr lang="en-GB" altLang="ja-JP"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54C4C-4E45-47CC-9595-FA4EB7DCD68D}" type="slidenum">
              <a:rPr lang="en-GB" altLang="ja-JP" smtClean="0"/>
              <a:pPr>
                <a:spcBef>
                  <a:spcPct val="0"/>
                </a:spcBef>
              </a:pPr>
              <a:t>26</a:t>
            </a:fld>
            <a:endParaRPr lang="en-GB" altLang="ja-JP"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BE152-DE3A-473C-8CC8-8E052795B0E4}" type="slidenum">
              <a:rPr lang="en-GB" altLang="ja-JP" smtClean="0"/>
              <a:pPr>
                <a:spcBef>
                  <a:spcPct val="0"/>
                </a:spcBef>
              </a:pPr>
              <a:t>27</a:t>
            </a:fld>
            <a:endParaRPr lang="en-GB" altLang="ja-JP"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E3505B-90BA-4965-B276-C639B5C5EFB2}" type="slidenum">
              <a:rPr lang="en-GB" altLang="ja-JP" smtClean="0"/>
              <a:pPr>
                <a:spcBef>
                  <a:spcPct val="0"/>
                </a:spcBef>
              </a:pPr>
              <a:t>28</a:t>
            </a:fld>
            <a:endParaRPr lang="en-GB" altLang="ja-JP"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52FB3-1CAC-430B-9B45-D695CC2BF2BC}" type="slidenum">
              <a:rPr lang="en-GB" altLang="ja-JP" smtClean="0"/>
              <a:pPr>
                <a:spcBef>
                  <a:spcPct val="0"/>
                </a:spcBef>
              </a:pPr>
              <a:t>29</a:t>
            </a:fld>
            <a:endParaRPr lang="en-GB" altLang="ja-JP"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03C549-136D-452E-8D19-38650AF9B71B}" type="slidenum">
              <a:rPr lang="en-GB" altLang="ja-JP" smtClean="0"/>
              <a:pPr>
                <a:spcBef>
                  <a:spcPct val="0"/>
                </a:spcBef>
              </a:pPr>
              <a:t>3</a:t>
            </a:fld>
            <a:endParaRPr lang="en-GB" altLang="ja-JP"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82B5B2-4C39-4011-9DA2-73A5ACA409D9}" type="slidenum">
              <a:rPr lang="en-GB" altLang="ja-JP" smtClean="0"/>
              <a:pPr>
                <a:spcBef>
                  <a:spcPct val="0"/>
                </a:spcBef>
              </a:pPr>
              <a:t>4</a:t>
            </a:fld>
            <a:endParaRPr lang="en-GB" altLang="ja-JP"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60CB2-9A7F-4410-A104-2542A3E900BA}" type="slidenum">
              <a:rPr lang="en-GB" altLang="ja-JP" smtClean="0"/>
              <a:pPr>
                <a:spcBef>
                  <a:spcPct val="0"/>
                </a:spcBef>
              </a:pPr>
              <a:t>5</a:t>
            </a:fld>
            <a:endParaRPr lang="en-GB" altLang="ja-JP"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5382D0-0EFA-465E-850D-55319E0BFA3D}" type="slidenum">
              <a:rPr lang="en-GB" altLang="ja-JP" smtClean="0"/>
              <a:pPr>
                <a:spcBef>
                  <a:spcPct val="0"/>
                </a:spcBef>
              </a:pPr>
              <a:t>6</a:t>
            </a:fld>
            <a:endParaRPr lang="en-GB" altLang="ja-JP"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9534C-9927-48D9-BA13-AD18B834B034}" type="slidenum">
              <a:rPr lang="en-GB" altLang="ja-JP" smtClean="0"/>
              <a:pPr>
                <a:spcBef>
                  <a:spcPct val="0"/>
                </a:spcBef>
              </a:pPr>
              <a:t>7</a:t>
            </a:fld>
            <a:endParaRPr lang="en-GB" altLang="ja-JP"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4D9B8E-4FAA-4A95-A183-0756DEA21B48}" type="slidenum">
              <a:rPr lang="en-GB" altLang="ja-JP" smtClean="0"/>
              <a:pPr>
                <a:spcBef>
                  <a:spcPct val="0"/>
                </a:spcBef>
              </a:pPr>
              <a:t>8</a:t>
            </a:fld>
            <a:endParaRPr lang="en-GB" altLang="ja-JP"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4DA0ED-ACAB-4E9B-A588-EEA9A1B53D11}" type="slidenum">
              <a:rPr lang="en-GB" altLang="ja-JP" smtClean="0"/>
              <a:pPr>
                <a:spcBef>
                  <a:spcPct val="0"/>
                </a:spcBef>
              </a:pPr>
              <a:t>9</a:t>
            </a:fld>
            <a:endParaRPr lang="en-GB" altLang="ja-JP"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5" descr="P1000866.JPG"/>
          <p:cNvPicPr>
            <a:picLocks noChangeAspect="1"/>
          </p:cNvPicPr>
          <p:nvPr/>
        </p:nvPicPr>
        <p:blipFill>
          <a:blip r:embed="rId2">
            <a:extLst>
              <a:ext uri="{28A0092B-C50C-407E-A947-70E740481C1C}">
                <a14:useLocalDpi xmlns:a14="http://schemas.microsoft.com/office/drawing/2010/main" val="0"/>
              </a:ext>
            </a:extLst>
          </a:blip>
          <a:srcRect t="31248" b="37502"/>
          <a:stretch>
            <a:fillRect/>
          </a:stretch>
        </p:blipFill>
        <p:spPr bwMode="auto">
          <a:xfrm>
            <a:off x="0" y="0"/>
            <a:ext cx="9144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ja-JP" altLang="ja-JP" smtClean="0">
              <a:ea typeface="MS PGothic" panose="020B0600070205080204" pitchFamily="34" charset="-128"/>
            </a:endParaRPr>
          </a:p>
        </p:txBody>
      </p:sp>
      <p:pic>
        <p:nvPicPr>
          <p:cNvPr id="6" name="Picture 12" descr="IPCCLogoBlue_RGB_72P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071563" y="0"/>
            <a:ext cx="8072437" cy="461963"/>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ja-JP" sz="2400" smtClean="0">
                <a:solidFill>
                  <a:schemeClr val="bg1"/>
                </a:solidFill>
                <a:latin typeface="Frutiger LT Pro 57 Condensed"/>
                <a:ea typeface="MS PGothic" panose="020B0600070205080204" pitchFamily="34" charset="-128"/>
              </a:rPr>
              <a:t>Task Force on National Greenhouse Gas Inventories</a:t>
            </a:r>
            <a:endParaRPr lang="en-GB" altLang="ja-JP" sz="2400" smtClean="0">
              <a:solidFill>
                <a:schemeClr val="bg1"/>
              </a:solidFill>
              <a:latin typeface="Frutiger LT Pro 57 Condensed"/>
              <a:ea typeface="MS PGothic" panose="020B0600070205080204" pitchFamily="34" charset="-128"/>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smtClean="0"/>
              <a:t>マスタ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smtClean="0"/>
              <a:t>マスタ サブタイトルの書式設定</a:t>
            </a:r>
            <a:endParaRPr lang="en-GB" dirty="0"/>
          </a:p>
        </p:txBody>
      </p:sp>
    </p:spTree>
    <p:extLst>
      <p:ext uri="{BB962C8B-B14F-4D97-AF65-F5344CB8AC3E}">
        <p14:creationId xmlns:p14="http://schemas.microsoft.com/office/powerpoint/2010/main" val="3503289129"/>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5E08F720-1EF9-46EE-A238-93CAE28E375E}" type="slidenum">
              <a:rPr lang="en-GB" altLang="ja-JP"/>
              <a:pPr>
                <a:defRPr/>
              </a:pPr>
              <a:t>‹#›</a:t>
            </a:fld>
            <a:endParaRPr lang="en-GB" altLang="ja-JP"/>
          </a:p>
        </p:txBody>
      </p:sp>
    </p:spTree>
    <p:extLst>
      <p:ext uri="{BB962C8B-B14F-4D97-AF65-F5344CB8AC3E}">
        <p14:creationId xmlns:p14="http://schemas.microsoft.com/office/powerpoint/2010/main" val="2651776446"/>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smtClean="0"/>
              <a:t>マスタ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D512FB7C-4247-4026-8217-F958FE216C36}" type="slidenum">
              <a:rPr lang="en-GB" altLang="ja-JP"/>
              <a:pPr>
                <a:defRPr/>
              </a:pPr>
              <a:t>‹#›</a:t>
            </a:fld>
            <a:endParaRPr lang="en-GB" altLang="ja-JP"/>
          </a:p>
        </p:txBody>
      </p:sp>
    </p:spTree>
    <p:extLst>
      <p:ext uri="{BB962C8B-B14F-4D97-AF65-F5344CB8AC3E}">
        <p14:creationId xmlns:p14="http://schemas.microsoft.com/office/powerpoint/2010/main" val="3927221401"/>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smtClean="0"/>
              <a:t>マスタ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Slide Number Placeholder 6"/>
          <p:cNvSpPr>
            <a:spLocks noGrp="1" noChangeArrowheads="1"/>
          </p:cNvSpPr>
          <p:nvPr>
            <p:ph type="sldNum" sz="quarter" idx="12"/>
          </p:nvPr>
        </p:nvSpPr>
        <p:spPr/>
        <p:txBody>
          <a:bodyPr/>
          <a:lstStyle>
            <a:lvl1pPr>
              <a:defRPr/>
            </a:lvl1pPr>
          </a:lstStyle>
          <a:p>
            <a:pPr>
              <a:defRPr/>
            </a:pPr>
            <a:fld id="{C643F98A-9DB3-4AD1-804D-D3BE61F3E7B6}" type="slidenum">
              <a:rPr lang="en-GB" altLang="ja-JP"/>
              <a:pPr>
                <a:defRPr/>
              </a:pPr>
              <a:t>‹#›</a:t>
            </a:fld>
            <a:endParaRPr lang="en-GB" altLang="ja-JP"/>
          </a:p>
        </p:txBody>
      </p:sp>
    </p:spTree>
    <p:extLst>
      <p:ext uri="{BB962C8B-B14F-4D97-AF65-F5344CB8AC3E}">
        <p14:creationId xmlns:p14="http://schemas.microsoft.com/office/powerpoint/2010/main" val="3675269901"/>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smtClean="0"/>
              <a:t>マスタ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smtClean="0"/>
              <a:t>アイコンをクリックして表を追加</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90D97BF6-E51C-4757-BD07-A7B9741A59A6}" type="slidenum">
              <a:rPr lang="en-GB" altLang="ja-JP"/>
              <a:pPr>
                <a:defRPr/>
              </a:pPr>
              <a:t>‹#›</a:t>
            </a:fld>
            <a:endParaRPr lang="en-GB" altLang="ja-JP"/>
          </a:p>
        </p:txBody>
      </p:sp>
    </p:spTree>
    <p:extLst>
      <p:ext uri="{BB962C8B-B14F-4D97-AF65-F5344CB8AC3E}">
        <p14:creationId xmlns:p14="http://schemas.microsoft.com/office/powerpoint/2010/main" val="1721137230"/>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ja-JP" altLang="ja-JP" smtClean="0">
              <a:solidFill>
                <a:srgbClr val="FFFFFF"/>
              </a:solidFill>
              <a:ea typeface="MS PGothic" panose="020B0600070205080204" pitchFamily="34" charset="-128"/>
            </a:endParaRPr>
          </a:p>
        </p:txBody>
      </p:sp>
      <p:sp>
        <p:nvSpPr>
          <p:cNvPr id="2" name="Title 1"/>
          <p:cNvSpPr>
            <a:spLocks noGrp="1"/>
          </p:cNvSpPr>
          <p:nvPr>
            <p:ph type="title"/>
          </p:nvPr>
        </p:nvSpPr>
        <p:spPr/>
        <p:txBody>
          <a:bodyPr/>
          <a:lstStyle>
            <a:lvl1pPr algn="l">
              <a:defRPr/>
            </a:lvl1pPr>
          </a:lstStyle>
          <a:p>
            <a:r>
              <a:rPr lang="ja-JP" altLang="en-US" smtClean="0"/>
              <a:t>マスタ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dirty="0" smtClean="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8" name="Slide Number Placeholder 4"/>
          <p:cNvSpPr>
            <a:spLocks noGrp="1"/>
          </p:cNvSpPr>
          <p:nvPr>
            <p:ph type="sldNum" sz="quarter" idx="12"/>
          </p:nvPr>
        </p:nvSpPr>
        <p:spPr/>
        <p:txBody>
          <a:bodyPr/>
          <a:lstStyle>
            <a:lvl1pPr>
              <a:defRPr/>
            </a:lvl1pPr>
          </a:lstStyle>
          <a:p>
            <a:pPr>
              <a:defRPr/>
            </a:pPr>
            <a:fld id="{470EE49F-B9AC-4A85-A446-C7191DD3F8DC}" type="slidenum">
              <a:rPr lang="en-GB" altLang="ja-JP"/>
              <a:pPr>
                <a:defRPr/>
              </a:pPr>
              <a:t>‹#›</a:t>
            </a:fld>
            <a:endParaRPr lang="en-GB" altLang="ja-JP"/>
          </a:p>
        </p:txBody>
      </p:sp>
    </p:spTree>
    <p:extLst>
      <p:ext uri="{BB962C8B-B14F-4D97-AF65-F5344CB8AC3E}">
        <p14:creationId xmlns:p14="http://schemas.microsoft.com/office/powerpoint/2010/main" val="62139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ja-JP" altLang="ja-JP" smtClean="0">
              <a:solidFill>
                <a:srgbClr val="FFFFFF"/>
              </a:solidFill>
              <a:ea typeface="MS PGothic" panose="020B0600070205080204" pitchFamily="34"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smtClean="0"/>
              <a:t>マスタ タイトルの書式設定</a:t>
            </a:r>
            <a:endParaRPr lang="en-GB" noProof="0" dirty="0"/>
          </a:p>
        </p:txBody>
      </p:sp>
    </p:spTree>
    <p:extLst>
      <p:ext uri="{BB962C8B-B14F-4D97-AF65-F5344CB8AC3E}">
        <p14:creationId xmlns:p14="http://schemas.microsoft.com/office/powerpoint/2010/main" val="133385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95288" y="260350"/>
            <a:ext cx="8748712"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ja-JP">
              <a:ea typeface="MS PGothic" pitchFamily="34" charset="-128"/>
            </a:endParaRPr>
          </a:p>
        </p:txBody>
      </p:sp>
      <p:pic>
        <p:nvPicPr>
          <p:cNvPr id="3"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0"/>
          <p:cNvSpPr txBox="1"/>
          <p:nvPr/>
        </p:nvSpPr>
        <p:spPr>
          <a:xfrm>
            <a:off x="928688" y="5054600"/>
            <a:ext cx="8072437" cy="461963"/>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ja-JP" sz="2400" dirty="0">
                <a:solidFill>
                  <a:schemeClr val="bg1"/>
                </a:solidFill>
                <a:latin typeface="Frutiger LT Pro 57 Condensed" pitchFamily="34" charset="0"/>
                <a:ea typeface="MS PGothic" pitchFamily="34" charset="-128"/>
              </a:rPr>
              <a:t>Task Force on National Greenhouse Gas Inventories</a:t>
            </a:r>
            <a:endParaRPr lang="en-GB" altLang="ja-JP" sz="2400" dirty="0">
              <a:solidFill>
                <a:schemeClr val="bg1"/>
              </a:solidFill>
              <a:latin typeface="Frutiger LT Pro 57 Condensed" pitchFamily="34" charset="0"/>
              <a:ea typeface="MS PGothic" pitchFamily="34"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042988" y="14288"/>
            <a:ext cx="8072437" cy="461962"/>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ja-JP" sz="2400" dirty="0">
                <a:solidFill>
                  <a:schemeClr val="bg1"/>
                </a:solidFill>
                <a:latin typeface="Arial Narrow" panose="020B0606020202030204" pitchFamily="34" charset="0"/>
                <a:ea typeface="MS PGothic" pitchFamily="34" charset="-128"/>
              </a:rPr>
              <a:t>Task Force on National Greenhouse Gas Inventories</a:t>
            </a:r>
            <a:endParaRPr lang="en-GB" altLang="ja-JP" sz="2400" dirty="0">
              <a:solidFill>
                <a:schemeClr val="bg1"/>
              </a:solidFill>
              <a:latin typeface="Arial Narrow" panose="020B0606020202030204" pitchFamily="34" charset="0"/>
              <a:ea typeface="MS PGothic" pitchFamily="34" charset="-128"/>
            </a:endParaRPr>
          </a:p>
        </p:txBody>
      </p:sp>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763"/>
            <a:ext cx="160813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62063" y="-7938"/>
            <a:ext cx="162877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5713" y="-12700"/>
            <a:ext cx="16383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05238" y="0"/>
            <a:ext cx="166211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065713" y="3175"/>
            <a:ext cx="16541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356350" y="-12700"/>
            <a:ext cx="16843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userDrawn="1"/>
        </p:nvPicPr>
        <p:blipFill>
          <a:blip r:embed="rId10">
            <a:extLst>
              <a:ext uri="{28A0092B-C50C-407E-A947-70E740481C1C}">
                <a14:useLocalDpi xmlns:a14="http://schemas.microsoft.com/office/drawing/2010/main" val="0"/>
              </a:ext>
            </a:extLst>
          </a:blip>
          <a:srcRect t="2" r="19382" b="150"/>
          <a:stretch>
            <a:fillRect/>
          </a:stretch>
        </p:blipFill>
        <p:spPr bwMode="auto">
          <a:xfrm>
            <a:off x="7672388" y="3175"/>
            <a:ext cx="1471612"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46224"/>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DBEFD3F3-A47B-44CA-B3FD-B5961FF61670}" type="slidenum">
              <a:rPr lang="en-GB" altLang="ja-JP"/>
              <a:pPr>
                <a:defRPr/>
              </a:pPr>
              <a:t>‹#›</a:t>
            </a:fld>
            <a:endParaRPr lang="en-GB" altLang="ja-JP"/>
          </a:p>
        </p:txBody>
      </p:sp>
    </p:spTree>
    <p:extLst>
      <p:ext uri="{BB962C8B-B14F-4D97-AF65-F5344CB8AC3E}">
        <p14:creationId xmlns:p14="http://schemas.microsoft.com/office/powerpoint/2010/main" val="3550140984"/>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4C3D1DE2-9531-4FBB-A04B-8E00F685B355}" type="slidenum">
              <a:rPr lang="en-GB" altLang="ja-JP"/>
              <a:pPr>
                <a:defRPr/>
              </a:pPr>
              <a:t>‹#›</a:t>
            </a:fld>
            <a:endParaRPr lang="en-GB" altLang="ja-JP"/>
          </a:p>
        </p:txBody>
      </p:sp>
    </p:spTree>
    <p:extLst>
      <p:ext uri="{BB962C8B-B14F-4D97-AF65-F5344CB8AC3E}">
        <p14:creationId xmlns:p14="http://schemas.microsoft.com/office/powerpoint/2010/main" val="1684018964"/>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Slide Number Placeholder 6"/>
          <p:cNvSpPr>
            <a:spLocks noGrp="1" noChangeArrowheads="1"/>
          </p:cNvSpPr>
          <p:nvPr>
            <p:ph type="sldNum" sz="quarter" idx="12"/>
          </p:nvPr>
        </p:nvSpPr>
        <p:spPr/>
        <p:txBody>
          <a:bodyPr/>
          <a:lstStyle>
            <a:lvl1pPr>
              <a:defRPr/>
            </a:lvl1pPr>
          </a:lstStyle>
          <a:p>
            <a:pPr>
              <a:defRPr/>
            </a:pPr>
            <a:fld id="{6BDD9DD1-0CC4-4625-9C7B-C5C1B2F38AD4}" type="slidenum">
              <a:rPr lang="en-GB" altLang="ja-JP"/>
              <a:pPr>
                <a:defRPr/>
              </a:pPr>
              <a:t>‹#›</a:t>
            </a:fld>
            <a:endParaRPr lang="en-GB" altLang="ja-JP"/>
          </a:p>
        </p:txBody>
      </p:sp>
    </p:spTree>
    <p:extLst>
      <p:ext uri="{BB962C8B-B14F-4D97-AF65-F5344CB8AC3E}">
        <p14:creationId xmlns:p14="http://schemas.microsoft.com/office/powerpoint/2010/main" val="3365104627"/>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9" name="Rectangle 6"/>
          <p:cNvSpPr>
            <a:spLocks noGrp="1" noChangeArrowheads="1"/>
          </p:cNvSpPr>
          <p:nvPr>
            <p:ph type="sldNum" sz="quarter" idx="12"/>
          </p:nvPr>
        </p:nvSpPr>
        <p:spPr/>
        <p:txBody>
          <a:bodyPr/>
          <a:lstStyle>
            <a:lvl1pPr>
              <a:defRPr/>
            </a:lvl1pPr>
          </a:lstStyle>
          <a:p>
            <a:pPr>
              <a:defRPr/>
            </a:pPr>
            <a:fld id="{EBFB0F48-2632-4310-8F3D-FF5D29CA2AB9}" type="slidenum">
              <a:rPr lang="en-GB" altLang="ja-JP"/>
              <a:pPr>
                <a:defRPr/>
              </a:pPr>
              <a:t>‹#›</a:t>
            </a:fld>
            <a:endParaRPr lang="en-GB" altLang="ja-JP"/>
          </a:p>
        </p:txBody>
      </p:sp>
    </p:spTree>
    <p:extLst>
      <p:ext uri="{BB962C8B-B14F-4D97-AF65-F5344CB8AC3E}">
        <p14:creationId xmlns:p14="http://schemas.microsoft.com/office/powerpoint/2010/main" val="233338408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5" name="Rectangle 6"/>
          <p:cNvSpPr>
            <a:spLocks noGrp="1" noChangeArrowheads="1"/>
          </p:cNvSpPr>
          <p:nvPr>
            <p:ph type="sldNum" sz="quarter" idx="12"/>
          </p:nvPr>
        </p:nvSpPr>
        <p:spPr/>
        <p:txBody>
          <a:bodyPr/>
          <a:lstStyle>
            <a:lvl1pPr>
              <a:defRPr/>
            </a:lvl1pPr>
          </a:lstStyle>
          <a:p>
            <a:pPr>
              <a:defRPr/>
            </a:pPr>
            <a:fld id="{92924405-88CC-4D84-9D0F-2AD086BC536D}" type="slidenum">
              <a:rPr lang="en-GB" altLang="ja-JP"/>
              <a:pPr>
                <a:defRPr/>
              </a:pPr>
              <a:t>‹#›</a:t>
            </a:fld>
            <a:endParaRPr lang="en-GB" altLang="ja-JP"/>
          </a:p>
        </p:txBody>
      </p:sp>
    </p:spTree>
    <p:extLst>
      <p:ext uri="{BB962C8B-B14F-4D97-AF65-F5344CB8AC3E}">
        <p14:creationId xmlns:p14="http://schemas.microsoft.com/office/powerpoint/2010/main" val="415233298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4" name="Rectangle 6"/>
          <p:cNvSpPr>
            <a:spLocks noGrp="1" noChangeArrowheads="1"/>
          </p:cNvSpPr>
          <p:nvPr>
            <p:ph type="sldNum" sz="quarter" idx="12"/>
          </p:nvPr>
        </p:nvSpPr>
        <p:spPr/>
        <p:txBody>
          <a:bodyPr/>
          <a:lstStyle>
            <a:lvl1pPr>
              <a:defRPr/>
            </a:lvl1pPr>
          </a:lstStyle>
          <a:p>
            <a:pPr>
              <a:defRPr/>
            </a:pPr>
            <a:fld id="{B364C054-D6AD-4B8E-B826-626595829652}" type="slidenum">
              <a:rPr lang="en-GB" altLang="ja-JP"/>
              <a:pPr>
                <a:defRPr/>
              </a:pPr>
              <a:t>‹#›</a:t>
            </a:fld>
            <a:endParaRPr lang="en-GB" altLang="ja-JP"/>
          </a:p>
        </p:txBody>
      </p:sp>
    </p:spTree>
    <p:extLst>
      <p:ext uri="{BB962C8B-B14F-4D97-AF65-F5344CB8AC3E}">
        <p14:creationId xmlns:p14="http://schemas.microsoft.com/office/powerpoint/2010/main" val="3961063153"/>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Slide Number Placeholder 6"/>
          <p:cNvSpPr>
            <a:spLocks noGrp="1" noChangeArrowheads="1"/>
          </p:cNvSpPr>
          <p:nvPr>
            <p:ph type="sldNum" sz="quarter" idx="12"/>
          </p:nvPr>
        </p:nvSpPr>
        <p:spPr/>
        <p:txBody>
          <a:bodyPr/>
          <a:lstStyle>
            <a:lvl1pPr>
              <a:defRPr/>
            </a:lvl1pPr>
          </a:lstStyle>
          <a:p>
            <a:pPr>
              <a:defRPr/>
            </a:pPr>
            <a:fld id="{3C8FDD08-AA5B-4DD1-8F2C-436710176940}" type="slidenum">
              <a:rPr lang="en-GB" altLang="ja-JP"/>
              <a:pPr>
                <a:defRPr/>
              </a:pPr>
              <a:t>‹#›</a:t>
            </a:fld>
            <a:endParaRPr lang="en-GB" altLang="ja-JP"/>
          </a:p>
        </p:txBody>
      </p:sp>
    </p:spTree>
    <p:extLst>
      <p:ext uri="{BB962C8B-B14F-4D97-AF65-F5344CB8AC3E}">
        <p14:creationId xmlns:p14="http://schemas.microsoft.com/office/powerpoint/2010/main" val="815038694"/>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Slide Number Placeholder 6"/>
          <p:cNvSpPr>
            <a:spLocks noGrp="1" noChangeArrowheads="1"/>
          </p:cNvSpPr>
          <p:nvPr>
            <p:ph type="sldNum" sz="quarter" idx="12"/>
          </p:nvPr>
        </p:nvSpPr>
        <p:spPr/>
        <p:txBody>
          <a:bodyPr/>
          <a:lstStyle>
            <a:lvl1pPr>
              <a:defRPr/>
            </a:lvl1pPr>
          </a:lstStyle>
          <a:p>
            <a:pPr>
              <a:defRPr/>
            </a:pPr>
            <a:fld id="{F0460F0F-864E-4BAF-95C9-D3703BCE11E7}" type="slidenum">
              <a:rPr lang="en-GB" altLang="ja-JP"/>
              <a:pPr>
                <a:defRPr/>
              </a:pPr>
              <a:t>‹#›</a:t>
            </a:fld>
            <a:endParaRPr lang="en-GB" altLang="ja-JP"/>
          </a:p>
        </p:txBody>
      </p:sp>
    </p:spTree>
    <p:extLst>
      <p:ext uri="{BB962C8B-B14F-4D97-AF65-F5344CB8AC3E}">
        <p14:creationId xmlns:p14="http://schemas.microsoft.com/office/powerpoint/2010/main" val="515017716"/>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GB" altLang="ja-JP" smtClean="0"/>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ltLang="ja-JP" smtClean="0"/>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S PGothic" panose="020B0600070205080204" pitchFamily="34" charset="-128"/>
              </a:defRPr>
            </a:lvl1pPr>
          </a:lstStyle>
          <a:p>
            <a:pPr>
              <a:defRPr/>
            </a:pPr>
            <a:fld id="{6D1E089D-7B25-4C6B-870B-4F2A0E3DC6BA}" type="slidenum">
              <a:rPr lang="en-GB" altLang="ja-JP"/>
              <a:pPr>
                <a:defRPr/>
              </a:pPr>
              <a:t>‹#›</a:t>
            </a:fld>
            <a:endParaRPr lang="en-GB" altLang="ja-JP"/>
          </a:p>
        </p:txBody>
      </p:sp>
      <p:pic>
        <p:nvPicPr>
          <p:cNvPr id="103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Lst>
  <p:transition>
    <p:cover/>
  </p:transition>
  <p:txStyles>
    <p:title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276475"/>
            <a:ext cx="9144000" cy="1008063"/>
          </a:xfrm>
        </p:spPr>
        <p:txBody>
          <a:bodyPr/>
          <a:lstStyle/>
          <a:p>
            <a:pPr algn="r" eaLnBrk="1" hangingPunct="1">
              <a:defRPr/>
            </a:pPr>
            <a:r>
              <a:rPr lang="en-GB" altLang="zh-CN" sz="3200" dirty="0">
                <a:effectLst>
                  <a:outerShdw blurRad="38100" dist="38100" dir="2700000" algn="tl">
                    <a:srgbClr val="C0C0C0"/>
                  </a:outerShdw>
                </a:effectLst>
                <a:ea typeface="ＭＳ Ｐゴシック" pitchFamily="50" charset="-128"/>
              </a:rPr>
              <a:t>Quality Assurance/Quality Control and Verification </a:t>
            </a:r>
            <a:endParaRPr lang="en-US" altLang="ja-JP" sz="3200" dirty="0">
              <a:latin typeface="Arial Narrow" pitchFamily="34" charset="0"/>
              <a:ea typeface="MS PGothic" pitchFamily="34" charset="-128"/>
            </a:endParaRPr>
          </a:p>
        </p:txBody>
      </p:sp>
      <p:sp>
        <p:nvSpPr>
          <p:cNvPr id="19459" name="Rectangle 3"/>
          <p:cNvSpPr txBox="1">
            <a:spLocks noChangeArrowheads="1"/>
          </p:cNvSpPr>
          <p:nvPr/>
        </p:nvSpPr>
        <p:spPr bwMode="auto">
          <a:xfrm>
            <a:off x="-134938" y="3432175"/>
            <a:ext cx="92789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r">
              <a:spcBef>
                <a:spcPct val="0"/>
              </a:spcBef>
              <a:buFontTx/>
              <a:buNone/>
            </a:pPr>
            <a:r>
              <a:rPr kumimoji="0" lang="en-US" altLang="ja-JP" sz="2000" b="1" dirty="0">
                <a:solidFill>
                  <a:srgbClr val="0070C0"/>
                </a:solidFill>
                <a:ea typeface="MS PGothic" panose="020B0600070205080204" pitchFamily="34" charset="-128"/>
              </a:rPr>
              <a:t>Use of the 2006 IPCC Guidelines for National Greenhouse Ga Inventories</a:t>
            </a:r>
          </a:p>
          <a:p>
            <a:pPr algn="r">
              <a:spcBef>
                <a:spcPct val="0"/>
              </a:spcBef>
              <a:spcAft>
                <a:spcPts val="1200"/>
              </a:spcAft>
              <a:buFontTx/>
              <a:buNone/>
            </a:pPr>
            <a:r>
              <a:rPr kumimoji="0" lang="en-US" altLang="ja-JP" sz="2000" b="1" dirty="0">
                <a:solidFill>
                  <a:srgbClr val="0070C0"/>
                </a:solidFill>
                <a:ea typeface="MS PGothic" panose="020B0600070205080204" pitchFamily="34" charset="-128"/>
              </a:rPr>
              <a:t>IPCC Expert Meeting to collect EFDB and Software users’ feedback</a:t>
            </a:r>
          </a:p>
          <a:p>
            <a:pPr algn="r">
              <a:spcBef>
                <a:spcPct val="0"/>
              </a:spcBef>
              <a:buFontTx/>
              <a:buNone/>
            </a:pPr>
            <a:r>
              <a:rPr kumimoji="0" lang="en-US" altLang="ja-JP" sz="2000" dirty="0">
                <a:solidFill>
                  <a:srgbClr val="0070C0"/>
                </a:solidFill>
                <a:ea typeface="MS PGothic" panose="020B0600070205080204" pitchFamily="34" charset="-128"/>
              </a:rPr>
              <a:t>Kitakyushu, Japan</a:t>
            </a:r>
          </a:p>
          <a:p>
            <a:pPr algn="r">
              <a:spcBef>
                <a:spcPct val="0"/>
              </a:spcBef>
              <a:spcAft>
                <a:spcPts val="1200"/>
              </a:spcAft>
              <a:buFontTx/>
              <a:buNone/>
            </a:pPr>
            <a:r>
              <a:rPr kumimoji="0" lang="en-US" altLang="ja-JP" sz="2000" dirty="0">
                <a:solidFill>
                  <a:srgbClr val="0070C0"/>
                </a:solidFill>
                <a:ea typeface="MS PGothic" panose="020B0600070205080204" pitchFamily="34" charset="-128"/>
              </a:rPr>
              <a:t>14 -17 March, 2017</a:t>
            </a:r>
            <a:r>
              <a:rPr kumimoji="0" lang="en-GB" altLang="en-US" sz="2000" dirty="0">
                <a:solidFill>
                  <a:srgbClr val="0070C0"/>
                </a:solidFill>
              </a:rPr>
              <a:t> </a:t>
            </a:r>
          </a:p>
          <a:p>
            <a:pPr algn="r">
              <a:spcBef>
                <a:spcPct val="0"/>
              </a:spcBef>
              <a:buFontTx/>
              <a:buNone/>
            </a:pPr>
            <a:r>
              <a:rPr kumimoji="0" lang="en-GB" altLang="en-US" sz="2000" dirty="0" err="1">
                <a:solidFill>
                  <a:srgbClr val="0070C0"/>
                </a:solidFill>
              </a:rPr>
              <a:t>Sekai</a:t>
            </a:r>
            <a:r>
              <a:rPr kumimoji="0" lang="en-GB" altLang="en-US" sz="2000" dirty="0">
                <a:solidFill>
                  <a:srgbClr val="0070C0"/>
                </a:solidFill>
              </a:rPr>
              <a:t> </a:t>
            </a:r>
            <a:r>
              <a:rPr kumimoji="0" lang="en-GB" altLang="en-US" sz="2000" dirty="0" err="1" smtClean="0">
                <a:solidFill>
                  <a:srgbClr val="0070C0"/>
                </a:solidFill>
              </a:rPr>
              <a:t>Ngarize</a:t>
            </a:r>
            <a:r>
              <a:rPr kumimoji="0" lang="en-GB" altLang="en-US" sz="2000" dirty="0" smtClean="0">
                <a:solidFill>
                  <a:srgbClr val="0070C0"/>
                </a:solidFill>
              </a:rPr>
              <a:t>, IPCC </a:t>
            </a:r>
            <a:r>
              <a:rPr kumimoji="0" lang="en-GB" altLang="en-US" sz="2000" dirty="0">
                <a:solidFill>
                  <a:srgbClr val="0070C0"/>
                </a:solidFill>
              </a:rPr>
              <a:t>TFI TSU</a:t>
            </a:r>
          </a:p>
          <a:p>
            <a:pPr algn="r">
              <a:spcBef>
                <a:spcPct val="0"/>
              </a:spcBef>
              <a:buFontTx/>
              <a:buNone/>
            </a:pPr>
            <a:endParaRPr kumimoji="0" lang="en-US" altLang="ja-JP" sz="2000" b="1" i="1" dirty="0">
              <a:solidFill>
                <a:srgbClr val="0070C0"/>
              </a:solidFill>
              <a:latin typeface="Arial Narrow" panose="020B0606020202030204" pitchFamily="34" charset="0"/>
              <a:ea typeface="MS PGothic" panose="020B0600070205080204" pitchFamily="34"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12763" y="163513"/>
            <a:ext cx="7918450" cy="1008062"/>
          </a:xfrm>
        </p:spPr>
        <p:txBody>
          <a:bodyPr/>
          <a:lstStyle/>
          <a:p>
            <a:pPr eaLnBrk="1" hangingPunct="1">
              <a:defRPr/>
            </a:pPr>
            <a:r>
              <a:rPr lang="en-GB" altLang="ja-JP" smtClean="0">
                <a:effectLst>
                  <a:outerShdw blurRad="38100" dist="38100" dir="2700000" algn="tl">
                    <a:srgbClr val="C0C0C0"/>
                  </a:outerShdw>
                </a:effectLst>
                <a:latin typeface="Arial" panose="020B0604020202020204" pitchFamily="34" charset="0"/>
                <a:ea typeface="MS PGothic" panose="020B0600070205080204" pitchFamily="34" charset="-128"/>
              </a:rPr>
              <a:t>What is “Quality Control”?</a:t>
            </a:r>
            <a:r>
              <a:rPr lang="ja-JP" altLang="en-GB" smtClean="0">
                <a:effectLst>
                  <a:outerShdw blurRad="38100" dist="38100" dir="2700000" algn="tl">
                    <a:srgbClr val="C0C0C0"/>
                  </a:outerShdw>
                </a:effectLst>
                <a:latin typeface="Arial" panose="020B0604020202020204" pitchFamily="34" charset="0"/>
                <a:ea typeface="MS PGothic" panose="020B0600070205080204" pitchFamily="34" charset="-128"/>
              </a:rPr>
              <a:t>　</a:t>
            </a:r>
          </a:p>
        </p:txBody>
      </p:sp>
      <p:sp>
        <p:nvSpPr>
          <p:cNvPr id="37891" name="Rectangle 3"/>
          <p:cNvSpPr>
            <a:spLocks noGrp="1" noChangeArrowheads="1"/>
          </p:cNvSpPr>
          <p:nvPr>
            <p:ph idx="1"/>
          </p:nvPr>
        </p:nvSpPr>
        <p:spPr>
          <a:xfrm>
            <a:off x="587375" y="1362075"/>
            <a:ext cx="8112125" cy="5029200"/>
          </a:xfrm>
        </p:spPr>
        <p:txBody>
          <a:bodyPr/>
          <a:lstStyle/>
          <a:p>
            <a:pPr eaLnBrk="1" hangingPunct="1">
              <a:lnSpc>
                <a:spcPct val="90000"/>
              </a:lnSpc>
            </a:pPr>
            <a:r>
              <a:rPr lang="en-US" altLang="ja-JP" sz="2400" smtClean="0">
                <a:latin typeface="Arial" panose="020B0604020202020204" pitchFamily="34" charset="0"/>
                <a:ea typeface="MS PGothic" panose="020B0600070205080204" pitchFamily="34" charset="-128"/>
              </a:rPr>
              <a:t>System of routine technical activities to assess and maintain the quality of the inventory as it is being compiled</a:t>
            </a:r>
          </a:p>
          <a:p>
            <a:pPr eaLnBrk="1" hangingPunct="1">
              <a:lnSpc>
                <a:spcPct val="90000"/>
              </a:lnSpc>
            </a:pPr>
            <a:endParaRPr lang="en-US" altLang="ja-JP" sz="2400" smtClean="0">
              <a:latin typeface="Arial" panose="020B0604020202020204" pitchFamily="34" charset="0"/>
              <a:ea typeface="MS PGothic" panose="020B0600070205080204" pitchFamily="34" charset="-128"/>
            </a:endParaRPr>
          </a:p>
          <a:p>
            <a:pPr eaLnBrk="1" hangingPunct="1">
              <a:lnSpc>
                <a:spcPct val="90000"/>
              </a:lnSpc>
            </a:pPr>
            <a:r>
              <a:rPr lang="en-US" altLang="ja-JP" sz="2400" smtClean="0">
                <a:latin typeface="Arial" panose="020B0604020202020204" pitchFamily="34" charset="0"/>
                <a:ea typeface="MS PGothic" panose="020B0600070205080204" pitchFamily="34" charset="-128"/>
              </a:rPr>
              <a:t>Performed by personnel compiling the inventory</a:t>
            </a:r>
          </a:p>
          <a:p>
            <a:pPr eaLnBrk="1" hangingPunct="1">
              <a:lnSpc>
                <a:spcPct val="90000"/>
              </a:lnSpc>
            </a:pPr>
            <a:endParaRPr lang="en-US" altLang="ja-JP" sz="2400" smtClean="0">
              <a:latin typeface="Arial" panose="020B0604020202020204" pitchFamily="34" charset="0"/>
              <a:ea typeface="MS PGothic" panose="020B0600070205080204" pitchFamily="34" charset="-128"/>
            </a:endParaRPr>
          </a:p>
          <a:p>
            <a:pPr eaLnBrk="1" hangingPunct="1">
              <a:lnSpc>
                <a:spcPct val="90000"/>
              </a:lnSpc>
            </a:pPr>
            <a:r>
              <a:rPr lang="en-US" altLang="ja-JP" sz="2400" smtClean="0">
                <a:latin typeface="Arial" panose="020B0604020202020204" pitchFamily="34" charset="0"/>
                <a:ea typeface="MS PGothic" panose="020B0600070205080204" pitchFamily="34" charset="-128"/>
              </a:rPr>
              <a:t>QC system is designed to:</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Provide routine and consistent checks to ensure data integrity, correctness, and completeness</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Identify and address errors and omissions</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Document and archive inventory material and record all QC activities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84200" y="163513"/>
            <a:ext cx="7918450" cy="1008062"/>
          </a:xfrm>
        </p:spPr>
        <p:txBody>
          <a:bodyPr/>
          <a:lstStyle/>
          <a:p>
            <a:pPr eaLnBrk="1" hangingPunct="1">
              <a:defRPr/>
            </a:pPr>
            <a:r>
              <a:rPr lang="en-GB" altLang="ja-JP" smtClean="0">
                <a:effectLst>
                  <a:outerShdw blurRad="38100" dist="38100" dir="2700000" algn="tl">
                    <a:srgbClr val="C0C0C0"/>
                  </a:outerShdw>
                </a:effectLst>
                <a:latin typeface="Arial" panose="020B0604020202020204" pitchFamily="34" charset="0"/>
                <a:ea typeface="MS PGothic" panose="020B0600070205080204" pitchFamily="34" charset="-128"/>
              </a:rPr>
              <a:t>What is “Quality Assurance”?</a:t>
            </a:r>
          </a:p>
        </p:txBody>
      </p:sp>
      <p:sp>
        <p:nvSpPr>
          <p:cNvPr id="39939" name="Rectangle 3"/>
          <p:cNvSpPr>
            <a:spLocks noGrp="1" noChangeArrowheads="1"/>
          </p:cNvSpPr>
          <p:nvPr>
            <p:ph idx="1"/>
          </p:nvPr>
        </p:nvSpPr>
        <p:spPr>
          <a:xfrm>
            <a:off x="614363" y="1270000"/>
            <a:ext cx="8255000" cy="4411663"/>
          </a:xfrm>
        </p:spPr>
        <p:txBody>
          <a:bodyPr/>
          <a:lstStyle/>
          <a:p>
            <a:pPr eaLnBrk="1" hangingPunct="1">
              <a:lnSpc>
                <a:spcPct val="90000"/>
              </a:lnSpc>
            </a:pPr>
            <a:r>
              <a:rPr lang="en-US" altLang="ja-JP" sz="2400" smtClean="0">
                <a:latin typeface="Arial" panose="020B0604020202020204" pitchFamily="34" charset="0"/>
                <a:ea typeface="MS PGothic" panose="020B0600070205080204" pitchFamily="34" charset="-128"/>
              </a:rPr>
              <a:t>Planned system of review procedures conducted by personnel not directly involved in the inventory compilation/development process (preferably by independent third parties) </a:t>
            </a:r>
          </a:p>
          <a:p>
            <a:pPr eaLnBrk="1" hangingPunct="1">
              <a:lnSpc>
                <a:spcPct val="90000"/>
              </a:lnSpc>
            </a:pPr>
            <a:endParaRPr lang="en-US" altLang="ja-JP" sz="2400" smtClean="0">
              <a:latin typeface="Arial" panose="020B0604020202020204" pitchFamily="34" charset="0"/>
              <a:ea typeface="MS PGothic" panose="020B0600070205080204" pitchFamily="34" charset="-128"/>
            </a:endParaRPr>
          </a:p>
          <a:p>
            <a:pPr eaLnBrk="1" hangingPunct="1">
              <a:lnSpc>
                <a:spcPct val="90000"/>
              </a:lnSpc>
            </a:pPr>
            <a:r>
              <a:rPr lang="en-US" altLang="ja-JP" sz="2400" smtClean="0">
                <a:latin typeface="Arial" panose="020B0604020202020204" pitchFamily="34" charset="0"/>
                <a:ea typeface="MS PGothic" panose="020B0600070205080204" pitchFamily="34" charset="-128"/>
              </a:rPr>
              <a:t>Performed upon a completed inventory following the implementation of QC procedures</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Verify that measurable objectives were met</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Ensure that the inventory represents the best possible estimates given the current state of scientific knowledge and data availability</a:t>
            </a:r>
          </a:p>
          <a:p>
            <a:pPr lvl="1" eaLnBrk="1" hangingPunct="1">
              <a:lnSpc>
                <a:spcPct val="90000"/>
              </a:lnSpc>
            </a:pPr>
            <a:r>
              <a:rPr lang="en-US" altLang="ja-JP" sz="2000" smtClean="0">
                <a:latin typeface="Arial" panose="020B0604020202020204" pitchFamily="34" charset="0"/>
                <a:ea typeface="MS PGothic" panose="020B0600070205080204" pitchFamily="34" charset="-128"/>
              </a:rPr>
              <a:t>Support the effectiveness of </a:t>
            </a:r>
            <a:br>
              <a:rPr lang="en-US" altLang="ja-JP" sz="2000" smtClean="0">
                <a:latin typeface="Arial" panose="020B0604020202020204" pitchFamily="34" charset="0"/>
                <a:ea typeface="MS PGothic" panose="020B0600070205080204" pitchFamily="34" charset="-128"/>
              </a:rPr>
            </a:br>
            <a:r>
              <a:rPr lang="en-US" altLang="ja-JP" sz="2000" smtClean="0">
                <a:latin typeface="Arial" panose="020B0604020202020204" pitchFamily="34" charset="0"/>
                <a:ea typeface="MS PGothic" panose="020B0600070205080204" pitchFamily="34" charset="-128"/>
              </a:rPr>
              <a:t>the QC programme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63513"/>
            <a:ext cx="7918450" cy="1008062"/>
          </a:xfrm>
        </p:spPr>
        <p:txBody>
          <a:bodyPr/>
          <a:lstStyle/>
          <a:p>
            <a:pPr eaLnBrk="1" hangingPunct="1">
              <a:defRPr/>
            </a:pPr>
            <a:r>
              <a:rPr lang="en-GB" altLang="ja-JP" smtClean="0">
                <a:effectLst>
                  <a:outerShdw blurRad="38100" dist="38100" dir="2700000" algn="tl">
                    <a:srgbClr val="C0C0C0"/>
                  </a:outerShdw>
                </a:effectLst>
                <a:latin typeface="Arial" panose="020B0604020202020204" pitchFamily="34" charset="0"/>
                <a:ea typeface="MS PGothic" panose="020B0600070205080204" pitchFamily="34" charset="-128"/>
              </a:rPr>
              <a:t>What is “Verification”?</a:t>
            </a:r>
          </a:p>
        </p:txBody>
      </p:sp>
      <p:sp>
        <p:nvSpPr>
          <p:cNvPr id="41987" name="Rectangle 3"/>
          <p:cNvSpPr>
            <a:spLocks noGrp="1" noChangeArrowheads="1"/>
          </p:cNvSpPr>
          <p:nvPr>
            <p:ph idx="1"/>
          </p:nvPr>
        </p:nvSpPr>
        <p:spPr>
          <a:xfrm>
            <a:off x="649288" y="1273175"/>
            <a:ext cx="8112125" cy="5029200"/>
          </a:xfrm>
        </p:spPr>
        <p:txBody>
          <a:bodyPr/>
          <a:lstStyle/>
          <a:p>
            <a:pPr eaLnBrk="1" hangingPunct="1"/>
            <a:r>
              <a:rPr lang="en-US" altLang="ja-JP" sz="2400" smtClean="0">
                <a:latin typeface="Arial" panose="020B0604020202020204" pitchFamily="34" charset="0"/>
                <a:ea typeface="MS PGothic" panose="020B0600070205080204" pitchFamily="34" charset="-128"/>
              </a:rPr>
              <a:t>Collection of activities and procedures conducted during the planning and development, or after completion of an inventory that can help to establish its reliability for the intended applications of the inventory</a:t>
            </a:r>
          </a:p>
          <a:p>
            <a:pPr eaLnBrk="1" hangingPunct="1"/>
            <a:endParaRPr lang="en-US" altLang="ja-JP" sz="2400" smtClean="0">
              <a:latin typeface="Arial" panose="020B0604020202020204" pitchFamily="34" charset="0"/>
              <a:ea typeface="MS PGothic" panose="020B0600070205080204" pitchFamily="34" charset="-128"/>
            </a:endParaRPr>
          </a:p>
          <a:p>
            <a:pPr eaLnBrk="1" hangingPunct="1"/>
            <a:r>
              <a:rPr lang="en-US" altLang="ja-JP" sz="2400" smtClean="0">
                <a:latin typeface="Arial" panose="020B0604020202020204" pitchFamily="34" charset="0"/>
                <a:ea typeface="MS PGothic" panose="020B0600070205080204" pitchFamily="34" charset="-128"/>
              </a:rPr>
              <a:t>Methods that are external to the inventory and apply independent data, including comparisons with inventory estimates made by other bodies or through alternative methods</a:t>
            </a:r>
          </a:p>
          <a:p>
            <a:pPr eaLnBrk="1" hangingPunct="1"/>
            <a:endParaRPr lang="en-US" altLang="ja-JP" sz="2400" smtClean="0">
              <a:latin typeface="Arial" panose="020B0604020202020204" pitchFamily="34" charset="0"/>
              <a:ea typeface="MS PGothic" panose="020B0600070205080204" pitchFamily="34" charset="-128"/>
            </a:endParaRPr>
          </a:p>
          <a:p>
            <a:pPr eaLnBrk="1" hangingPunct="1"/>
            <a:r>
              <a:rPr lang="en-US" altLang="ja-JP" sz="2400" smtClean="0">
                <a:latin typeface="Arial" panose="020B0604020202020204" pitchFamily="34" charset="0"/>
                <a:ea typeface="MS PGothic" panose="020B0600070205080204" pitchFamily="34" charset="-128"/>
              </a:rPr>
              <a:t>May be constituents of both QA and QC</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070100" y="136525"/>
            <a:ext cx="4975225" cy="650875"/>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Start new estimate, building on experience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 of previous inventories (if available)</a:t>
            </a:r>
          </a:p>
        </p:txBody>
      </p:sp>
      <p:sp>
        <p:nvSpPr>
          <p:cNvPr id="60419" name="Text Box 3"/>
          <p:cNvSpPr txBox="1">
            <a:spLocks noChangeArrowheads="1"/>
          </p:cNvSpPr>
          <p:nvPr/>
        </p:nvSpPr>
        <p:spPr bwMode="auto">
          <a:xfrm>
            <a:off x="5799138" y="982663"/>
            <a:ext cx="3224212" cy="376237"/>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Identify key categories</a:t>
            </a:r>
          </a:p>
        </p:txBody>
      </p:sp>
      <p:sp>
        <p:nvSpPr>
          <p:cNvPr id="60420" name="Text Box 4"/>
          <p:cNvSpPr txBox="1">
            <a:spLocks noChangeArrowheads="1"/>
          </p:cNvSpPr>
          <p:nvPr/>
        </p:nvSpPr>
        <p:spPr bwMode="auto">
          <a:xfrm>
            <a:off x="5795963" y="1660525"/>
            <a:ext cx="3233737" cy="1200150"/>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Select methods while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considering data collection,</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uncertainty and time series </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consistency good practice</a:t>
            </a:r>
          </a:p>
        </p:txBody>
      </p:sp>
      <p:sp>
        <p:nvSpPr>
          <p:cNvPr id="60421" name="Text Box 5"/>
          <p:cNvSpPr txBox="1">
            <a:spLocks noChangeArrowheads="1"/>
          </p:cNvSpPr>
          <p:nvPr/>
        </p:nvSpPr>
        <p:spPr bwMode="auto">
          <a:xfrm>
            <a:off x="5845175" y="3803650"/>
            <a:ext cx="3165475" cy="1200150"/>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Collect data and estimate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emissions/removals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ensuring adequate QA/QC</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&amp; time series consistency</a:t>
            </a:r>
          </a:p>
        </p:txBody>
      </p:sp>
      <p:sp>
        <p:nvSpPr>
          <p:cNvPr id="60422" name="Text Box 6"/>
          <p:cNvSpPr txBox="1">
            <a:spLocks noChangeArrowheads="1"/>
          </p:cNvSpPr>
          <p:nvPr/>
        </p:nvSpPr>
        <p:spPr bwMode="auto">
          <a:xfrm>
            <a:off x="5146675" y="5862638"/>
            <a:ext cx="3205163" cy="925512"/>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Compile inventory:</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considering time series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consistency and QA/QC</a:t>
            </a:r>
          </a:p>
        </p:txBody>
      </p:sp>
      <p:sp>
        <p:nvSpPr>
          <p:cNvPr id="60423" name="Text Box 7"/>
          <p:cNvSpPr txBox="1">
            <a:spLocks noChangeArrowheads="1"/>
          </p:cNvSpPr>
          <p:nvPr/>
        </p:nvSpPr>
        <p:spPr bwMode="auto">
          <a:xfrm>
            <a:off x="771525" y="5873750"/>
            <a:ext cx="3500438" cy="925513"/>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Conduct uncertainty analysis: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Evaluate input data and</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assess overall inventory</a:t>
            </a:r>
          </a:p>
        </p:txBody>
      </p:sp>
      <p:sp>
        <p:nvSpPr>
          <p:cNvPr id="60424" name="Text Box 8"/>
          <p:cNvSpPr txBox="1">
            <a:spLocks noChangeArrowheads="1"/>
          </p:cNvSpPr>
          <p:nvPr/>
        </p:nvSpPr>
        <p:spPr bwMode="auto">
          <a:xfrm>
            <a:off x="203200" y="3833813"/>
            <a:ext cx="2882900" cy="650875"/>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Conduct</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key category analysis</a:t>
            </a:r>
          </a:p>
        </p:txBody>
      </p:sp>
      <p:sp>
        <p:nvSpPr>
          <p:cNvPr id="60425" name="Text Box 9"/>
          <p:cNvSpPr txBox="1">
            <a:spLocks noChangeArrowheads="1"/>
          </p:cNvSpPr>
          <p:nvPr/>
        </p:nvSpPr>
        <p:spPr bwMode="auto">
          <a:xfrm>
            <a:off x="190500" y="1946275"/>
            <a:ext cx="2871788" cy="650875"/>
          </a:xfrm>
          <a:prstGeom prst="rect">
            <a:avLst/>
          </a:prstGeom>
          <a:solidFill>
            <a:srgbClr val="FFFF99"/>
          </a:solidFill>
          <a:ln w="9525" algn="ctr">
            <a:solidFill>
              <a:schemeClr val="tx1"/>
            </a:solidFill>
            <a:miter lim="800000"/>
            <a:headEnd/>
            <a:tailEnd/>
          </a:ln>
          <a:effectLst/>
        </p:spPr>
        <p:txBody>
          <a:bodyPr>
            <a:spAutoFit/>
          </a:bodyPr>
          <a:lstStyle/>
          <a:p>
            <a:pPr marL="342900" indent="-342900" algn="ctr" eaLnBrk="1" hangingPunct="1">
              <a:buFont typeface="Wingdings" pitchFamily="2" charset="2"/>
              <a:buNone/>
              <a:defRPr/>
            </a:pPr>
            <a:r>
              <a:rPr kumimoji="1" lang="en-US" altLang="ja-JP" b="1">
                <a:solidFill>
                  <a:srgbClr val="5F8591"/>
                </a:solidFill>
                <a:ea typeface="ＭＳ Ｐゴシック" pitchFamily="50" charset="-128"/>
              </a:rPr>
              <a:t>Check/Review inventory</a:t>
            </a:r>
          </a:p>
          <a:p>
            <a:pPr marL="342900" indent="-342900" algn="ctr" eaLnBrk="1" hangingPunct="1">
              <a:buFont typeface="Wingdings" pitchFamily="2" charset="2"/>
              <a:buNone/>
              <a:defRPr/>
            </a:pPr>
            <a:r>
              <a:rPr kumimoji="1" lang="en-US" altLang="ja-JP" b="1">
                <a:solidFill>
                  <a:srgbClr val="5F8591"/>
                </a:solidFill>
                <a:ea typeface="ＭＳ Ｐゴシック" pitchFamily="50" charset="-128"/>
              </a:rPr>
              <a:t>through </a:t>
            </a:r>
            <a:r>
              <a:rPr kumimoji="1" lang="en-US" altLang="ja-JP" b="1">
                <a:solidFill>
                  <a:srgbClr val="5F8591"/>
                </a:solidFill>
                <a:effectLst>
                  <a:outerShdw blurRad="38100" dist="38100" dir="2700000" algn="tl">
                    <a:srgbClr val="000000"/>
                  </a:outerShdw>
                </a:effectLst>
                <a:ea typeface="ＭＳ Ｐゴシック" pitchFamily="50" charset="-128"/>
              </a:rPr>
              <a:t>QA</a:t>
            </a:r>
          </a:p>
        </p:txBody>
      </p:sp>
      <p:sp>
        <p:nvSpPr>
          <p:cNvPr id="60426" name="Text Box 10"/>
          <p:cNvSpPr txBox="1">
            <a:spLocks noChangeArrowheads="1"/>
          </p:cNvSpPr>
          <p:nvPr/>
        </p:nvSpPr>
        <p:spPr bwMode="auto">
          <a:xfrm>
            <a:off x="190500" y="1096963"/>
            <a:ext cx="2879725" cy="376237"/>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Report inventory</a:t>
            </a:r>
          </a:p>
        </p:txBody>
      </p:sp>
      <p:sp>
        <p:nvSpPr>
          <p:cNvPr id="60427" name="Text Box 11"/>
          <p:cNvSpPr txBox="1">
            <a:spLocks noChangeArrowheads="1"/>
          </p:cNvSpPr>
          <p:nvPr/>
        </p:nvSpPr>
        <p:spPr bwMode="auto">
          <a:xfrm>
            <a:off x="3614738" y="1979613"/>
            <a:ext cx="1839912" cy="581025"/>
          </a:xfrm>
          <a:prstGeom prst="rect">
            <a:avLst/>
          </a:prstGeom>
          <a:solidFill>
            <a:srgbClr val="5F859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600" b="1">
                <a:solidFill>
                  <a:srgbClr val="FFFF99"/>
                </a:solidFill>
                <a:latin typeface="Arial" panose="020B0604020202020204" pitchFamily="34" charset="0"/>
                <a:ea typeface="MS PGothic" panose="020B0600070205080204" pitchFamily="34" charset="-128"/>
              </a:rPr>
              <a:t>Make necessary</a:t>
            </a:r>
          </a:p>
          <a:p>
            <a:pPr algn="ctr" eaLnBrk="1" hangingPunct="1">
              <a:spcBef>
                <a:spcPct val="0"/>
              </a:spcBef>
              <a:buFont typeface="Wingdings" panose="05000000000000000000" pitchFamily="2" charset="2"/>
              <a:buNone/>
            </a:pPr>
            <a:r>
              <a:rPr lang="en-US" altLang="ja-JP" sz="1600" b="1">
                <a:solidFill>
                  <a:srgbClr val="FFFF99"/>
                </a:solidFill>
                <a:latin typeface="Arial" panose="020B0604020202020204" pitchFamily="34" charset="0"/>
                <a:ea typeface="MS PGothic" panose="020B0600070205080204" pitchFamily="34" charset="-128"/>
              </a:rPr>
              <a:t>revisions (if any)</a:t>
            </a:r>
          </a:p>
        </p:txBody>
      </p:sp>
      <p:sp>
        <p:nvSpPr>
          <p:cNvPr id="60428" name="Text Box 12"/>
          <p:cNvSpPr txBox="1">
            <a:spLocks noChangeArrowheads="1"/>
          </p:cNvSpPr>
          <p:nvPr/>
        </p:nvSpPr>
        <p:spPr bwMode="auto">
          <a:xfrm>
            <a:off x="3770313" y="5148263"/>
            <a:ext cx="1771650" cy="609600"/>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Documentation</a:t>
            </a:r>
          </a:p>
        </p:txBody>
      </p:sp>
      <p:cxnSp>
        <p:nvCxnSpPr>
          <p:cNvPr id="60429" name="AutoShape 13"/>
          <p:cNvCxnSpPr>
            <a:cxnSpLocks noChangeShapeType="1"/>
            <a:stCxn id="60418" idx="3"/>
            <a:endCxn id="60419" idx="0"/>
          </p:cNvCxnSpPr>
          <p:nvPr/>
        </p:nvCxnSpPr>
        <p:spPr bwMode="auto">
          <a:xfrm>
            <a:off x="7045325" y="461963"/>
            <a:ext cx="366713" cy="520700"/>
          </a:xfrm>
          <a:prstGeom prst="curvedConnector2">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0" name="AutoShape 14"/>
          <p:cNvCxnSpPr>
            <a:cxnSpLocks noChangeShapeType="1"/>
            <a:stCxn id="60419" idx="2"/>
            <a:endCxn id="60420" idx="0"/>
          </p:cNvCxnSpPr>
          <p:nvPr/>
        </p:nvCxnSpPr>
        <p:spPr bwMode="auto">
          <a:xfrm rot="16200000" flipH="1">
            <a:off x="7262019" y="1508919"/>
            <a:ext cx="301625" cy="1587"/>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1" name="AutoShape 15"/>
          <p:cNvCxnSpPr>
            <a:cxnSpLocks noChangeShapeType="1"/>
            <a:stCxn id="60420" idx="2"/>
            <a:endCxn id="60421" idx="0"/>
          </p:cNvCxnSpPr>
          <p:nvPr/>
        </p:nvCxnSpPr>
        <p:spPr bwMode="auto">
          <a:xfrm rot="16200000" flipH="1">
            <a:off x="6949281" y="3325019"/>
            <a:ext cx="942975" cy="14288"/>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2" name="Text Box 16"/>
          <p:cNvSpPr txBox="1">
            <a:spLocks noChangeArrowheads="1"/>
          </p:cNvSpPr>
          <p:nvPr/>
        </p:nvSpPr>
        <p:spPr bwMode="auto">
          <a:xfrm>
            <a:off x="5780088" y="3090863"/>
            <a:ext cx="3286125" cy="36512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 Documentation</a:t>
            </a:r>
          </a:p>
        </p:txBody>
      </p:sp>
      <p:cxnSp>
        <p:nvCxnSpPr>
          <p:cNvPr id="60433" name="AutoShape 17"/>
          <p:cNvCxnSpPr>
            <a:cxnSpLocks noChangeShapeType="1"/>
            <a:stCxn id="60421" idx="2"/>
            <a:endCxn id="60422" idx="0"/>
          </p:cNvCxnSpPr>
          <p:nvPr/>
        </p:nvCxnSpPr>
        <p:spPr bwMode="auto">
          <a:xfrm rot="5400000">
            <a:off x="6659563" y="5094287"/>
            <a:ext cx="858838" cy="677863"/>
          </a:xfrm>
          <a:prstGeom prst="curvedConnector3">
            <a:avLst>
              <a:gd name="adj1" fmla="val 82991"/>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4" name="Text Box 18"/>
          <p:cNvSpPr txBox="1">
            <a:spLocks noChangeArrowheads="1"/>
          </p:cNvSpPr>
          <p:nvPr/>
        </p:nvSpPr>
        <p:spPr bwMode="auto">
          <a:xfrm>
            <a:off x="5791200" y="5195888"/>
            <a:ext cx="3286125" cy="36512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 Documentation</a:t>
            </a:r>
          </a:p>
        </p:txBody>
      </p:sp>
      <p:cxnSp>
        <p:nvCxnSpPr>
          <p:cNvPr id="60435" name="AutoShape 19"/>
          <p:cNvCxnSpPr>
            <a:cxnSpLocks noChangeShapeType="1"/>
            <a:stCxn id="60422" idx="1"/>
            <a:endCxn id="60423" idx="3"/>
          </p:cNvCxnSpPr>
          <p:nvPr/>
        </p:nvCxnSpPr>
        <p:spPr bwMode="auto">
          <a:xfrm rot="10800000" flipV="1">
            <a:off x="4271963" y="6326188"/>
            <a:ext cx="874712" cy="11112"/>
          </a:xfrm>
          <a:prstGeom prst="curvedConnector3">
            <a:avLst>
              <a:gd name="adj1" fmla="val 49907"/>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6" name="AutoShape 20"/>
          <p:cNvCxnSpPr>
            <a:cxnSpLocks noChangeShapeType="1"/>
            <a:stCxn id="60423" idx="0"/>
            <a:endCxn id="60424" idx="2"/>
          </p:cNvCxnSpPr>
          <p:nvPr/>
        </p:nvCxnSpPr>
        <p:spPr bwMode="auto">
          <a:xfrm rot="5400000" flipH="1">
            <a:off x="1389063" y="4740275"/>
            <a:ext cx="1389062" cy="877888"/>
          </a:xfrm>
          <a:prstGeom prst="curvedConnector3">
            <a:avLst>
              <a:gd name="adj1" fmla="val 6625"/>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7" name="Text Box 21"/>
          <p:cNvSpPr txBox="1">
            <a:spLocks noChangeArrowheads="1"/>
          </p:cNvSpPr>
          <p:nvPr/>
        </p:nvSpPr>
        <p:spPr bwMode="auto">
          <a:xfrm>
            <a:off x="766763" y="4914900"/>
            <a:ext cx="1771650" cy="609600"/>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Documentation</a:t>
            </a:r>
          </a:p>
        </p:txBody>
      </p:sp>
      <p:cxnSp>
        <p:nvCxnSpPr>
          <p:cNvPr id="60438" name="AutoShape 22"/>
          <p:cNvCxnSpPr>
            <a:cxnSpLocks noChangeShapeType="1"/>
            <a:stCxn id="60424" idx="0"/>
            <a:endCxn id="60425" idx="2"/>
          </p:cNvCxnSpPr>
          <p:nvPr/>
        </p:nvCxnSpPr>
        <p:spPr bwMode="auto">
          <a:xfrm rot="5400000" flipH="1">
            <a:off x="1017587" y="3206751"/>
            <a:ext cx="1236663" cy="17462"/>
          </a:xfrm>
          <a:prstGeom prst="curvedConnector3">
            <a:avLst>
              <a:gd name="adj1" fmla="val 49935"/>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9" name="Text Box 23"/>
          <p:cNvSpPr txBox="1">
            <a:spLocks noChangeArrowheads="1"/>
          </p:cNvSpPr>
          <p:nvPr/>
        </p:nvSpPr>
        <p:spPr bwMode="auto">
          <a:xfrm>
            <a:off x="722313" y="3022600"/>
            <a:ext cx="1771650" cy="609600"/>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Documentation</a:t>
            </a:r>
          </a:p>
        </p:txBody>
      </p:sp>
      <p:cxnSp>
        <p:nvCxnSpPr>
          <p:cNvPr id="60440" name="AutoShape 24"/>
          <p:cNvCxnSpPr>
            <a:cxnSpLocks noChangeShapeType="1"/>
            <a:stCxn id="60425" idx="0"/>
            <a:endCxn id="60426" idx="2"/>
          </p:cNvCxnSpPr>
          <p:nvPr/>
        </p:nvCxnSpPr>
        <p:spPr bwMode="auto">
          <a:xfrm rot="-5400000">
            <a:off x="1392238" y="1708150"/>
            <a:ext cx="473075" cy="3175"/>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1" name="AutoShape 25"/>
          <p:cNvCxnSpPr>
            <a:cxnSpLocks noChangeShapeType="1"/>
            <a:stCxn id="60426" idx="0"/>
            <a:endCxn id="60418" idx="1"/>
          </p:cNvCxnSpPr>
          <p:nvPr/>
        </p:nvCxnSpPr>
        <p:spPr bwMode="auto">
          <a:xfrm rot="-5400000">
            <a:off x="1532732" y="559594"/>
            <a:ext cx="635000" cy="439737"/>
          </a:xfrm>
          <a:prstGeom prst="curvedConnector2">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2" name="AutoShape 26"/>
          <p:cNvCxnSpPr>
            <a:cxnSpLocks noChangeShapeType="1"/>
            <a:stCxn id="60427" idx="3"/>
            <a:endCxn id="60420" idx="1"/>
          </p:cNvCxnSpPr>
          <p:nvPr/>
        </p:nvCxnSpPr>
        <p:spPr bwMode="auto">
          <a:xfrm flipV="1">
            <a:off x="5454650" y="2260600"/>
            <a:ext cx="341313" cy="9525"/>
          </a:xfrm>
          <a:prstGeom prst="curvedConnector3">
            <a:avLst>
              <a:gd name="adj1" fmla="val 49769"/>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3" name="AutoShape 27"/>
          <p:cNvCxnSpPr>
            <a:cxnSpLocks noChangeShapeType="1"/>
            <a:stCxn id="60425" idx="3"/>
          </p:cNvCxnSpPr>
          <p:nvPr/>
        </p:nvCxnSpPr>
        <p:spPr bwMode="auto">
          <a:xfrm>
            <a:off x="3062288" y="2271713"/>
            <a:ext cx="523875" cy="0"/>
          </a:xfrm>
          <a:prstGeom prst="straightConnector1">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60444" name="AutoShape 28"/>
          <p:cNvCxnSpPr>
            <a:cxnSpLocks noChangeShapeType="1"/>
            <a:stCxn id="60424" idx="3"/>
            <a:endCxn id="60427" idx="1"/>
          </p:cNvCxnSpPr>
          <p:nvPr/>
        </p:nvCxnSpPr>
        <p:spPr bwMode="auto">
          <a:xfrm flipV="1">
            <a:off x="3086100" y="2270125"/>
            <a:ext cx="528638" cy="1889125"/>
          </a:xfrm>
          <a:prstGeom prst="curvedConnector3">
            <a:avLst>
              <a:gd name="adj1" fmla="val 27625"/>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60445" name="AutoShape 29"/>
          <p:cNvCxnSpPr>
            <a:cxnSpLocks noChangeShapeType="1"/>
            <a:stCxn id="60428" idx="2"/>
          </p:cNvCxnSpPr>
          <p:nvPr/>
        </p:nvCxnSpPr>
        <p:spPr bwMode="auto">
          <a:xfrm rot="16200000" flipH="1">
            <a:off x="4375944" y="6052344"/>
            <a:ext cx="561975" cy="1587"/>
          </a:xfrm>
          <a:prstGeom prst="curvedConnector3">
            <a:avLst>
              <a:gd name="adj1" fmla="val 48588"/>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sp>
        <p:nvSpPr>
          <p:cNvPr id="60446" name="Line 30"/>
          <p:cNvSpPr>
            <a:spLocks noChangeShapeType="1"/>
          </p:cNvSpPr>
          <p:nvPr/>
        </p:nvSpPr>
        <p:spPr bwMode="auto">
          <a:xfrm flipV="1">
            <a:off x="8093075" y="4670425"/>
            <a:ext cx="736600" cy="9525"/>
          </a:xfrm>
          <a:prstGeom prst="line">
            <a:avLst/>
          </a:prstGeom>
          <a:noFill/>
          <a:ln w="508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447" name="Line 31"/>
          <p:cNvSpPr>
            <a:spLocks noChangeShapeType="1"/>
          </p:cNvSpPr>
          <p:nvPr/>
        </p:nvSpPr>
        <p:spPr bwMode="auto">
          <a:xfrm flipV="1">
            <a:off x="7324725" y="6715125"/>
            <a:ext cx="736600" cy="9525"/>
          </a:xfrm>
          <a:prstGeom prst="line">
            <a:avLst/>
          </a:prstGeom>
          <a:noFill/>
          <a:ln w="508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448" name="Oval 32"/>
          <p:cNvSpPr>
            <a:spLocks noChangeArrowheads="1"/>
          </p:cNvSpPr>
          <p:nvPr/>
        </p:nvSpPr>
        <p:spPr bwMode="auto">
          <a:xfrm>
            <a:off x="3436938" y="2840038"/>
            <a:ext cx="2122487" cy="2011362"/>
          </a:xfrm>
          <a:prstGeom prst="ellipse">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Inventory</a:t>
            </a:r>
          </a:p>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Development</a:t>
            </a:r>
          </a:p>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Cycle</a:t>
            </a:r>
            <a:endParaRPr lang="ja-JP" altLang="en-US" sz="2400" b="1">
              <a:solidFill>
                <a:srgbClr val="5F8591"/>
              </a:solidFill>
              <a:latin typeface="Arial" panose="020B0604020202020204" pitchFamily="34" charset="0"/>
              <a:ea typeface="MS PGothic" panose="020B0600070205080204" pitchFamily="34" charset="-128"/>
            </a:endParaRPr>
          </a:p>
        </p:txBody>
      </p:sp>
      <p:sp>
        <p:nvSpPr>
          <p:cNvPr id="60449" name="Text Box 33"/>
          <p:cNvSpPr txBox="1">
            <a:spLocks noChangeArrowheads="1"/>
          </p:cNvSpPr>
          <p:nvPr/>
        </p:nvSpPr>
        <p:spPr bwMode="auto">
          <a:xfrm>
            <a:off x="268288" y="454025"/>
            <a:ext cx="8642350" cy="1066800"/>
          </a:xfrm>
          <a:prstGeom prst="rect">
            <a:avLst/>
          </a:prstGeom>
          <a:solidFill>
            <a:srgbClr val="5F859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3200" b="1">
                <a:solidFill>
                  <a:srgbClr val="FFFF00"/>
                </a:solidFill>
                <a:latin typeface="Arial" panose="020B0604020202020204" pitchFamily="34" charset="0"/>
                <a:ea typeface="MS PGothic" panose="020B0600070205080204" pitchFamily="34" charset="-128"/>
              </a:rPr>
              <a:t>QA/QC and verification activities should be</a:t>
            </a:r>
          </a:p>
          <a:p>
            <a:pPr algn="ctr" eaLnBrk="1" hangingPunct="1">
              <a:spcBef>
                <a:spcPct val="0"/>
              </a:spcBef>
              <a:buFont typeface="Wingdings" panose="05000000000000000000" pitchFamily="2" charset="2"/>
              <a:buNone/>
            </a:pPr>
            <a:r>
              <a:rPr lang="en-US" altLang="ja-JP" sz="3200" b="1">
                <a:solidFill>
                  <a:srgbClr val="FFFF00"/>
                </a:solidFill>
                <a:latin typeface="Arial" panose="020B0604020202020204" pitchFamily="34" charset="0"/>
                <a:ea typeface="MS PGothic" panose="020B0600070205080204" pitchFamily="34" charset="-128"/>
              </a:rPr>
              <a:t> integral parts of the inventory process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0448"/>
                                        </p:tgtEl>
                                        <p:attrNameLst>
                                          <p:attrName>style.visibility</p:attrName>
                                        </p:attrNameLst>
                                      </p:cBhvr>
                                      <p:to>
                                        <p:strVal val="visible"/>
                                      </p:to>
                                    </p:set>
                                    <p:anim calcmode="lin" valueType="num">
                                      <p:cBhvr>
                                        <p:cTn id="7" dur="500" fill="hold"/>
                                        <p:tgtEl>
                                          <p:spTgt spid="60448"/>
                                        </p:tgtEl>
                                        <p:attrNameLst>
                                          <p:attrName>ppt_w</p:attrName>
                                        </p:attrNameLst>
                                      </p:cBhvr>
                                      <p:tavLst>
                                        <p:tav tm="0">
                                          <p:val>
                                            <p:fltVal val="0"/>
                                          </p:val>
                                        </p:tav>
                                        <p:tav tm="100000">
                                          <p:val>
                                            <p:strVal val="#ppt_w"/>
                                          </p:val>
                                        </p:tav>
                                      </p:tavLst>
                                    </p:anim>
                                    <p:anim calcmode="lin" valueType="num">
                                      <p:cBhvr>
                                        <p:cTn id="8" dur="500" fill="hold"/>
                                        <p:tgtEl>
                                          <p:spTgt spid="60448"/>
                                        </p:tgtEl>
                                        <p:attrNameLst>
                                          <p:attrName>ppt_h</p:attrName>
                                        </p:attrNameLst>
                                      </p:cBhvr>
                                      <p:tavLst>
                                        <p:tav tm="0">
                                          <p:val>
                                            <p:fltVal val="0"/>
                                          </p:val>
                                        </p:tav>
                                        <p:tav tm="100000">
                                          <p:val>
                                            <p:strVal val="#ppt_h"/>
                                          </p:val>
                                        </p:tav>
                                      </p:tavLst>
                                    </p:anim>
                                    <p:animEffect transition="in" filter="fade">
                                      <p:cBhvr>
                                        <p:cTn id="9" dur="500"/>
                                        <p:tgtEl>
                                          <p:spTgt spid="604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0" nodeType="clickEffect">
                                  <p:stCondLst>
                                    <p:cond delay="0"/>
                                  </p:stCondLst>
                                  <p:childTnLst>
                                    <p:animEffect transition="out" filter="blinds(horizontal)">
                                      <p:cBhvr>
                                        <p:cTn id="13" dur="500"/>
                                        <p:tgtEl>
                                          <p:spTgt spid="60449"/>
                                        </p:tgtEl>
                                      </p:cBhvr>
                                    </p:animEffect>
                                    <p:set>
                                      <p:cBhvr>
                                        <p:cTn id="14" dur="1" fill="hold">
                                          <p:stCondLst>
                                            <p:cond delay="499"/>
                                          </p:stCondLst>
                                        </p:cTn>
                                        <p:tgtEl>
                                          <p:spTgt spid="60449"/>
                                        </p:tgtEl>
                                        <p:attrNameLst>
                                          <p:attrName>style.visibility</p:attrName>
                                        </p:attrNameLst>
                                      </p:cBhvr>
                                      <p:to>
                                        <p:strVal val="hidden"/>
                                      </p:to>
                                    </p:set>
                                  </p:child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0418"/>
                                        </p:tgtEl>
                                        <p:attrNameLst>
                                          <p:attrName>style.visibility</p:attrName>
                                        </p:attrNameLst>
                                      </p:cBhvr>
                                      <p:to>
                                        <p:strVal val="visible"/>
                                      </p:to>
                                    </p:set>
                                    <p:animEffect transition="in" filter="dissolve">
                                      <p:cBhvr>
                                        <p:cTn id="18" dur="500"/>
                                        <p:tgtEl>
                                          <p:spTgt spid="604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0429"/>
                                        </p:tgtEl>
                                        <p:attrNameLst>
                                          <p:attrName>style.visibility</p:attrName>
                                        </p:attrNameLst>
                                      </p:cBhvr>
                                      <p:to>
                                        <p:strVal val="visible"/>
                                      </p:to>
                                    </p:set>
                                    <p:animEffect transition="in" filter="dissolve">
                                      <p:cBhvr>
                                        <p:cTn id="23" dur="500"/>
                                        <p:tgtEl>
                                          <p:spTgt spid="604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0419"/>
                                        </p:tgtEl>
                                        <p:attrNameLst>
                                          <p:attrName>style.visibility</p:attrName>
                                        </p:attrNameLst>
                                      </p:cBhvr>
                                      <p:to>
                                        <p:strVal val="visible"/>
                                      </p:to>
                                    </p:set>
                                    <p:animEffect transition="in" filter="dissolve">
                                      <p:cBhvr>
                                        <p:cTn id="26" dur="500"/>
                                        <p:tgtEl>
                                          <p:spTgt spid="604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0430"/>
                                        </p:tgtEl>
                                        <p:attrNameLst>
                                          <p:attrName>style.visibility</p:attrName>
                                        </p:attrNameLst>
                                      </p:cBhvr>
                                      <p:to>
                                        <p:strVal val="visible"/>
                                      </p:to>
                                    </p:set>
                                    <p:animEffect transition="in" filter="dissolve">
                                      <p:cBhvr>
                                        <p:cTn id="31" dur="500"/>
                                        <p:tgtEl>
                                          <p:spTgt spid="6043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0420"/>
                                        </p:tgtEl>
                                        <p:attrNameLst>
                                          <p:attrName>style.visibility</p:attrName>
                                        </p:attrNameLst>
                                      </p:cBhvr>
                                      <p:to>
                                        <p:strVal val="visible"/>
                                      </p:to>
                                    </p:set>
                                    <p:animEffect transition="in" filter="dissolve">
                                      <p:cBhvr>
                                        <p:cTn id="34" dur="500"/>
                                        <p:tgtEl>
                                          <p:spTgt spid="604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0431"/>
                                        </p:tgtEl>
                                        <p:attrNameLst>
                                          <p:attrName>style.visibility</p:attrName>
                                        </p:attrNameLst>
                                      </p:cBhvr>
                                      <p:to>
                                        <p:strVal val="visible"/>
                                      </p:to>
                                    </p:set>
                                    <p:animEffect transition="in" filter="dissolve">
                                      <p:cBhvr>
                                        <p:cTn id="39" dur="500"/>
                                        <p:tgtEl>
                                          <p:spTgt spid="6043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0421"/>
                                        </p:tgtEl>
                                        <p:attrNameLst>
                                          <p:attrName>style.visibility</p:attrName>
                                        </p:attrNameLst>
                                      </p:cBhvr>
                                      <p:to>
                                        <p:strVal val="visible"/>
                                      </p:to>
                                    </p:set>
                                    <p:animEffect transition="in" filter="dissolve">
                                      <p:cBhvr>
                                        <p:cTn id="42" dur="500"/>
                                        <p:tgtEl>
                                          <p:spTgt spid="6042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0432"/>
                                        </p:tgtEl>
                                        <p:attrNameLst>
                                          <p:attrName>style.visibility</p:attrName>
                                        </p:attrNameLst>
                                      </p:cBhvr>
                                      <p:to>
                                        <p:strVal val="visible"/>
                                      </p:to>
                                    </p:set>
                                    <p:animEffect transition="in" filter="dissolve">
                                      <p:cBhvr>
                                        <p:cTn id="45" dur="500"/>
                                        <p:tgtEl>
                                          <p:spTgt spid="604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60433"/>
                                        </p:tgtEl>
                                        <p:attrNameLst>
                                          <p:attrName>style.visibility</p:attrName>
                                        </p:attrNameLst>
                                      </p:cBhvr>
                                      <p:to>
                                        <p:strVal val="visible"/>
                                      </p:to>
                                    </p:set>
                                    <p:animEffect transition="in" filter="dissolve">
                                      <p:cBhvr>
                                        <p:cTn id="50" dur="500"/>
                                        <p:tgtEl>
                                          <p:spTgt spid="6043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0434"/>
                                        </p:tgtEl>
                                        <p:attrNameLst>
                                          <p:attrName>style.visibility</p:attrName>
                                        </p:attrNameLst>
                                      </p:cBhvr>
                                      <p:to>
                                        <p:strVal val="visible"/>
                                      </p:to>
                                    </p:set>
                                    <p:animEffect transition="in" filter="dissolve">
                                      <p:cBhvr>
                                        <p:cTn id="53" dur="500"/>
                                        <p:tgtEl>
                                          <p:spTgt spid="6043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0422"/>
                                        </p:tgtEl>
                                        <p:attrNameLst>
                                          <p:attrName>style.visibility</p:attrName>
                                        </p:attrNameLst>
                                      </p:cBhvr>
                                      <p:to>
                                        <p:strVal val="visible"/>
                                      </p:to>
                                    </p:set>
                                    <p:animEffect transition="in" filter="dissolve">
                                      <p:cBhvr>
                                        <p:cTn id="56" dur="500"/>
                                        <p:tgtEl>
                                          <p:spTgt spid="604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0435"/>
                                        </p:tgtEl>
                                        <p:attrNameLst>
                                          <p:attrName>style.visibility</p:attrName>
                                        </p:attrNameLst>
                                      </p:cBhvr>
                                      <p:to>
                                        <p:strVal val="visible"/>
                                      </p:to>
                                    </p:set>
                                    <p:animEffect transition="in" filter="dissolve">
                                      <p:cBhvr>
                                        <p:cTn id="61" dur="500"/>
                                        <p:tgtEl>
                                          <p:spTgt spid="60435"/>
                                        </p:tgtEl>
                                      </p:cBhvr>
                                    </p:animEffect>
                                  </p:childTnLst>
                                </p:cTn>
                              </p:par>
                              <p:par>
                                <p:cTn id="62" presetID="9" presetClass="entr" presetSubtype="0" fill="hold" nodeType="withEffect">
                                  <p:stCondLst>
                                    <p:cond delay="0"/>
                                  </p:stCondLst>
                                  <p:childTnLst>
                                    <p:set>
                                      <p:cBhvr>
                                        <p:cTn id="63" dur="1" fill="hold">
                                          <p:stCondLst>
                                            <p:cond delay="0"/>
                                          </p:stCondLst>
                                        </p:cTn>
                                        <p:tgtEl>
                                          <p:spTgt spid="60445"/>
                                        </p:tgtEl>
                                        <p:attrNameLst>
                                          <p:attrName>style.visibility</p:attrName>
                                        </p:attrNameLst>
                                      </p:cBhvr>
                                      <p:to>
                                        <p:strVal val="visible"/>
                                      </p:to>
                                    </p:set>
                                    <p:animEffect transition="in" filter="dissolve">
                                      <p:cBhvr>
                                        <p:cTn id="64" dur="500"/>
                                        <p:tgtEl>
                                          <p:spTgt spid="604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0428"/>
                                        </p:tgtEl>
                                        <p:attrNameLst>
                                          <p:attrName>style.visibility</p:attrName>
                                        </p:attrNameLst>
                                      </p:cBhvr>
                                      <p:to>
                                        <p:strVal val="visible"/>
                                      </p:to>
                                    </p:set>
                                    <p:animEffect transition="in" filter="dissolve">
                                      <p:cBhvr>
                                        <p:cTn id="67" dur="500"/>
                                        <p:tgtEl>
                                          <p:spTgt spid="604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0423"/>
                                        </p:tgtEl>
                                        <p:attrNameLst>
                                          <p:attrName>style.visibility</p:attrName>
                                        </p:attrNameLst>
                                      </p:cBhvr>
                                      <p:to>
                                        <p:strVal val="visible"/>
                                      </p:to>
                                    </p:set>
                                    <p:animEffect transition="in" filter="dissolve">
                                      <p:cBhvr>
                                        <p:cTn id="70" dur="500"/>
                                        <p:tgtEl>
                                          <p:spTgt spid="604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60436"/>
                                        </p:tgtEl>
                                        <p:attrNameLst>
                                          <p:attrName>style.visibility</p:attrName>
                                        </p:attrNameLst>
                                      </p:cBhvr>
                                      <p:to>
                                        <p:strVal val="visible"/>
                                      </p:to>
                                    </p:set>
                                    <p:animEffect transition="in" filter="dissolve">
                                      <p:cBhvr>
                                        <p:cTn id="75" dur="500"/>
                                        <p:tgtEl>
                                          <p:spTgt spid="6043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0437"/>
                                        </p:tgtEl>
                                        <p:attrNameLst>
                                          <p:attrName>style.visibility</p:attrName>
                                        </p:attrNameLst>
                                      </p:cBhvr>
                                      <p:to>
                                        <p:strVal val="visible"/>
                                      </p:to>
                                    </p:set>
                                    <p:animEffect transition="in" filter="dissolve">
                                      <p:cBhvr>
                                        <p:cTn id="78" dur="500"/>
                                        <p:tgtEl>
                                          <p:spTgt spid="6043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0424"/>
                                        </p:tgtEl>
                                        <p:attrNameLst>
                                          <p:attrName>style.visibility</p:attrName>
                                        </p:attrNameLst>
                                      </p:cBhvr>
                                      <p:to>
                                        <p:strVal val="visible"/>
                                      </p:to>
                                    </p:set>
                                    <p:animEffect transition="in" filter="dissolve">
                                      <p:cBhvr>
                                        <p:cTn id="81" dur="500"/>
                                        <p:tgtEl>
                                          <p:spTgt spid="604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60444"/>
                                        </p:tgtEl>
                                        <p:attrNameLst>
                                          <p:attrName>style.visibility</p:attrName>
                                        </p:attrNameLst>
                                      </p:cBhvr>
                                      <p:to>
                                        <p:strVal val="visible"/>
                                      </p:to>
                                    </p:set>
                                    <p:animEffect transition="in" filter="dissolve">
                                      <p:cBhvr>
                                        <p:cTn id="86" dur="500"/>
                                        <p:tgtEl>
                                          <p:spTgt spid="6044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60427"/>
                                        </p:tgtEl>
                                        <p:attrNameLst>
                                          <p:attrName>style.visibility</p:attrName>
                                        </p:attrNameLst>
                                      </p:cBhvr>
                                      <p:to>
                                        <p:strVal val="visible"/>
                                      </p:to>
                                    </p:set>
                                    <p:animEffect transition="in" filter="dissolve">
                                      <p:cBhvr>
                                        <p:cTn id="89" dur="500"/>
                                        <p:tgtEl>
                                          <p:spTgt spid="60427"/>
                                        </p:tgtEl>
                                      </p:cBhvr>
                                    </p:animEffect>
                                  </p:childTnLst>
                                </p:cTn>
                              </p:par>
                              <p:par>
                                <p:cTn id="90" presetID="9" presetClass="entr" presetSubtype="0" fill="hold" nodeType="withEffect">
                                  <p:stCondLst>
                                    <p:cond delay="0"/>
                                  </p:stCondLst>
                                  <p:childTnLst>
                                    <p:set>
                                      <p:cBhvr>
                                        <p:cTn id="91" dur="1" fill="hold">
                                          <p:stCondLst>
                                            <p:cond delay="0"/>
                                          </p:stCondLst>
                                        </p:cTn>
                                        <p:tgtEl>
                                          <p:spTgt spid="60442"/>
                                        </p:tgtEl>
                                        <p:attrNameLst>
                                          <p:attrName>style.visibility</p:attrName>
                                        </p:attrNameLst>
                                      </p:cBhvr>
                                      <p:to>
                                        <p:strVal val="visible"/>
                                      </p:to>
                                    </p:set>
                                    <p:animEffect transition="in" filter="dissolve">
                                      <p:cBhvr>
                                        <p:cTn id="92" dur="500"/>
                                        <p:tgtEl>
                                          <p:spTgt spid="6044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nodeType="clickEffect">
                                  <p:stCondLst>
                                    <p:cond delay="0"/>
                                  </p:stCondLst>
                                  <p:childTnLst>
                                    <p:set>
                                      <p:cBhvr>
                                        <p:cTn id="96" dur="1" fill="hold">
                                          <p:stCondLst>
                                            <p:cond delay="0"/>
                                          </p:stCondLst>
                                        </p:cTn>
                                        <p:tgtEl>
                                          <p:spTgt spid="60438"/>
                                        </p:tgtEl>
                                        <p:attrNameLst>
                                          <p:attrName>style.visibility</p:attrName>
                                        </p:attrNameLst>
                                      </p:cBhvr>
                                      <p:to>
                                        <p:strVal val="visible"/>
                                      </p:to>
                                    </p:set>
                                    <p:animEffect transition="in" filter="dissolve">
                                      <p:cBhvr>
                                        <p:cTn id="97" dur="500"/>
                                        <p:tgtEl>
                                          <p:spTgt spid="6043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60439"/>
                                        </p:tgtEl>
                                        <p:attrNameLst>
                                          <p:attrName>style.visibility</p:attrName>
                                        </p:attrNameLst>
                                      </p:cBhvr>
                                      <p:to>
                                        <p:strVal val="visible"/>
                                      </p:to>
                                    </p:set>
                                    <p:animEffect transition="in" filter="dissolve">
                                      <p:cBhvr>
                                        <p:cTn id="100" dur="500"/>
                                        <p:tgtEl>
                                          <p:spTgt spid="6043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0425"/>
                                        </p:tgtEl>
                                        <p:attrNameLst>
                                          <p:attrName>style.visibility</p:attrName>
                                        </p:attrNameLst>
                                      </p:cBhvr>
                                      <p:to>
                                        <p:strVal val="visible"/>
                                      </p:to>
                                    </p:set>
                                    <p:animEffect transition="in" filter="dissolve">
                                      <p:cBhvr>
                                        <p:cTn id="103" dur="500"/>
                                        <p:tgtEl>
                                          <p:spTgt spid="6042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nodeType="clickEffect">
                                  <p:stCondLst>
                                    <p:cond delay="0"/>
                                  </p:stCondLst>
                                  <p:childTnLst>
                                    <p:set>
                                      <p:cBhvr>
                                        <p:cTn id="107" dur="1" fill="hold">
                                          <p:stCondLst>
                                            <p:cond delay="0"/>
                                          </p:stCondLst>
                                        </p:cTn>
                                        <p:tgtEl>
                                          <p:spTgt spid="60443"/>
                                        </p:tgtEl>
                                        <p:attrNameLst>
                                          <p:attrName>style.visibility</p:attrName>
                                        </p:attrNameLst>
                                      </p:cBhvr>
                                      <p:to>
                                        <p:strVal val="visible"/>
                                      </p:to>
                                    </p:set>
                                    <p:animEffect transition="in" filter="dissolve">
                                      <p:cBhvr>
                                        <p:cTn id="108" dur="500"/>
                                        <p:tgtEl>
                                          <p:spTgt spid="60443"/>
                                        </p:tgtEl>
                                      </p:cBhvr>
                                    </p:animEffect>
                                  </p:childTnLst>
                                </p:cTn>
                              </p:par>
                              <p:par>
                                <p:cTn id="109" presetID="9" presetClass="entr" presetSubtype="0" fill="hold" grpId="1" nodeType="withEffect">
                                  <p:stCondLst>
                                    <p:cond delay="0"/>
                                  </p:stCondLst>
                                  <p:childTnLst>
                                    <p:set>
                                      <p:cBhvr>
                                        <p:cTn id="110" dur="1" fill="hold">
                                          <p:stCondLst>
                                            <p:cond delay="0"/>
                                          </p:stCondLst>
                                        </p:cTn>
                                        <p:tgtEl>
                                          <p:spTgt spid="60427"/>
                                        </p:tgtEl>
                                        <p:attrNameLst>
                                          <p:attrName>style.visibility</p:attrName>
                                        </p:attrNameLst>
                                      </p:cBhvr>
                                      <p:to>
                                        <p:strVal val="visible"/>
                                      </p:to>
                                    </p:set>
                                    <p:animEffect transition="in" filter="dissolve">
                                      <p:cBhvr>
                                        <p:cTn id="111" dur="500"/>
                                        <p:tgtEl>
                                          <p:spTgt spid="60427"/>
                                        </p:tgtEl>
                                      </p:cBhvr>
                                    </p:animEffect>
                                  </p:childTnLst>
                                </p:cTn>
                              </p:par>
                              <p:par>
                                <p:cTn id="112" presetID="9" presetClass="entr" presetSubtype="0" fill="hold" nodeType="withEffect">
                                  <p:stCondLst>
                                    <p:cond delay="0"/>
                                  </p:stCondLst>
                                  <p:childTnLst>
                                    <p:set>
                                      <p:cBhvr>
                                        <p:cTn id="113" dur="1" fill="hold">
                                          <p:stCondLst>
                                            <p:cond delay="0"/>
                                          </p:stCondLst>
                                        </p:cTn>
                                        <p:tgtEl>
                                          <p:spTgt spid="60442"/>
                                        </p:tgtEl>
                                        <p:attrNameLst>
                                          <p:attrName>style.visibility</p:attrName>
                                        </p:attrNameLst>
                                      </p:cBhvr>
                                      <p:to>
                                        <p:strVal val="visible"/>
                                      </p:to>
                                    </p:set>
                                    <p:animEffect transition="in" filter="dissolve">
                                      <p:cBhvr>
                                        <p:cTn id="114" dur="500"/>
                                        <p:tgtEl>
                                          <p:spTgt spid="60442"/>
                                        </p:tgtEl>
                                      </p:cBhvr>
                                    </p:animEffect>
                                  </p:childTnLst>
                                </p:cTn>
                              </p:par>
                            </p:childTnLst>
                          </p:cTn>
                        </p:par>
                        <p:par>
                          <p:cTn id="115" fill="hold" nodeType="afterGroup">
                            <p:stCondLst>
                              <p:cond delay="500"/>
                            </p:stCondLst>
                            <p:childTnLst>
                              <p:par>
                                <p:cTn id="116" presetID="35" presetClass="emph" presetSubtype="0" repeatCount="5000" fill="hold" nodeType="afterEffect">
                                  <p:stCondLst>
                                    <p:cond delay="0"/>
                                  </p:stCondLst>
                                  <p:childTnLst>
                                    <p:anim calcmode="discrete" valueType="str">
                                      <p:cBhvr>
                                        <p:cTn id="117" dur="1000" fill="hold"/>
                                        <p:tgtEl>
                                          <p:spTgt spid="60443"/>
                                        </p:tgtEl>
                                        <p:attrNameLst>
                                          <p:attrName>style.visibility</p:attrName>
                                        </p:attrNameLst>
                                      </p:cBhvr>
                                      <p:tavLst>
                                        <p:tav tm="0">
                                          <p:val>
                                            <p:strVal val="hidden"/>
                                          </p:val>
                                        </p:tav>
                                        <p:tav tm="50000">
                                          <p:val>
                                            <p:strVal val="visible"/>
                                          </p:val>
                                        </p:tav>
                                      </p:tavLst>
                                    </p:anim>
                                  </p:childTnLst>
                                </p:cTn>
                              </p:par>
                              <p:par>
                                <p:cTn id="118" presetID="35" presetClass="emph" presetSubtype="0" repeatCount="5000" fill="hold" grpId="2" nodeType="withEffect">
                                  <p:stCondLst>
                                    <p:cond delay="0"/>
                                  </p:stCondLst>
                                  <p:childTnLst>
                                    <p:anim calcmode="discrete" valueType="str">
                                      <p:cBhvr>
                                        <p:cTn id="119" dur="1000" fill="hold"/>
                                        <p:tgtEl>
                                          <p:spTgt spid="60427"/>
                                        </p:tgtEl>
                                        <p:attrNameLst>
                                          <p:attrName>style.visibility</p:attrName>
                                        </p:attrNameLst>
                                      </p:cBhvr>
                                      <p:tavLst>
                                        <p:tav tm="0">
                                          <p:val>
                                            <p:strVal val="hidden"/>
                                          </p:val>
                                        </p:tav>
                                        <p:tav tm="50000">
                                          <p:val>
                                            <p:strVal val="visible"/>
                                          </p:val>
                                        </p:tav>
                                      </p:tavLst>
                                    </p:anim>
                                  </p:childTnLst>
                                </p:cTn>
                              </p:par>
                              <p:par>
                                <p:cTn id="120" presetID="35" presetClass="emph" presetSubtype="0" repeatCount="5000" fill="hold" nodeType="withEffect">
                                  <p:stCondLst>
                                    <p:cond delay="0"/>
                                  </p:stCondLst>
                                  <p:childTnLst>
                                    <p:anim calcmode="discrete" valueType="str">
                                      <p:cBhvr>
                                        <p:cTn id="121" dur="1000" fill="hold"/>
                                        <p:tgtEl>
                                          <p:spTgt spid="60442"/>
                                        </p:tgtEl>
                                        <p:attrNameLst>
                                          <p:attrName>style.visibility</p:attrName>
                                        </p:attrNameLst>
                                      </p:cBhvr>
                                      <p:tavLst>
                                        <p:tav tm="0">
                                          <p:val>
                                            <p:strVal val="hidden"/>
                                          </p:val>
                                        </p:tav>
                                        <p:tav tm="50000">
                                          <p:val>
                                            <p:strVal val="visible"/>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nodeType="clickEffect">
                                  <p:stCondLst>
                                    <p:cond delay="0"/>
                                  </p:stCondLst>
                                  <p:childTnLst>
                                    <p:set>
                                      <p:cBhvr>
                                        <p:cTn id="125" dur="1" fill="hold">
                                          <p:stCondLst>
                                            <p:cond delay="0"/>
                                          </p:stCondLst>
                                        </p:cTn>
                                        <p:tgtEl>
                                          <p:spTgt spid="60440"/>
                                        </p:tgtEl>
                                        <p:attrNameLst>
                                          <p:attrName>style.visibility</p:attrName>
                                        </p:attrNameLst>
                                      </p:cBhvr>
                                      <p:to>
                                        <p:strVal val="visible"/>
                                      </p:to>
                                    </p:set>
                                    <p:animEffect transition="in" filter="dissolve">
                                      <p:cBhvr>
                                        <p:cTn id="126" dur="500"/>
                                        <p:tgtEl>
                                          <p:spTgt spid="60440"/>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0426"/>
                                        </p:tgtEl>
                                        <p:attrNameLst>
                                          <p:attrName>style.visibility</p:attrName>
                                        </p:attrNameLst>
                                      </p:cBhvr>
                                      <p:to>
                                        <p:strVal val="visible"/>
                                      </p:to>
                                    </p:set>
                                    <p:animEffect transition="in" filter="dissolve">
                                      <p:cBhvr>
                                        <p:cTn id="129" dur="500"/>
                                        <p:tgtEl>
                                          <p:spTgt spid="6042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7" presetClass="entr" presetSubtype="4" fill="hold" nodeType="clickEffect">
                                  <p:stCondLst>
                                    <p:cond delay="0"/>
                                  </p:stCondLst>
                                  <p:childTnLst>
                                    <p:set>
                                      <p:cBhvr>
                                        <p:cTn id="133" dur="1" fill="hold">
                                          <p:stCondLst>
                                            <p:cond delay="0"/>
                                          </p:stCondLst>
                                        </p:cTn>
                                        <p:tgtEl>
                                          <p:spTgt spid="60441"/>
                                        </p:tgtEl>
                                        <p:attrNameLst>
                                          <p:attrName>style.visibility</p:attrName>
                                        </p:attrNameLst>
                                      </p:cBhvr>
                                      <p:to>
                                        <p:strVal val="visible"/>
                                      </p:to>
                                    </p:set>
                                    <p:anim calcmode="lin" valueType="num">
                                      <p:cBhvr>
                                        <p:cTn id="134" dur="500" fill="hold"/>
                                        <p:tgtEl>
                                          <p:spTgt spid="60441"/>
                                        </p:tgtEl>
                                        <p:attrNameLst>
                                          <p:attrName>ppt_x</p:attrName>
                                        </p:attrNameLst>
                                      </p:cBhvr>
                                      <p:tavLst>
                                        <p:tav tm="0">
                                          <p:val>
                                            <p:strVal val="#ppt_x"/>
                                          </p:val>
                                        </p:tav>
                                        <p:tav tm="100000">
                                          <p:val>
                                            <p:strVal val="#ppt_x"/>
                                          </p:val>
                                        </p:tav>
                                      </p:tavLst>
                                    </p:anim>
                                    <p:anim calcmode="lin" valueType="num">
                                      <p:cBhvr>
                                        <p:cTn id="135" dur="500" fill="hold"/>
                                        <p:tgtEl>
                                          <p:spTgt spid="60441"/>
                                        </p:tgtEl>
                                        <p:attrNameLst>
                                          <p:attrName>ppt_y</p:attrName>
                                        </p:attrNameLst>
                                      </p:cBhvr>
                                      <p:tavLst>
                                        <p:tav tm="0">
                                          <p:val>
                                            <p:strVal val="#ppt_y+#ppt_h/2"/>
                                          </p:val>
                                        </p:tav>
                                        <p:tav tm="100000">
                                          <p:val>
                                            <p:strVal val="#ppt_y"/>
                                          </p:val>
                                        </p:tav>
                                      </p:tavLst>
                                    </p:anim>
                                    <p:anim calcmode="lin" valueType="num">
                                      <p:cBhvr>
                                        <p:cTn id="136" dur="500" fill="hold"/>
                                        <p:tgtEl>
                                          <p:spTgt spid="60441"/>
                                        </p:tgtEl>
                                        <p:attrNameLst>
                                          <p:attrName>ppt_w</p:attrName>
                                        </p:attrNameLst>
                                      </p:cBhvr>
                                      <p:tavLst>
                                        <p:tav tm="0">
                                          <p:val>
                                            <p:strVal val="#ppt_w"/>
                                          </p:val>
                                        </p:tav>
                                        <p:tav tm="100000">
                                          <p:val>
                                            <p:strVal val="#ppt_w"/>
                                          </p:val>
                                        </p:tav>
                                      </p:tavLst>
                                    </p:anim>
                                    <p:anim calcmode="lin" valueType="num">
                                      <p:cBhvr>
                                        <p:cTn id="137" dur="500" fill="hold"/>
                                        <p:tgtEl>
                                          <p:spTgt spid="60441"/>
                                        </p:tgtEl>
                                        <p:attrNameLst>
                                          <p:attrName>ppt_h</p:attrName>
                                        </p:attrNameLst>
                                      </p:cBhvr>
                                      <p:tavLst>
                                        <p:tav tm="0">
                                          <p:val>
                                            <p:fltVal val="0"/>
                                          </p:val>
                                        </p:tav>
                                        <p:tav tm="100000">
                                          <p:val>
                                            <p:strVal val="#ppt_h"/>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7" presetClass="emph" presetSubtype="0" repeatCount="5000" fill="hold" grpId="1" nodeType="clickEffect">
                                  <p:stCondLst>
                                    <p:cond delay="0"/>
                                  </p:stCondLst>
                                  <p:childTnLst>
                                    <p:animClr clrSpc="rgb" dir="cw">
                                      <p:cBhvr override="childStyle">
                                        <p:cTn id="141" dur="500" autoRev="1" fill="hold"/>
                                        <p:tgtEl>
                                          <p:spTgt spid="60432"/>
                                        </p:tgtEl>
                                        <p:attrNameLst>
                                          <p:attrName>style.color</p:attrName>
                                        </p:attrNameLst>
                                      </p:cBhvr>
                                      <p:to>
                                        <a:srgbClr val="FFCC00"/>
                                      </p:to>
                                    </p:animClr>
                                    <p:animClr clrSpc="rgb" dir="cw">
                                      <p:cBhvr>
                                        <p:cTn id="142" dur="500" autoRev="1" fill="hold"/>
                                        <p:tgtEl>
                                          <p:spTgt spid="60432"/>
                                        </p:tgtEl>
                                        <p:attrNameLst>
                                          <p:attrName>fillcolor</p:attrName>
                                        </p:attrNameLst>
                                      </p:cBhvr>
                                      <p:to>
                                        <a:srgbClr val="FFCC00"/>
                                      </p:to>
                                    </p:animClr>
                                    <p:set>
                                      <p:cBhvr>
                                        <p:cTn id="143" dur="500" autoRev="1" fill="hold"/>
                                        <p:tgtEl>
                                          <p:spTgt spid="60432"/>
                                        </p:tgtEl>
                                        <p:attrNameLst>
                                          <p:attrName>fill.type</p:attrName>
                                        </p:attrNameLst>
                                      </p:cBhvr>
                                      <p:to>
                                        <p:strVal val="solid"/>
                                      </p:to>
                                    </p:set>
                                    <p:set>
                                      <p:cBhvr>
                                        <p:cTn id="144" dur="500" autoRev="1" fill="hold"/>
                                        <p:tgtEl>
                                          <p:spTgt spid="60432"/>
                                        </p:tgtEl>
                                        <p:attrNameLst>
                                          <p:attrName>fill.on</p:attrName>
                                        </p:attrNameLst>
                                      </p:cBhvr>
                                      <p:to>
                                        <p:strVal val="true"/>
                                      </p:to>
                                    </p:set>
                                  </p:childTnLst>
                                </p:cTn>
                              </p:par>
                              <p:par>
                                <p:cTn id="145" presetID="27" presetClass="emph" presetSubtype="0" repeatCount="5000" fill="hold" grpId="1" nodeType="withEffect">
                                  <p:stCondLst>
                                    <p:cond delay="0"/>
                                  </p:stCondLst>
                                  <p:childTnLst>
                                    <p:animClr clrSpc="rgb" dir="cw">
                                      <p:cBhvr override="childStyle">
                                        <p:cTn id="146" dur="500" autoRev="1" fill="hold"/>
                                        <p:tgtEl>
                                          <p:spTgt spid="60434"/>
                                        </p:tgtEl>
                                        <p:attrNameLst>
                                          <p:attrName>style.color</p:attrName>
                                        </p:attrNameLst>
                                      </p:cBhvr>
                                      <p:to>
                                        <a:srgbClr val="FFCC00"/>
                                      </p:to>
                                    </p:animClr>
                                    <p:animClr clrSpc="rgb" dir="cw">
                                      <p:cBhvr>
                                        <p:cTn id="147" dur="500" autoRev="1" fill="hold"/>
                                        <p:tgtEl>
                                          <p:spTgt spid="60434"/>
                                        </p:tgtEl>
                                        <p:attrNameLst>
                                          <p:attrName>fillcolor</p:attrName>
                                        </p:attrNameLst>
                                      </p:cBhvr>
                                      <p:to>
                                        <a:srgbClr val="FFCC00"/>
                                      </p:to>
                                    </p:animClr>
                                    <p:set>
                                      <p:cBhvr>
                                        <p:cTn id="148" dur="500" autoRev="1" fill="hold"/>
                                        <p:tgtEl>
                                          <p:spTgt spid="60434"/>
                                        </p:tgtEl>
                                        <p:attrNameLst>
                                          <p:attrName>fill.type</p:attrName>
                                        </p:attrNameLst>
                                      </p:cBhvr>
                                      <p:to>
                                        <p:strVal val="solid"/>
                                      </p:to>
                                    </p:set>
                                    <p:set>
                                      <p:cBhvr>
                                        <p:cTn id="149" dur="500" autoRev="1" fill="hold"/>
                                        <p:tgtEl>
                                          <p:spTgt spid="60434"/>
                                        </p:tgtEl>
                                        <p:attrNameLst>
                                          <p:attrName>fill.on</p:attrName>
                                        </p:attrNameLst>
                                      </p:cBhvr>
                                      <p:to>
                                        <p:strVal val="true"/>
                                      </p:to>
                                    </p:set>
                                  </p:childTnLst>
                                </p:cTn>
                              </p:par>
                              <p:par>
                                <p:cTn id="150" presetID="27" presetClass="emph" presetSubtype="0" repeatCount="5000" fill="hold" grpId="1" nodeType="withEffect">
                                  <p:stCondLst>
                                    <p:cond delay="0"/>
                                  </p:stCondLst>
                                  <p:childTnLst>
                                    <p:animClr clrSpc="rgb" dir="cw">
                                      <p:cBhvr override="childStyle">
                                        <p:cTn id="151" dur="500" autoRev="1" fill="hold"/>
                                        <p:tgtEl>
                                          <p:spTgt spid="60428"/>
                                        </p:tgtEl>
                                        <p:attrNameLst>
                                          <p:attrName>style.color</p:attrName>
                                        </p:attrNameLst>
                                      </p:cBhvr>
                                      <p:to>
                                        <a:srgbClr val="FFCC00"/>
                                      </p:to>
                                    </p:animClr>
                                    <p:animClr clrSpc="rgb" dir="cw">
                                      <p:cBhvr>
                                        <p:cTn id="152" dur="500" autoRev="1" fill="hold"/>
                                        <p:tgtEl>
                                          <p:spTgt spid="60428"/>
                                        </p:tgtEl>
                                        <p:attrNameLst>
                                          <p:attrName>fillcolor</p:attrName>
                                        </p:attrNameLst>
                                      </p:cBhvr>
                                      <p:to>
                                        <a:srgbClr val="FFCC00"/>
                                      </p:to>
                                    </p:animClr>
                                    <p:set>
                                      <p:cBhvr>
                                        <p:cTn id="153" dur="500" autoRev="1" fill="hold"/>
                                        <p:tgtEl>
                                          <p:spTgt spid="60428"/>
                                        </p:tgtEl>
                                        <p:attrNameLst>
                                          <p:attrName>fill.type</p:attrName>
                                        </p:attrNameLst>
                                      </p:cBhvr>
                                      <p:to>
                                        <p:strVal val="solid"/>
                                      </p:to>
                                    </p:set>
                                    <p:set>
                                      <p:cBhvr>
                                        <p:cTn id="154" dur="500" autoRev="1" fill="hold"/>
                                        <p:tgtEl>
                                          <p:spTgt spid="60428"/>
                                        </p:tgtEl>
                                        <p:attrNameLst>
                                          <p:attrName>fill.on</p:attrName>
                                        </p:attrNameLst>
                                      </p:cBhvr>
                                      <p:to>
                                        <p:strVal val="true"/>
                                      </p:to>
                                    </p:set>
                                  </p:childTnLst>
                                </p:cTn>
                              </p:par>
                              <p:par>
                                <p:cTn id="155" presetID="27" presetClass="emph" presetSubtype="0" repeatCount="5000" fill="hold" grpId="1" nodeType="withEffect">
                                  <p:stCondLst>
                                    <p:cond delay="0"/>
                                  </p:stCondLst>
                                  <p:childTnLst>
                                    <p:animClr clrSpc="rgb" dir="cw">
                                      <p:cBhvr override="childStyle">
                                        <p:cTn id="156" dur="500" autoRev="1" fill="hold"/>
                                        <p:tgtEl>
                                          <p:spTgt spid="60437"/>
                                        </p:tgtEl>
                                        <p:attrNameLst>
                                          <p:attrName>style.color</p:attrName>
                                        </p:attrNameLst>
                                      </p:cBhvr>
                                      <p:to>
                                        <a:srgbClr val="FFCC00"/>
                                      </p:to>
                                    </p:animClr>
                                    <p:animClr clrSpc="rgb" dir="cw">
                                      <p:cBhvr>
                                        <p:cTn id="157" dur="500" autoRev="1" fill="hold"/>
                                        <p:tgtEl>
                                          <p:spTgt spid="60437"/>
                                        </p:tgtEl>
                                        <p:attrNameLst>
                                          <p:attrName>fillcolor</p:attrName>
                                        </p:attrNameLst>
                                      </p:cBhvr>
                                      <p:to>
                                        <a:srgbClr val="FFCC00"/>
                                      </p:to>
                                    </p:animClr>
                                    <p:set>
                                      <p:cBhvr>
                                        <p:cTn id="158" dur="500" autoRev="1" fill="hold"/>
                                        <p:tgtEl>
                                          <p:spTgt spid="60437"/>
                                        </p:tgtEl>
                                        <p:attrNameLst>
                                          <p:attrName>fill.type</p:attrName>
                                        </p:attrNameLst>
                                      </p:cBhvr>
                                      <p:to>
                                        <p:strVal val="solid"/>
                                      </p:to>
                                    </p:set>
                                    <p:set>
                                      <p:cBhvr>
                                        <p:cTn id="159" dur="500" autoRev="1" fill="hold"/>
                                        <p:tgtEl>
                                          <p:spTgt spid="60437"/>
                                        </p:tgtEl>
                                        <p:attrNameLst>
                                          <p:attrName>fill.on</p:attrName>
                                        </p:attrNameLst>
                                      </p:cBhvr>
                                      <p:to>
                                        <p:strVal val="true"/>
                                      </p:to>
                                    </p:set>
                                  </p:childTnLst>
                                </p:cTn>
                              </p:par>
                              <p:par>
                                <p:cTn id="160" presetID="27" presetClass="emph" presetSubtype="0" repeatCount="5000" fill="hold" grpId="1" nodeType="withEffect">
                                  <p:stCondLst>
                                    <p:cond delay="0"/>
                                  </p:stCondLst>
                                  <p:childTnLst>
                                    <p:animClr clrSpc="rgb" dir="cw">
                                      <p:cBhvr override="childStyle">
                                        <p:cTn id="161" dur="500" autoRev="1" fill="hold"/>
                                        <p:tgtEl>
                                          <p:spTgt spid="60439"/>
                                        </p:tgtEl>
                                        <p:attrNameLst>
                                          <p:attrName>style.color</p:attrName>
                                        </p:attrNameLst>
                                      </p:cBhvr>
                                      <p:to>
                                        <a:srgbClr val="FFCC00"/>
                                      </p:to>
                                    </p:animClr>
                                    <p:animClr clrSpc="rgb" dir="cw">
                                      <p:cBhvr>
                                        <p:cTn id="162" dur="500" autoRev="1" fill="hold"/>
                                        <p:tgtEl>
                                          <p:spTgt spid="60439"/>
                                        </p:tgtEl>
                                        <p:attrNameLst>
                                          <p:attrName>fillcolor</p:attrName>
                                        </p:attrNameLst>
                                      </p:cBhvr>
                                      <p:to>
                                        <a:srgbClr val="FFCC00"/>
                                      </p:to>
                                    </p:animClr>
                                    <p:set>
                                      <p:cBhvr>
                                        <p:cTn id="163" dur="500" autoRev="1" fill="hold"/>
                                        <p:tgtEl>
                                          <p:spTgt spid="60439"/>
                                        </p:tgtEl>
                                        <p:attrNameLst>
                                          <p:attrName>fill.type</p:attrName>
                                        </p:attrNameLst>
                                      </p:cBhvr>
                                      <p:to>
                                        <p:strVal val="solid"/>
                                      </p:to>
                                    </p:set>
                                    <p:set>
                                      <p:cBhvr>
                                        <p:cTn id="164" dur="500" autoRev="1" fill="hold"/>
                                        <p:tgtEl>
                                          <p:spTgt spid="60439"/>
                                        </p:tgtEl>
                                        <p:attrNameLst>
                                          <p:attrName>fill.on</p:attrName>
                                        </p:attrNameLst>
                                      </p:cBhvr>
                                      <p:to>
                                        <p:strVal val="true"/>
                                      </p:to>
                                    </p:set>
                                  </p:childTnLst>
                                </p:cTn>
                              </p:par>
                              <p:par>
                                <p:cTn id="165" presetID="27" presetClass="emph" presetSubtype="0" repeatCount="5000" fill="hold" grpId="1" nodeType="withEffect">
                                  <p:stCondLst>
                                    <p:cond delay="0"/>
                                  </p:stCondLst>
                                  <p:childTnLst>
                                    <p:animClr clrSpc="rgb" dir="cw">
                                      <p:cBhvr override="childStyle">
                                        <p:cTn id="166" dur="500" autoRev="1" fill="hold"/>
                                        <p:tgtEl>
                                          <p:spTgt spid="60425"/>
                                        </p:tgtEl>
                                        <p:attrNameLst>
                                          <p:attrName>style.color</p:attrName>
                                        </p:attrNameLst>
                                      </p:cBhvr>
                                      <p:to>
                                        <a:srgbClr val="FFCC00"/>
                                      </p:to>
                                    </p:animClr>
                                    <p:animClr clrSpc="rgb" dir="cw">
                                      <p:cBhvr>
                                        <p:cTn id="167" dur="500" autoRev="1" fill="hold"/>
                                        <p:tgtEl>
                                          <p:spTgt spid="60425"/>
                                        </p:tgtEl>
                                        <p:attrNameLst>
                                          <p:attrName>fillcolor</p:attrName>
                                        </p:attrNameLst>
                                      </p:cBhvr>
                                      <p:to>
                                        <a:srgbClr val="FFCC00"/>
                                      </p:to>
                                    </p:animClr>
                                    <p:set>
                                      <p:cBhvr>
                                        <p:cTn id="168" dur="500" autoRev="1" fill="hold"/>
                                        <p:tgtEl>
                                          <p:spTgt spid="60425"/>
                                        </p:tgtEl>
                                        <p:attrNameLst>
                                          <p:attrName>fill.type</p:attrName>
                                        </p:attrNameLst>
                                      </p:cBhvr>
                                      <p:to>
                                        <p:strVal val="solid"/>
                                      </p:to>
                                    </p:set>
                                    <p:set>
                                      <p:cBhvr>
                                        <p:cTn id="169" dur="500" autoRev="1" fill="hold"/>
                                        <p:tgtEl>
                                          <p:spTgt spid="60425"/>
                                        </p:tgtEl>
                                        <p:attrNameLst>
                                          <p:attrName>fill.on</p:attrName>
                                        </p:attrNameLst>
                                      </p:cBhvr>
                                      <p:to>
                                        <p:strVal val="true"/>
                                      </p:to>
                                    </p:set>
                                  </p:childTnLst>
                                </p:cTn>
                              </p:par>
                              <p:par>
                                <p:cTn id="170" presetID="11" presetClass="entr" presetSubtype="0" repeatCount="5000" fill="hold" nodeType="withEffect">
                                  <p:stCondLst>
                                    <p:cond delay="0"/>
                                  </p:stCondLst>
                                  <p:childTnLst>
                                    <p:set>
                                      <p:cBhvr>
                                        <p:cTn id="171" dur="1000">
                                          <p:stCondLst>
                                            <p:cond delay="0"/>
                                          </p:stCondLst>
                                        </p:cTn>
                                        <p:tgtEl>
                                          <p:spTgt spid="60446"/>
                                        </p:tgtEl>
                                        <p:attrNameLst>
                                          <p:attrName>style.visibility</p:attrName>
                                        </p:attrNameLst>
                                      </p:cBhvr>
                                      <p:to>
                                        <p:strVal val="visible"/>
                                      </p:to>
                                    </p:set>
                                  </p:childTnLst>
                                </p:cTn>
                              </p:par>
                              <p:par>
                                <p:cTn id="172" presetID="11" presetClass="entr" presetSubtype="0" repeatCount="5000" fill="hold" nodeType="withEffect">
                                  <p:stCondLst>
                                    <p:cond delay="0"/>
                                  </p:stCondLst>
                                  <p:childTnLst>
                                    <p:set>
                                      <p:cBhvr>
                                        <p:cTn id="173" dur="1000">
                                          <p:stCondLst>
                                            <p:cond delay="0"/>
                                          </p:stCondLst>
                                        </p:cTn>
                                        <p:tgtEl>
                                          <p:spTgt spid="60447"/>
                                        </p:tgtEl>
                                        <p:attrNameLst>
                                          <p:attrName>style.visibility</p:attrName>
                                        </p:attrNameLst>
                                      </p:cBhvr>
                                      <p:to>
                                        <p:strVal val="visible"/>
                                      </p:to>
                                    </p:set>
                                  </p:childTnLst>
                                </p:cTn>
                              </p:par>
                              <p:par>
                                <p:cTn id="174" presetID="35" presetClass="emph" presetSubtype="0" repeatCount="5000" fill="hold" nodeType="withEffect">
                                  <p:stCondLst>
                                    <p:cond delay="0"/>
                                  </p:stCondLst>
                                  <p:childTnLst>
                                    <p:anim calcmode="discrete" valueType="str">
                                      <p:cBhvr>
                                        <p:cTn id="175" dur="1000" fill="hold"/>
                                        <p:tgtEl>
                                          <p:spTgt spid="60446"/>
                                        </p:tgtEl>
                                        <p:attrNameLst>
                                          <p:attrName>style.visibility</p:attrName>
                                        </p:attrNameLst>
                                      </p:cBhvr>
                                      <p:tavLst>
                                        <p:tav tm="0">
                                          <p:val>
                                            <p:strVal val="hidden"/>
                                          </p:val>
                                        </p:tav>
                                        <p:tav tm="50000">
                                          <p:val>
                                            <p:strVal val="visible"/>
                                          </p:val>
                                        </p:tav>
                                      </p:tavLst>
                                    </p:anim>
                                  </p:childTnLst>
                                </p:cTn>
                              </p:par>
                              <p:par>
                                <p:cTn id="176" presetID="35" presetClass="emph" presetSubtype="0" repeatCount="5000" fill="hold" nodeType="withEffect">
                                  <p:stCondLst>
                                    <p:cond delay="0"/>
                                  </p:stCondLst>
                                  <p:childTnLst>
                                    <p:anim calcmode="discrete" valueType="str">
                                      <p:cBhvr>
                                        <p:cTn id="177" dur="1000" fill="hold"/>
                                        <p:tgtEl>
                                          <p:spTgt spid="60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P spid="60420" grpId="0" animBg="1"/>
      <p:bldP spid="60421" grpId="0" animBg="1"/>
      <p:bldP spid="60422" grpId="0" animBg="1"/>
      <p:bldP spid="60423" grpId="0" animBg="1"/>
      <p:bldP spid="60424" grpId="0" animBg="1"/>
      <p:bldP spid="60425" grpId="0" animBg="1"/>
      <p:bldP spid="60425" grpId="1" animBg="1"/>
      <p:bldP spid="60426" grpId="0" animBg="1"/>
      <p:bldP spid="60427" grpId="0" animBg="1"/>
      <p:bldP spid="60427" grpId="1" animBg="1"/>
      <p:bldP spid="60427" grpId="2" animBg="1"/>
      <p:bldP spid="60428" grpId="0" animBg="1"/>
      <p:bldP spid="60428" grpId="1" animBg="1"/>
      <p:bldP spid="60432" grpId="0" animBg="1"/>
      <p:bldP spid="60432" grpId="1" animBg="1"/>
      <p:bldP spid="60434" grpId="0" animBg="1"/>
      <p:bldP spid="60434" grpId="1" animBg="1"/>
      <p:bldP spid="60437" grpId="0" animBg="1"/>
      <p:bldP spid="60437" grpId="1" animBg="1"/>
      <p:bldP spid="60439" grpId="0" animBg="1"/>
      <p:bldP spid="60439" grpId="1" animBg="1"/>
      <p:bldP spid="60448" grpId="0" animBg="1"/>
      <p:bldP spid="604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1663"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Practical Considerations</a:t>
            </a:r>
          </a:p>
        </p:txBody>
      </p:sp>
      <p:sp>
        <p:nvSpPr>
          <p:cNvPr id="62467" name="Rectangle 3"/>
          <p:cNvSpPr>
            <a:spLocks noGrp="1" noChangeArrowheads="1"/>
          </p:cNvSpPr>
          <p:nvPr>
            <p:ph idx="1"/>
          </p:nvPr>
        </p:nvSpPr>
        <p:spPr>
          <a:xfrm>
            <a:off x="889000" y="1362075"/>
            <a:ext cx="8112125" cy="1065213"/>
          </a:xfrm>
        </p:spPr>
        <p:txBody>
          <a:bodyPr/>
          <a:lstStyle/>
          <a:p>
            <a:pPr eaLnBrk="1" hangingPunct="1">
              <a:lnSpc>
                <a:spcPct val="90000"/>
              </a:lnSpc>
              <a:defRPr/>
            </a:pPr>
            <a:r>
              <a:rPr lang="en-US" altLang="ja-JP" dirty="0" smtClean="0">
                <a:latin typeface="+mn-lt"/>
                <a:ea typeface="MS PGothic" pitchFamily="50" charset="-128"/>
              </a:rPr>
              <a:t>Seek to achieve the balance of both requirements</a:t>
            </a:r>
          </a:p>
        </p:txBody>
      </p:sp>
      <p:sp>
        <p:nvSpPr>
          <p:cNvPr id="62468" name="AutoShape 4"/>
          <p:cNvSpPr>
            <a:spLocks noChangeArrowheads="1"/>
          </p:cNvSpPr>
          <p:nvPr/>
        </p:nvSpPr>
        <p:spPr bwMode="auto">
          <a:xfrm>
            <a:off x="3995738" y="4065588"/>
            <a:ext cx="1135062" cy="844550"/>
          </a:xfrm>
          <a:prstGeom prst="triangle">
            <a:avLst>
              <a:gd name="adj" fmla="val 50000"/>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eaLnBrk="1" hangingPunct="1">
              <a:spcBef>
                <a:spcPct val="0"/>
              </a:spcBef>
              <a:buFontTx/>
              <a:buNone/>
            </a:pPr>
            <a:endParaRPr kumimoji="0" lang="ja-JP" altLang="en-US" sz="1800">
              <a:solidFill>
                <a:schemeClr val="tx1"/>
              </a:solidFill>
              <a:latin typeface="Arial" panose="020B0604020202020204" pitchFamily="34" charset="0"/>
              <a:ea typeface="MS PGothic" panose="020B0600070205080204" pitchFamily="34" charset="-128"/>
            </a:endParaRPr>
          </a:p>
        </p:txBody>
      </p:sp>
      <p:sp>
        <p:nvSpPr>
          <p:cNvPr id="62469" name="Rectangle 5"/>
          <p:cNvSpPr>
            <a:spLocks noChangeArrowheads="1"/>
          </p:cNvSpPr>
          <p:nvPr/>
        </p:nvSpPr>
        <p:spPr bwMode="auto">
          <a:xfrm>
            <a:off x="1639888" y="3922713"/>
            <a:ext cx="5868987" cy="128587"/>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eaLnBrk="1" hangingPunct="1">
              <a:spcBef>
                <a:spcPct val="0"/>
              </a:spcBef>
              <a:buFontTx/>
              <a:buNone/>
            </a:pPr>
            <a:endParaRPr kumimoji="0" lang="ja-JP" altLang="en-US" sz="1800">
              <a:solidFill>
                <a:schemeClr val="tx1"/>
              </a:solidFill>
              <a:latin typeface="Arial" panose="020B0604020202020204" pitchFamily="34" charset="0"/>
              <a:ea typeface="MS PGothic" panose="020B0600070205080204" pitchFamily="34" charset="-128"/>
            </a:endParaRPr>
          </a:p>
        </p:txBody>
      </p:sp>
      <p:sp>
        <p:nvSpPr>
          <p:cNvPr id="62470" name="AutoShape 6"/>
          <p:cNvSpPr>
            <a:spLocks noChangeArrowheads="1"/>
          </p:cNvSpPr>
          <p:nvPr/>
        </p:nvSpPr>
        <p:spPr bwMode="auto">
          <a:xfrm>
            <a:off x="1590675" y="2959100"/>
            <a:ext cx="2687638" cy="954088"/>
          </a:xfrm>
          <a:prstGeom prst="roundRect">
            <a:avLst>
              <a:gd name="adj" fmla="val 16667"/>
            </a:avLst>
          </a:prstGeom>
          <a:solidFill>
            <a:srgbClr val="CCFFFF"/>
          </a:solidFill>
          <a:ln w="9525" algn="ctr">
            <a:noFill/>
            <a:round/>
            <a:headEnd/>
            <a:tailEnd/>
          </a:ln>
          <a:effectLst/>
        </p:spPr>
        <p:txBody>
          <a:bodyPr wrap="none" anchor="ctr"/>
          <a:lstStyle/>
          <a:p>
            <a:pPr marL="342900" indent="-342900" algn="ctr" eaLnBrk="1" hangingPunct="1">
              <a:buFont typeface="Wingdings" pitchFamily="2" charset="2"/>
              <a:buNone/>
              <a:defRPr/>
            </a:pPr>
            <a:r>
              <a:rPr kumimoji="1" lang="en-US" altLang="ja-JP" sz="2400" b="1" dirty="0">
                <a:solidFill>
                  <a:srgbClr val="5F8591"/>
                </a:solidFill>
                <a:effectLst>
                  <a:outerShdw blurRad="38100" dist="38100" dir="2700000" algn="tl">
                    <a:srgbClr val="000000"/>
                  </a:outerShdw>
                </a:effectLst>
                <a:ea typeface="MS PGothic" pitchFamily="50" charset="-128"/>
              </a:rPr>
              <a:t>QC requirements</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Improved accuracy</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Reduced uncertainty</a:t>
            </a:r>
          </a:p>
        </p:txBody>
      </p:sp>
      <p:sp>
        <p:nvSpPr>
          <p:cNvPr id="62471" name="AutoShape 7"/>
          <p:cNvSpPr>
            <a:spLocks noChangeArrowheads="1"/>
          </p:cNvSpPr>
          <p:nvPr/>
        </p:nvSpPr>
        <p:spPr bwMode="auto">
          <a:xfrm>
            <a:off x="4757738" y="2938463"/>
            <a:ext cx="2817812" cy="981075"/>
          </a:xfrm>
          <a:prstGeom prst="roundRect">
            <a:avLst>
              <a:gd name="adj" fmla="val 16667"/>
            </a:avLst>
          </a:prstGeom>
          <a:solidFill>
            <a:srgbClr val="CCFFFF"/>
          </a:solidFill>
          <a:ln w="9525" algn="ctr">
            <a:noFill/>
            <a:round/>
            <a:headEnd/>
            <a:tailEnd/>
          </a:ln>
          <a:effectLst/>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3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Requirements </a:t>
            </a:r>
          </a:p>
          <a:p>
            <a:pPr algn="ctr" eaLnBrk="1" hangingPunct="1">
              <a:lnSpc>
                <a:spcPts val="23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for timeliness &amp;</a:t>
            </a:r>
          </a:p>
          <a:p>
            <a:pPr algn="ctr" eaLnBrk="1" hangingPunct="1">
              <a:lnSpc>
                <a:spcPts val="23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 cost effectiveness  </a:t>
            </a:r>
            <a:endParaRPr kumimoji="1" lang="en-US" altLang="ja-JP" sz="2400" b="1" smtClean="0">
              <a:solidFill>
                <a:srgbClr val="5F8591"/>
              </a:solidFill>
              <a:ea typeface="MS PGothic" panose="020B0600070205080204" pitchFamily="34" charset="-128"/>
            </a:endParaRPr>
          </a:p>
        </p:txBody>
      </p:sp>
      <p:grpSp>
        <p:nvGrpSpPr>
          <p:cNvPr id="2" name="Group 8"/>
          <p:cNvGrpSpPr>
            <a:grpSpLocks/>
          </p:cNvGrpSpPr>
          <p:nvPr/>
        </p:nvGrpSpPr>
        <p:grpSpPr bwMode="auto">
          <a:xfrm>
            <a:off x="1552575" y="2955925"/>
            <a:ext cx="5961063" cy="1092200"/>
            <a:chOff x="1407" y="1737"/>
            <a:chExt cx="3755" cy="688"/>
          </a:xfrm>
        </p:grpSpPr>
        <p:sp>
          <p:nvSpPr>
            <p:cNvPr id="46095" name="Rectangle 9"/>
            <p:cNvSpPr>
              <a:spLocks noChangeArrowheads="1"/>
            </p:cNvSpPr>
            <p:nvPr/>
          </p:nvSpPr>
          <p:spPr bwMode="auto">
            <a:xfrm>
              <a:off x="1465" y="2344"/>
              <a:ext cx="3697" cy="81"/>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eaLnBrk="1" hangingPunct="1">
                <a:spcBef>
                  <a:spcPct val="0"/>
                </a:spcBef>
                <a:buFontTx/>
                <a:buNone/>
              </a:pPr>
              <a:endParaRPr kumimoji="0" lang="ja-JP" altLang="en-US" sz="1800">
                <a:solidFill>
                  <a:schemeClr val="tx1"/>
                </a:solidFill>
                <a:latin typeface="Arial" panose="020B0604020202020204" pitchFamily="34" charset="0"/>
                <a:ea typeface="MS PGothic" panose="020B0600070205080204" pitchFamily="34" charset="-128"/>
              </a:endParaRPr>
            </a:p>
          </p:txBody>
        </p:sp>
        <p:sp>
          <p:nvSpPr>
            <p:cNvPr id="62474" name="AutoShape 10"/>
            <p:cNvSpPr>
              <a:spLocks noChangeArrowheads="1"/>
            </p:cNvSpPr>
            <p:nvPr/>
          </p:nvSpPr>
          <p:spPr bwMode="auto">
            <a:xfrm>
              <a:off x="1407" y="1737"/>
              <a:ext cx="1711" cy="601"/>
            </a:xfrm>
            <a:prstGeom prst="roundRect">
              <a:avLst>
                <a:gd name="adj" fmla="val 16667"/>
              </a:avLst>
            </a:prstGeom>
            <a:solidFill>
              <a:srgbClr val="CCFFFF"/>
            </a:solidFill>
            <a:ln w="9525" algn="ctr">
              <a:noFill/>
              <a:round/>
              <a:headEnd/>
              <a:tailEnd/>
            </a:ln>
            <a:effectLst/>
          </p:spPr>
          <p:txBody>
            <a:bodyPr wrap="none" anchor="ctr"/>
            <a:lstStyle/>
            <a:p>
              <a:pPr marL="342900" indent="-342900" algn="ctr" eaLnBrk="1" hangingPunct="1">
                <a:buFont typeface="Wingdings" pitchFamily="2" charset="2"/>
                <a:buNone/>
                <a:defRPr/>
              </a:pPr>
              <a:r>
                <a:rPr kumimoji="1" lang="en-US" altLang="ja-JP" sz="2400" b="1" dirty="0">
                  <a:solidFill>
                    <a:srgbClr val="5F8591"/>
                  </a:solidFill>
                  <a:effectLst>
                    <a:outerShdw blurRad="38100" dist="38100" dir="2700000" algn="tl">
                      <a:srgbClr val="000000"/>
                    </a:outerShdw>
                  </a:effectLst>
                  <a:ea typeface="MS PGothic" pitchFamily="50" charset="-128"/>
                </a:rPr>
                <a:t>QC requirements</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Improved accuracy</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Reduced uncertainty</a:t>
              </a:r>
            </a:p>
          </p:txBody>
        </p:sp>
      </p:grpSp>
      <p:grpSp>
        <p:nvGrpSpPr>
          <p:cNvPr id="3" name="Group 11"/>
          <p:cNvGrpSpPr>
            <a:grpSpLocks/>
          </p:cNvGrpSpPr>
          <p:nvPr/>
        </p:nvGrpSpPr>
        <p:grpSpPr bwMode="auto">
          <a:xfrm>
            <a:off x="1549400" y="2903538"/>
            <a:ext cx="6015038" cy="1141412"/>
            <a:chOff x="1108" y="2909"/>
            <a:chExt cx="3789" cy="719"/>
          </a:xfrm>
        </p:grpSpPr>
        <p:sp>
          <p:nvSpPr>
            <p:cNvPr id="62476" name="AutoShape 12"/>
            <p:cNvSpPr>
              <a:spLocks noChangeArrowheads="1"/>
            </p:cNvSpPr>
            <p:nvPr/>
          </p:nvSpPr>
          <p:spPr bwMode="auto">
            <a:xfrm>
              <a:off x="3135" y="2909"/>
              <a:ext cx="1762" cy="633"/>
            </a:xfrm>
            <a:prstGeom prst="roundRect">
              <a:avLst>
                <a:gd name="adj" fmla="val 16667"/>
              </a:avLst>
            </a:prstGeom>
            <a:solidFill>
              <a:srgbClr val="CCFFFF"/>
            </a:solidFill>
            <a:ln w="9525" algn="ctr">
              <a:noFill/>
              <a:round/>
              <a:headEnd/>
              <a:tailEnd/>
            </a:ln>
            <a:effectLst/>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5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Requirements </a:t>
              </a:r>
            </a:p>
            <a:p>
              <a:pPr algn="ctr" eaLnBrk="1" hangingPunct="1">
                <a:lnSpc>
                  <a:spcPts val="25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for timeliness &amp;</a:t>
              </a:r>
            </a:p>
            <a:p>
              <a:pPr algn="ctr" eaLnBrk="1" hangingPunct="1">
                <a:lnSpc>
                  <a:spcPts val="2500"/>
                </a:lnSpc>
                <a:buFont typeface="Wingdings" panose="05000000000000000000" pitchFamily="2" charset="2"/>
                <a:buNone/>
                <a:defRPr/>
              </a:pPr>
              <a:r>
                <a:rPr kumimoji="1" lang="en-US" altLang="ja-JP" sz="2400" b="1" smtClean="0">
                  <a:solidFill>
                    <a:srgbClr val="5F8591"/>
                  </a:solidFill>
                  <a:effectLst>
                    <a:outerShdw blurRad="38100" dist="38100" dir="2700000" algn="tl">
                      <a:srgbClr val="000000"/>
                    </a:outerShdw>
                  </a:effectLst>
                  <a:ea typeface="MS PGothic" panose="020B0600070205080204" pitchFamily="34" charset="-128"/>
                </a:rPr>
                <a:t> cost effectiveness  </a:t>
              </a:r>
              <a:endParaRPr kumimoji="1" lang="en-US" altLang="ja-JP" sz="2400" b="1" smtClean="0">
                <a:solidFill>
                  <a:srgbClr val="5F8591"/>
                </a:solidFill>
                <a:ea typeface="MS PGothic" panose="020B0600070205080204" pitchFamily="34" charset="-128"/>
              </a:endParaRPr>
            </a:p>
          </p:txBody>
        </p:sp>
        <p:grpSp>
          <p:nvGrpSpPr>
            <p:cNvPr id="46092" name="Group 13"/>
            <p:cNvGrpSpPr>
              <a:grpSpLocks/>
            </p:cNvGrpSpPr>
            <p:nvPr/>
          </p:nvGrpSpPr>
          <p:grpSpPr bwMode="auto">
            <a:xfrm>
              <a:off x="1108" y="2946"/>
              <a:ext cx="3756" cy="682"/>
              <a:chOff x="1110" y="2000"/>
              <a:chExt cx="3756" cy="682"/>
            </a:xfrm>
          </p:grpSpPr>
          <p:sp>
            <p:nvSpPr>
              <p:cNvPr id="46093" name="Rectangle 14"/>
              <p:cNvSpPr>
                <a:spLocks noChangeArrowheads="1"/>
              </p:cNvSpPr>
              <p:nvPr/>
            </p:nvSpPr>
            <p:spPr bwMode="auto">
              <a:xfrm>
                <a:off x="1169" y="2601"/>
                <a:ext cx="3697" cy="81"/>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eaLnBrk="1" hangingPunct="1">
                  <a:spcBef>
                    <a:spcPct val="0"/>
                  </a:spcBef>
                  <a:buFontTx/>
                  <a:buNone/>
                </a:pPr>
                <a:endParaRPr kumimoji="0" lang="ja-JP" altLang="en-US" sz="1800">
                  <a:solidFill>
                    <a:schemeClr val="tx1"/>
                  </a:solidFill>
                  <a:latin typeface="Arial" panose="020B0604020202020204" pitchFamily="34" charset="0"/>
                  <a:ea typeface="MS PGothic" panose="020B0600070205080204" pitchFamily="34" charset="-128"/>
                </a:endParaRPr>
              </a:p>
            </p:txBody>
          </p:sp>
          <p:sp>
            <p:nvSpPr>
              <p:cNvPr id="62479" name="AutoShape 15"/>
              <p:cNvSpPr>
                <a:spLocks noChangeArrowheads="1"/>
              </p:cNvSpPr>
              <p:nvPr/>
            </p:nvSpPr>
            <p:spPr bwMode="auto">
              <a:xfrm>
                <a:off x="1110" y="2000"/>
                <a:ext cx="1719" cy="601"/>
              </a:xfrm>
              <a:prstGeom prst="roundRect">
                <a:avLst>
                  <a:gd name="adj" fmla="val 16667"/>
                </a:avLst>
              </a:prstGeom>
              <a:solidFill>
                <a:srgbClr val="CCFFFF"/>
              </a:solidFill>
              <a:ln w="9525" algn="ctr">
                <a:noFill/>
                <a:round/>
                <a:headEnd/>
                <a:tailEnd/>
              </a:ln>
              <a:effectLst/>
            </p:spPr>
            <p:txBody>
              <a:bodyPr wrap="none" anchor="ctr"/>
              <a:lstStyle/>
              <a:p>
                <a:pPr marL="342900" indent="-342900" algn="ctr" eaLnBrk="1" hangingPunct="1">
                  <a:buFont typeface="Wingdings" pitchFamily="2" charset="2"/>
                  <a:buNone/>
                  <a:defRPr/>
                </a:pPr>
                <a:r>
                  <a:rPr kumimoji="1" lang="en-US" altLang="ja-JP" sz="2400" b="1" dirty="0">
                    <a:solidFill>
                      <a:srgbClr val="5F8591"/>
                    </a:solidFill>
                    <a:effectLst>
                      <a:outerShdw blurRad="38100" dist="38100" dir="2700000" algn="tl">
                        <a:srgbClr val="000000"/>
                      </a:outerShdw>
                    </a:effectLst>
                    <a:ea typeface="MS PGothic" pitchFamily="50" charset="-128"/>
                  </a:rPr>
                  <a:t>QC requirements</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Improved accuracy</a:t>
                </a:r>
              </a:p>
              <a:p>
                <a:pPr marL="342900" indent="-342900" algn="ctr" eaLnBrk="1" hangingPunct="1">
                  <a:buFont typeface="Wingdings" pitchFamily="2" charset="2"/>
                  <a:buNone/>
                  <a:defRPr/>
                </a:pPr>
                <a:r>
                  <a:rPr kumimoji="1" lang="en-US" altLang="ja-JP" b="1" dirty="0">
                    <a:solidFill>
                      <a:srgbClr val="5F8591"/>
                    </a:solidFill>
                    <a:ea typeface="MS PGothic" pitchFamily="50" charset="-128"/>
                  </a:rPr>
                  <a:t>Reduced uncertainty</a:t>
                </a:r>
              </a:p>
            </p:txBody>
          </p:sp>
        </p:grpSp>
      </p:grpSp>
      <p:sp>
        <p:nvSpPr>
          <p:cNvPr id="62480" name="Rectangle 16"/>
          <p:cNvSpPr>
            <a:spLocks noChangeArrowheads="1"/>
          </p:cNvSpPr>
          <p:nvPr/>
        </p:nvSpPr>
        <p:spPr bwMode="auto">
          <a:xfrm>
            <a:off x="904875" y="5264150"/>
            <a:ext cx="8112125" cy="11223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kumimoji="1" lang="en-US" altLang="ja-JP" sz="2800" dirty="0">
                <a:solidFill>
                  <a:srgbClr val="5492CD"/>
                </a:solidFill>
                <a:latin typeface="+mn-lt"/>
                <a:ea typeface="MS PGothic" pitchFamily="50" charset="-128"/>
              </a:rPr>
              <a:t>Also seek to enable continuous improvement of inventory estimates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fade">
                                      <p:cBhvr>
                                        <p:cTn id="7" dur="1000"/>
                                        <p:tgtEl>
                                          <p:spTgt spid="62469"/>
                                        </p:tgtEl>
                                      </p:cBhvr>
                                    </p:animEffect>
                                    <p:anim calcmode="lin" valueType="num">
                                      <p:cBhvr>
                                        <p:cTn id="8" dur="1000" fill="hold"/>
                                        <p:tgtEl>
                                          <p:spTgt spid="62469"/>
                                        </p:tgtEl>
                                        <p:attrNameLst>
                                          <p:attrName>ppt_x</p:attrName>
                                        </p:attrNameLst>
                                      </p:cBhvr>
                                      <p:tavLst>
                                        <p:tav tm="0">
                                          <p:val>
                                            <p:strVal val="#ppt_x"/>
                                          </p:val>
                                        </p:tav>
                                        <p:tav tm="100000">
                                          <p:val>
                                            <p:strVal val="#ppt_x"/>
                                          </p:val>
                                        </p:tav>
                                      </p:tavLst>
                                    </p:anim>
                                    <p:anim calcmode="lin" valueType="num">
                                      <p:cBhvr>
                                        <p:cTn id="9" dur="900" decel="100000" fill="hold"/>
                                        <p:tgtEl>
                                          <p:spTgt spid="624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6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fade">
                                      <p:cBhvr>
                                        <p:cTn id="13" dur="1000"/>
                                        <p:tgtEl>
                                          <p:spTgt spid="62468"/>
                                        </p:tgtEl>
                                      </p:cBhvr>
                                    </p:animEffect>
                                    <p:anim calcmode="lin" valueType="num">
                                      <p:cBhvr>
                                        <p:cTn id="14" dur="1000" fill="hold"/>
                                        <p:tgtEl>
                                          <p:spTgt spid="62468"/>
                                        </p:tgtEl>
                                        <p:attrNameLst>
                                          <p:attrName>ppt_x</p:attrName>
                                        </p:attrNameLst>
                                      </p:cBhvr>
                                      <p:tavLst>
                                        <p:tav tm="0">
                                          <p:val>
                                            <p:strVal val="#ppt_x"/>
                                          </p:val>
                                        </p:tav>
                                        <p:tav tm="100000">
                                          <p:val>
                                            <p:strVal val="#ppt_x"/>
                                          </p:val>
                                        </p:tav>
                                      </p:tavLst>
                                    </p:anim>
                                    <p:anim calcmode="lin" valueType="num">
                                      <p:cBhvr>
                                        <p:cTn id="15" dur="900" decel="100000" fill="hold"/>
                                        <p:tgtEl>
                                          <p:spTgt spid="6246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246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additive="base">
                                        <p:cTn id="21" dur="500" fill="hold"/>
                                        <p:tgtEl>
                                          <p:spTgt spid="62470"/>
                                        </p:tgtEl>
                                        <p:attrNameLst>
                                          <p:attrName>ppt_x</p:attrName>
                                        </p:attrNameLst>
                                      </p:cBhvr>
                                      <p:tavLst>
                                        <p:tav tm="0">
                                          <p:val>
                                            <p:strVal val="#ppt_x"/>
                                          </p:val>
                                        </p:tav>
                                        <p:tav tm="100000">
                                          <p:val>
                                            <p:strVal val="#ppt_x"/>
                                          </p:val>
                                        </p:tav>
                                      </p:tavLst>
                                    </p:anim>
                                    <p:anim calcmode="lin" valueType="num">
                                      <p:cBhvr additive="base">
                                        <p:cTn id="22" dur="500" fill="hold"/>
                                        <p:tgtEl>
                                          <p:spTgt spid="62470"/>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1" presetClass="exit" presetSubtype="0" fill="hold" grpId="1" nodeType="afterEffect">
                                  <p:stCondLst>
                                    <p:cond delay="0"/>
                                  </p:stCondLst>
                                  <p:childTnLst>
                                    <p:set>
                                      <p:cBhvr>
                                        <p:cTn id="25" dur="1" fill="hold">
                                          <p:stCondLst>
                                            <p:cond delay="0"/>
                                          </p:stCondLst>
                                        </p:cTn>
                                        <p:tgtEl>
                                          <p:spTgt spid="6247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246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mph" presetSubtype="0" fill="hold" nodeType="clickEffect">
                                  <p:stCondLst>
                                    <p:cond delay="0"/>
                                  </p:stCondLst>
                                  <p:childTnLst>
                                    <p:animRot by="-900000">
                                      <p:cBhvr>
                                        <p:cTn id="33" dur="500" fill="hold"/>
                                        <p:tgtEl>
                                          <p:spTgt spid="2"/>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62471"/>
                                        </p:tgtEl>
                                        <p:attrNameLst>
                                          <p:attrName>style.visibility</p:attrName>
                                        </p:attrNameLst>
                                      </p:cBhvr>
                                      <p:to>
                                        <p:strVal val="visible"/>
                                      </p:to>
                                    </p:set>
                                    <p:anim calcmode="lin" valueType="num">
                                      <p:cBhvr additive="base">
                                        <p:cTn id="38" dur="500" fill="hold"/>
                                        <p:tgtEl>
                                          <p:spTgt spid="62471"/>
                                        </p:tgtEl>
                                        <p:attrNameLst>
                                          <p:attrName>ppt_x</p:attrName>
                                        </p:attrNameLst>
                                      </p:cBhvr>
                                      <p:tavLst>
                                        <p:tav tm="0">
                                          <p:val>
                                            <p:strVal val="#ppt_x"/>
                                          </p:val>
                                        </p:tav>
                                        <p:tav tm="100000">
                                          <p:val>
                                            <p:strVal val="#ppt_x"/>
                                          </p:val>
                                        </p:tav>
                                      </p:tavLst>
                                    </p:anim>
                                    <p:anim calcmode="lin" valueType="num">
                                      <p:cBhvr additive="base">
                                        <p:cTn id="39" dur="500" fill="hold"/>
                                        <p:tgtEl>
                                          <p:spTgt spid="62471"/>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900000">
                                      <p:cBhvr>
                                        <p:cTn id="41" dur="500" fill="hold"/>
                                        <p:tgtEl>
                                          <p:spTgt spid="2"/>
                                        </p:tgtEl>
                                        <p:attrNameLst>
                                          <p:attrName>r</p:attrName>
                                        </p:attrNameLst>
                                      </p:cBhvr>
                                    </p:animRot>
                                  </p:childTnLst>
                                </p:cTn>
                              </p:par>
                            </p:childTnLst>
                          </p:cTn>
                        </p:par>
                        <p:par>
                          <p:cTn id="42" fill="hold" nodeType="afterGroup">
                            <p:stCondLst>
                              <p:cond delay="500"/>
                            </p:stCondLst>
                            <p:childTnLst>
                              <p:par>
                                <p:cTn id="43" presetID="1" presetClass="exit" presetSubtype="0" fill="hold" nodeType="after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247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par>
                          <p:cTn id="49" fill="hold" nodeType="afterGroup">
                            <p:stCondLst>
                              <p:cond delay="500"/>
                            </p:stCondLst>
                            <p:childTnLst>
                              <p:par>
                                <p:cTn id="50" presetID="8" presetClass="emph" presetSubtype="0" fill="hold" nodeType="afterEffect">
                                  <p:stCondLst>
                                    <p:cond delay="0"/>
                                  </p:stCondLst>
                                  <p:childTnLst>
                                    <p:animRot by="900000">
                                      <p:cBhvr>
                                        <p:cTn id="51" dur="500" fill="hold"/>
                                        <p:tgtEl>
                                          <p:spTgt spid="3"/>
                                        </p:tgtEl>
                                        <p:attrNameLst>
                                          <p:attrName>r</p:attrName>
                                        </p:attrNameLst>
                                      </p:cBhvr>
                                    </p:animRo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fill="hold" nodeType="clickEffect">
                                  <p:stCondLst>
                                    <p:cond delay="0"/>
                                  </p:stCondLst>
                                  <p:childTnLst>
                                    <p:animRot by="-1800000">
                                      <p:cBhvr>
                                        <p:cTn id="55" dur="500" fill="hold"/>
                                        <p:tgtEl>
                                          <p:spTgt spid="3"/>
                                        </p:tgtEl>
                                        <p:attrNameLst>
                                          <p:attrName>r</p:attrName>
                                        </p:attrNameLst>
                                      </p:cBhvr>
                                    </p:animRot>
                                  </p:childTnLst>
                                </p:cTn>
                              </p:par>
                            </p:childTnLst>
                          </p:cTn>
                        </p:par>
                        <p:par>
                          <p:cTn id="56" fill="hold" nodeType="afterGroup">
                            <p:stCondLst>
                              <p:cond delay="500"/>
                            </p:stCondLst>
                            <p:childTnLst>
                              <p:par>
                                <p:cTn id="57" presetID="8" presetClass="emph" presetSubtype="0" fill="hold" nodeType="afterEffect">
                                  <p:stCondLst>
                                    <p:cond delay="0"/>
                                  </p:stCondLst>
                                  <p:childTnLst>
                                    <p:animRot by="1500000">
                                      <p:cBhvr>
                                        <p:cTn id="58" dur="1000" fill="hold"/>
                                        <p:tgtEl>
                                          <p:spTgt spid="3"/>
                                        </p:tgtEl>
                                        <p:attrNameLst>
                                          <p:attrName>r</p:attrName>
                                        </p:attrNameLst>
                                      </p:cBhvr>
                                    </p:animRot>
                                  </p:childTnLst>
                                </p:cTn>
                              </p:par>
                            </p:childTnLst>
                          </p:cTn>
                        </p:par>
                        <p:par>
                          <p:cTn id="59" fill="hold" nodeType="afterGroup">
                            <p:stCondLst>
                              <p:cond delay="1500"/>
                            </p:stCondLst>
                            <p:childTnLst>
                              <p:par>
                                <p:cTn id="60" presetID="8" presetClass="emph" presetSubtype="0" fill="hold" nodeType="afterEffect">
                                  <p:stCondLst>
                                    <p:cond delay="0"/>
                                  </p:stCondLst>
                                  <p:childTnLst>
                                    <p:animRot by="-1200000">
                                      <p:cBhvr>
                                        <p:cTn id="61" dur="1000" fill="hold"/>
                                        <p:tgtEl>
                                          <p:spTgt spid="3"/>
                                        </p:tgtEl>
                                        <p:attrNameLst>
                                          <p:attrName>r</p:attrName>
                                        </p:attrNameLst>
                                      </p:cBhvr>
                                    </p:animRot>
                                  </p:childTnLst>
                                </p:cTn>
                              </p:par>
                            </p:childTnLst>
                          </p:cTn>
                        </p:par>
                        <p:par>
                          <p:cTn id="62" fill="hold" nodeType="afterGroup">
                            <p:stCondLst>
                              <p:cond delay="2500"/>
                            </p:stCondLst>
                            <p:childTnLst>
                              <p:par>
                                <p:cTn id="63" presetID="8" presetClass="emph" presetSubtype="0" fill="hold" nodeType="afterEffect">
                                  <p:stCondLst>
                                    <p:cond delay="0"/>
                                  </p:stCondLst>
                                  <p:childTnLst>
                                    <p:animRot by="900000">
                                      <p:cBhvr>
                                        <p:cTn id="64" dur="1000" fill="hold"/>
                                        <p:tgtEl>
                                          <p:spTgt spid="3"/>
                                        </p:tgtEl>
                                        <p:attrNameLst>
                                          <p:attrName>r</p:attrName>
                                        </p:attrNameLst>
                                      </p:cBhvr>
                                    </p:animRot>
                                  </p:childTnLst>
                                </p:cTn>
                              </p:par>
                            </p:childTnLst>
                          </p:cTn>
                        </p:par>
                        <p:par>
                          <p:cTn id="65" fill="hold" nodeType="afterGroup">
                            <p:stCondLst>
                              <p:cond delay="3500"/>
                            </p:stCondLst>
                            <p:childTnLst>
                              <p:par>
                                <p:cTn id="66" presetID="8" presetClass="emph" presetSubtype="0" fill="hold" nodeType="afterEffect">
                                  <p:stCondLst>
                                    <p:cond delay="0"/>
                                  </p:stCondLst>
                                  <p:childTnLst>
                                    <p:animRot by="-300000">
                                      <p:cBhvr>
                                        <p:cTn id="67" dur="1000" fill="hold"/>
                                        <p:tgtEl>
                                          <p:spTgt spid="3"/>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24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animBg="1"/>
      <p:bldP spid="62469" grpId="0" animBg="1"/>
      <p:bldP spid="62469" grpId="1" animBg="1"/>
      <p:bldP spid="62470" grpId="0" animBg="1"/>
      <p:bldP spid="62470" grpId="1" animBg="1"/>
      <p:bldP spid="62471" grpId="0" animBg="1"/>
      <p:bldP spid="62471" grpId="1" animBg="1"/>
      <p:bldP spid="6248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1663" y="163513"/>
            <a:ext cx="7918450" cy="7413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Practical Considerations</a:t>
            </a:r>
          </a:p>
        </p:txBody>
      </p:sp>
      <p:sp>
        <p:nvSpPr>
          <p:cNvPr id="62480" name="Rectangle 16"/>
          <p:cNvSpPr>
            <a:spLocks noChangeArrowheads="1"/>
          </p:cNvSpPr>
          <p:nvPr/>
        </p:nvSpPr>
        <p:spPr bwMode="auto">
          <a:xfrm>
            <a:off x="684213" y="923925"/>
            <a:ext cx="8332787" cy="5418138"/>
          </a:xfrm>
          <a:prstGeom prst="rect">
            <a:avLst/>
          </a:prstGeom>
          <a:noFill/>
          <a:ln w="9525">
            <a:noFill/>
            <a:miter lim="800000"/>
            <a:headEnd/>
            <a:tailEnd/>
          </a:ln>
        </p:spPr>
        <p:txBody>
          <a:bodyPr/>
          <a:lstStyle/>
          <a:p>
            <a:pPr marL="342900" indent="-342900">
              <a:lnSpc>
                <a:spcPct val="90000"/>
              </a:lnSpc>
              <a:spcBef>
                <a:spcPts val="900"/>
              </a:spcBef>
              <a:buFontTx/>
              <a:buChar char="•"/>
              <a:defRPr/>
            </a:pPr>
            <a:r>
              <a:rPr kumimoji="1" lang="en-US" altLang="ja-JP" sz="2400" dirty="0">
                <a:solidFill>
                  <a:srgbClr val="5492CD"/>
                </a:solidFill>
                <a:latin typeface="+mn-lt"/>
                <a:ea typeface="MS PGothic" pitchFamily="50" charset="-128"/>
              </a:rPr>
              <a:t>Try to identify where to focus more intensive analysis and review. To that end, some questions should be asked, for example:</a:t>
            </a:r>
          </a:p>
          <a:p>
            <a:pPr marL="800100" lvl="1" indent="-342900">
              <a:lnSpc>
                <a:spcPct val="90000"/>
              </a:lnSpc>
              <a:spcBef>
                <a:spcPts val="900"/>
              </a:spcBef>
              <a:buFont typeface="Wingdings" pitchFamily="2" charset="2"/>
              <a:buChar char="ü"/>
              <a:defRPr/>
            </a:pPr>
            <a:r>
              <a:rPr kumimoji="1" lang="en-US" altLang="ja-JP" sz="2000" dirty="0">
                <a:solidFill>
                  <a:srgbClr val="5492CD"/>
                </a:solidFill>
                <a:latin typeface="+mn-lt"/>
                <a:ea typeface="MS PGothic" pitchFamily="50" charset="-128"/>
              </a:rPr>
              <a:t>Is this source/sink a key category?</a:t>
            </a:r>
          </a:p>
          <a:p>
            <a:pPr marL="800100" lvl="1" indent="-342900">
              <a:lnSpc>
                <a:spcPct val="90000"/>
              </a:lnSpc>
              <a:spcBef>
                <a:spcPts val="900"/>
              </a:spcBef>
              <a:buFont typeface="Wingdings" pitchFamily="2" charset="2"/>
              <a:buChar char="ü"/>
              <a:defRPr/>
            </a:pPr>
            <a:r>
              <a:rPr kumimoji="1" lang="en-US" altLang="ja-JP" sz="2000" dirty="0">
                <a:solidFill>
                  <a:srgbClr val="5492CD"/>
                </a:solidFill>
                <a:latin typeface="+mn-lt"/>
                <a:ea typeface="MS PGothic" pitchFamily="50" charset="-128"/>
              </a:rPr>
              <a:t>Has the category been designated as key for qualitative reasons? For example:</a:t>
            </a:r>
          </a:p>
          <a:p>
            <a:pPr marL="1257300" lvl="2" indent="-342900">
              <a:lnSpc>
                <a:spcPct val="90000"/>
              </a:lnSpc>
              <a:spcBef>
                <a:spcPts val="900"/>
              </a:spcBef>
              <a:buFont typeface="Arial" pitchFamily="34" charset="0"/>
              <a:buChar char="•"/>
              <a:defRPr/>
            </a:pPr>
            <a:r>
              <a:rPr kumimoji="1" lang="en-US" altLang="ja-JP" dirty="0">
                <a:solidFill>
                  <a:srgbClr val="5492CD"/>
                </a:solidFill>
                <a:latin typeface="+mn-lt"/>
                <a:ea typeface="MS PGothic" pitchFamily="50" charset="-128"/>
              </a:rPr>
              <a:t>Is there considerable uncertainty associated with the estimates for this category?</a:t>
            </a:r>
          </a:p>
          <a:p>
            <a:pPr marL="1257300" lvl="2" indent="-342900">
              <a:lnSpc>
                <a:spcPct val="90000"/>
              </a:lnSpc>
              <a:spcBef>
                <a:spcPts val="900"/>
              </a:spcBef>
              <a:buFont typeface="Arial" pitchFamily="34" charset="0"/>
              <a:buChar char="•"/>
              <a:defRPr/>
            </a:pPr>
            <a:r>
              <a:rPr kumimoji="1" lang="en-US" altLang="ja-JP" dirty="0">
                <a:solidFill>
                  <a:srgbClr val="5492CD"/>
                </a:solidFill>
                <a:latin typeface="+mn-lt"/>
                <a:ea typeface="MS PGothic" pitchFamily="50" charset="-128"/>
              </a:rPr>
              <a:t>Have there been significant changes in the characteristics of this category, such as technology changes or management practices?</a:t>
            </a:r>
          </a:p>
          <a:p>
            <a:pPr marL="800100" lvl="1" indent="-342900">
              <a:lnSpc>
                <a:spcPct val="90000"/>
              </a:lnSpc>
              <a:spcBef>
                <a:spcPts val="900"/>
              </a:spcBef>
              <a:buFont typeface="Wingdings" pitchFamily="2" charset="2"/>
              <a:buChar char="ü"/>
              <a:defRPr/>
            </a:pPr>
            <a:r>
              <a:rPr kumimoji="1" lang="en-US" altLang="ja-JP" sz="2000" dirty="0">
                <a:solidFill>
                  <a:srgbClr val="5492CD"/>
                </a:solidFill>
                <a:latin typeface="+mn-lt"/>
                <a:ea typeface="MS PGothic" pitchFamily="50" charset="-128"/>
              </a:rPr>
              <a:t>Does the methodology use complex modelling steps or large inputs from outside databases?</a:t>
            </a:r>
          </a:p>
          <a:p>
            <a:pPr marL="342900" indent="-342900">
              <a:lnSpc>
                <a:spcPct val="90000"/>
              </a:lnSpc>
              <a:spcBef>
                <a:spcPts val="900"/>
              </a:spcBef>
              <a:buFont typeface="Arial" pitchFamily="34" charset="0"/>
              <a:buChar char="•"/>
              <a:defRPr/>
            </a:pPr>
            <a:r>
              <a:rPr kumimoji="1" lang="en-US" altLang="ja-JP" sz="2400" dirty="0">
                <a:solidFill>
                  <a:srgbClr val="5492CD"/>
                </a:solidFill>
                <a:latin typeface="+mn-lt"/>
                <a:ea typeface="MS PGothic" pitchFamily="50" charset="-128"/>
              </a:rPr>
              <a:t>No difference between confidential and publicly available data; both should carry descriptions of the measurement and calculation procedures and the steps taken to check and verify the values reported.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8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8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8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8788" y="163513"/>
            <a:ext cx="7918450" cy="857250"/>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Major Elements</a:t>
            </a:r>
          </a:p>
        </p:txBody>
      </p:sp>
      <p:sp>
        <p:nvSpPr>
          <p:cNvPr id="32771" name="Rectangle 3"/>
          <p:cNvSpPr>
            <a:spLocks noGrp="1" noChangeArrowheads="1"/>
          </p:cNvSpPr>
          <p:nvPr>
            <p:ph idx="1"/>
          </p:nvPr>
        </p:nvSpPr>
        <p:spPr>
          <a:xfrm>
            <a:off x="382588" y="1144588"/>
            <a:ext cx="8521700" cy="4962525"/>
          </a:xfrm>
        </p:spPr>
        <p:txBody>
          <a:bodyPr/>
          <a:lstStyle/>
          <a:p>
            <a:pPr eaLnBrk="1" hangingPunct="1">
              <a:lnSpc>
                <a:spcPct val="80000"/>
              </a:lnSpc>
              <a:spcBef>
                <a:spcPts val="900"/>
              </a:spcBef>
              <a:defRPr/>
            </a:pPr>
            <a:r>
              <a:rPr lang="en-US" altLang="ja-JP" sz="2400" dirty="0" smtClean="0">
                <a:latin typeface="+mn-lt"/>
                <a:ea typeface="MS PGothic" pitchFamily="50" charset="-128"/>
              </a:rPr>
              <a:t>Participation of an inventory compiler who is also responsible for:</a:t>
            </a:r>
          </a:p>
          <a:p>
            <a:pPr lvl="1" eaLnBrk="1" hangingPunct="1">
              <a:lnSpc>
                <a:spcPct val="80000"/>
              </a:lnSpc>
              <a:spcBef>
                <a:spcPts val="900"/>
              </a:spcBef>
              <a:defRPr/>
            </a:pPr>
            <a:r>
              <a:rPr lang="en-US" altLang="ja-JP" sz="2000" dirty="0" smtClean="0">
                <a:latin typeface="+mn-lt"/>
                <a:ea typeface="MS PGothic" pitchFamily="50" charset="-128"/>
              </a:rPr>
              <a:t>coordinating QA/QC and verification activities, and</a:t>
            </a:r>
          </a:p>
          <a:p>
            <a:pPr lvl="1" eaLnBrk="1" hangingPunct="1">
              <a:lnSpc>
                <a:spcPct val="80000"/>
              </a:lnSpc>
              <a:spcBef>
                <a:spcPts val="900"/>
              </a:spcBef>
              <a:defRPr/>
            </a:pPr>
            <a:r>
              <a:rPr lang="en-US" altLang="ja-JP" sz="2000" dirty="0" smtClean="0">
                <a:latin typeface="+mn-lt"/>
                <a:ea typeface="MS PGothic" pitchFamily="50" charset="-128"/>
              </a:rPr>
              <a:t>definition of roles/responsibilities within the inventory</a:t>
            </a:r>
          </a:p>
          <a:p>
            <a:pPr eaLnBrk="1" hangingPunct="1">
              <a:lnSpc>
                <a:spcPct val="80000"/>
              </a:lnSpc>
              <a:spcBef>
                <a:spcPts val="900"/>
              </a:spcBef>
              <a:defRPr/>
            </a:pPr>
            <a:r>
              <a:rPr lang="en-US" altLang="ja-JP" sz="2400" dirty="0" smtClean="0">
                <a:latin typeface="+mn-lt"/>
                <a:ea typeface="MS PGothic" pitchFamily="50" charset="-128"/>
              </a:rPr>
              <a:t>A QA/QC plan</a:t>
            </a:r>
          </a:p>
          <a:p>
            <a:pPr eaLnBrk="1" hangingPunct="1">
              <a:lnSpc>
                <a:spcPct val="80000"/>
              </a:lnSpc>
              <a:spcBef>
                <a:spcPts val="900"/>
              </a:spcBef>
              <a:defRPr/>
            </a:pPr>
            <a:r>
              <a:rPr lang="en-US" altLang="ja-JP" sz="2400" dirty="0" smtClean="0">
                <a:latin typeface="+mn-lt"/>
                <a:ea typeface="MS PGothic" pitchFamily="50" charset="-128"/>
              </a:rPr>
              <a:t>General QC procedures that apply to all inventory categories</a:t>
            </a:r>
          </a:p>
          <a:p>
            <a:pPr eaLnBrk="1" hangingPunct="1">
              <a:lnSpc>
                <a:spcPct val="80000"/>
              </a:lnSpc>
              <a:spcBef>
                <a:spcPts val="900"/>
              </a:spcBef>
              <a:defRPr/>
            </a:pPr>
            <a:r>
              <a:rPr lang="en-US" altLang="ja-JP" sz="2400" dirty="0" smtClean="0">
                <a:latin typeface="+mn-lt"/>
                <a:ea typeface="MS PGothic" pitchFamily="50" charset="-128"/>
              </a:rPr>
              <a:t>Category-specific QC procedures</a:t>
            </a:r>
          </a:p>
          <a:p>
            <a:pPr eaLnBrk="1" hangingPunct="1">
              <a:lnSpc>
                <a:spcPct val="80000"/>
              </a:lnSpc>
              <a:spcBef>
                <a:spcPts val="900"/>
              </a:spcBef>
              <a:defRPr/>
            </a:pPr>
            <a:r>
              <a:rPr lang="en-US" altLang="ja-JP" sz="2400" dirty="0" smtClean="0">
                <a:latin typeface="+mn-lt"/>
                <a:ea typeface="MS PGothic" pitchFamily="50" charset="-128"/>
              </a:rPr>
              <a:t>QA and review procedures</a:t>
            </a:r>
          </a:p>
          <a:p>
            <a:pPr eaLnBrk="1" hangingPunct="1">
              <a:lnSpc>
                <a:spcPct val="80000"/>
              </a:lnSpc>
              <a:spcBef>
                <a:spcPts val="900"/>
              </a:spcBef>
              <a:defRPr/>
            </a:pPr>
            <a:r>
              <a:rPr lang="en-US" altLang="ja-JP" sz="2400" dirty="0" smtClean="0">
                <a:latin typeface="+mn-lt"/>
                <a:ea typeface="MS PGothic" pitchFamily="50" charset="-128"/>
              </a:rPr>
              <a:t>QA/QC system interaction with uncertainty analyses</a:t>
            </a:r>
          </a:p>
          <a:p>
            <a:pPr eaLnBrk="1" hangingPunct="1">
              <a:lnSpc>
                <a:spcPct val="80000"/>
              </a:lnSpc>
              <a:spcBef>
                <a:spcPts val="900"/>
              </a:spcBef>
              <a:defRPr/>
            </a:pPr>
            <a:r>
              <a:rPr lang="en-US" altLang="ja-JP" sz="2400" dirty="0" smtClean="0">
                <a:latin typeface="+mn-lt"/>
                <a:ea typeface="MS PGothic" pitchFamily="50" charset="-128"/>
              </a:rPr>
              <a:t>Verification activities</a:t>
            </a:r>
          </a:p>
          <a:p>
            <a:pPr eaLnBrk="1" hangingPunct="1">
              <a:lnSpc>
                <a:spcPct val="80000"/>
              </a:lnSpc>
              <a:spcBef>
                <a:spcPts val="900"/>
              </a:spcBef>
              <a:defRPr/>
            </a:pPr>
            <a:r>
              <a:rPr lang="en-US" altLang="ja-JP" sz="2400" dirty="0" smtClean="0">
                <a:latin typeface="+mn-lt"/>
                <a:ea typeface="MS PGothic" pitchFamily="50" charset="-128"/>
              </a:rPr>
              <a:t>Reporting, documentation, and archiving </a:t>
            </a:r>
            <a:br>
              <a:rPr lang="en-US" altLang="ja-JP" sz="2400" dirty="0" smtClean="0">
                <a:latin typeface="+mn-lt"/>
                <a:ea typeface="MS PGothic" pitchFamily="50" charset="-128"/>
              </a:rPr>
            </a:br>
            <a:r>
              <a:rPr lang="en-US" altLang="ja-JP" sz="2400" dirty="0" smtClean="0">
                <a:latin typeface="+mn-lt"/>
                <a:ea typeface="MS PGothic" pitchFamily="50" charset="-128"/>
              </a:rPr>
              <a:t>procedures</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0850"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Roles and Responsibilities</a:t>
            </a:r>
          </a:p>
        </p:txBody>
      </p:sp>
      <p:sp>
        <p:nvSpPr>
          <p:cNvPr id="333827" name="Rectangle 3"/>
          <p:cNvSpPr>
            <a:spLocks noGrp="1" noChangeArrowheads="1"/>
          </p:cNvSpPr>
          <p:nvPr>
            <p:ph type="body" idx="1"/>
          </p:nvPr>
        </p:nvSpPr>
        <p:spPr>
          <a:xfrm>
            <a:off x="1165225" y="1666875"/>
            <a:ext cx="7331075" cy="4075113"/>
          </a:xfrm>
        </p:spPr>
        <p:txBody>
          <a:bodyPr/>
          <a:lstStyle/>
          <a:p>
            <a:pPr>
              <a:spcBef>
                <a:spcPts val="1200"/>
              </a:spcBef>
              <a:defRPr/>
            </a:pPr>
            <a:r>
              <a:rPr lang="en-US" altLang="ja-JP" dirty="0">
                <a:latin typeface="+mn-lt"/>
              </a:rPr>
              <a:t>The inventory compiler should:</a:t>
            </a:r>
          </a:p>
          <a:p>
            <a:pPr lvl="1">
              <a:spcBef>
                <a:spcPts val="1200"/>
              </a:spcBef>
              <a:defRPr/>
            </a:pPr>
            <a:r>
              <a:rPr lang="en-US" altLang="ja-JP" dirty="0">
                <a:latin typeface="+mn-lt"/>
              </a:rPr>
              <a:t>Be responsible for coordinating the institutional and procedural arrangements for inventory activities.</a:t>
            </a:r>
          </a:p>
          <a:p>
            <a:pPr lvl="1">
              <a:spcBef>
                <a:spcPts val="1200"/>
              </a:spcBef>
              <a:defRPr/>
            </a:pPr>
            <a:r>
              <a:rPr lang="en-US" altLang="ja-JP" dirty="0">
                <a:latin typeface="+mn-lt"/>
              </a:rPr>
              <a:t>Define specific responsibilities and procedures for the planning, preparation, and management of inventory activities.</a:t>
            </a: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06400" y="26988"/>
            <a:ext cx="7918450" cy="887412"/>
          </a:xfrm>
        </p:spPr>
        <p:txBody>
          <a:bodyPr/>
          <a:lstStyle/>
          <a:p>
            <a:pPr>
              <a:defRPr/>
            </a:pPr>
            <a:r>
              <a:rPr lang="en-GB" altLang="ja-JP" dirty="0">
                <a:effectLst>
                  <a:outerShdw blurRad="38100" dist="38100" dir="2700000" algn="tl">
                    <a:srgbClr val="000000">
                      <a:alpha val="43137"/>
                    </a:srgbClr>
                  </a:outerShdw>
                </a:effectLst>
                <a:latin typeface="+mj-lt"/>
              </a:rPr>
              <a:t>QA/QC Plan</a:t>
            </a:r>
            <a:endParaRPr lang="en-GB" dirty="0">
              <a:effectLst>
                <a:outerShdw blurRad="38100" dist="38100" dir="2700000" algn="tl">
                  <a:srgbClr val="000000">
                    <a:alpha val="43137"/>
                  </a:srgbClr>
                </a:outerShdw>
              </a:effectLst>
              <a:latin typeface="+mj-lt"/>
            </a:endParaRPr>
          </a:p>
        </p:txBody>
      </p:sp>
      <p:sp>
        <p:nvSpPr>
          <p:cNvPr id="335875" name="Rectangle 3"/>
          <p:cNvSpPr>
            <a:spLocks noGrp="1" noChangeArrowheads="1"/>
          </p:cNvSpPr>
          <p:nvPr>
            <p:ph type="body" idx="1"/>
          </p:nvPr>
        </p:nvSpPr>
        <p:spPr>
          <a:xfrm>
            <a:off x="666750" y="900113"/>
            <a:ext cx="8112125" cy="4630737"/>
          </a:xfrm>
        </p:spPr>
        <p:txBody>
          <a:bodyPr/>
          <a:lstStyle/>
          <a:p>
            <a:pPr>
              <a:lnSpc>
                <a:spcPct val="80000"/>
              </a:lnSpc>
              <a:spcBef>
                <a:spcPts val="1200"/>
              </a:spcBef>
              <a:defRPr/>
            </a:pPr>
            <a:r>
              <a:rPr lang="en-US" altLang="ja-JP" sz="2400" dirty="0">
                <a:latin typeface="+mn-lt"/>
              </a:rPr>
              <a:t>Fundamental element of the system</a:t>
            </a:r>
          </a:p>
          <a:p>
            <a:pPr>
              <a:lnSpc>
                <a:spcPct val="80000"/>
              </a:lnSpc>
              <a:spcBef>
                <a:spcPts val="1200"/>
              </a:spcBef>
              <a:defRPr/>
            </a:pPr>
            <a:r>
              <a:rPr lang="en-US" altLang="ja-JP" sz="2400" dirty="0">
                <a:latin typeface="+mn-lt"/>
              </a:rPr>
              <a:t>Should include a scheduled time frame for the QA/QC activities</a:t>
            </a:r>
          </a:p>
          <a:p>
            <a:pPr>
              <a:lnSpc>
                <a:spcPct val="80000"/>
              </a:lnSpc>
              <a:spcBef>
                <a:spcPts val="1200"/>
              </a:spcBef>
              <a:defRPr/>
            </a:pPr>
            <a:r>
              <a:rPr lang="en-US" altLang="ja-JP" sz="2400" dirty="0">
                <a:latin typeface="+mn-lt"/>
              </a:rPr>
              <a:t>A key component – List of data quality objectives </a:t>
            </a:r>
            <a:r>
              <a:rPr lang="en-US" altLang="ja-JP" sz="2400" dirty="0" smtClean="0">
                <a:latin typeface="+mn-lt"/>
              </a:rPr>
              <a:t>(preferably measurable</a:t>
            </a:r>
            <a:r>
              <a:rPr lang="en-US" altLang="ja-JP" sz="2400" dirty="0">
                <a:latin typeface="+mn-lt"/>
              </a:rPr>
              <a:t>)</a:t>
            </a:r>
          </a:p>
          <a:p>
            <a:pPr>
              <a:lnSpc>
                <a:spcPct val="80000"/>
              </a:lnSpc>
              <a:spcBef>
                <a:spcPts val="1200"/>
              </a:spcBef>
              <a:defRPr/>
            </a:pPr>
            <a:r>
              <a:rPr lang="en-US" altLang="ja-JP" sz="2400" dirty="0">
                <a:latin typeface="+mn-lt"/>
              </a:rPr>
              <a:t>Important to accommodate procedural changes and a feedback of experience</a:t>
            </a:r>
          </a:p>
          <a:p>
            <a:pPr lvl="1">
              <a:lnSpc>
                <a:spcPct val="80000"/>
              </a:lnSpc>
              <a:spcBef>
                <a:spcPts val="1200"/>
              </a:spcBef>
              <a:defRPr/>
            </a:pPr>
            <a:r>
              <a:rPr lang="en-US" altLang="ja-JP" sz="2000" dirty="0">
                <a:latin typeface="+mn-lt"/>
              </a:rPr>
              <a:t>The periodic review and revision of the QA/QC plan is an important element to drive the continued inventory improvement</a:t>
            </a:r>
            <a:r>
              <a:rPr lang="en-US" altLang="ja-JP" sz="2000" dirty="0" smtClean="0">
                <a:latin typeface="+mn-lt"/>
              </a:rPr>
              <a:t>.</a:t>
            </a:r>
          </a:p>
          <a:p>
            <a:pPr>
              <a:lnSpc>
                <a:spcPct val="80000"/>
              </a:lnSpc>
              <a:spcBef>
                <a:spcPts val="1200"/>
              </a:spcBef>
              <a:defRPr/>
            </a:pPr>
            <a:r>
              <a:rPr lang="en-US" altLang="ja-JP" sz="2400" dirty="0" smtClean="0">
                <a:latin typeface="+mn-lt"/>
              </a:rPr>
              <a:t>It may be useful to refer to relevant standards and guidelines published by outside groups involved in inventory development.</a:t>
            </a:r>
          </a:p>
          <a:p>
            <a:pPr lvl="1">
              <a:lnSpc>
                <a:spcPct val="80000"/>
              </a:lnSpc>
              <a:spcBef>
                <a:spcPts val="1200"/>
              </a:spcBef>
              <a:defRPr/>
            </a:pPr>
            <a:r>
              <a:rPr lang="en-US" altLang="ja-JP" sz="2000" dirty="0" smtClean="0">
                <a:latin typeface="+mn-lt"/>
              </a:rPr>
              <a:t>For example, the International Organization for Standardization (ISO) introduced specifications for quantification, monitoring, and reporting of greenhouse gas emissions and </a:t>
            </a:r>
            <a:br>
              <a:rPr lang="en-US" altLang="ja-JP" sz="2000" dirty="0" smtClean="0">
                <a:latin typeface="+mn-lt"/>
              </a:rPr>
            </a:br>
            <a:r>
              <a:rPr lang="en-US" altLang="ja-JP" sz="2000" dirty="0" smtClean="0">
                <a:latin typeface="+mn-lt"/>
              </a:rPr>
              <a:t>removals (ISO 14064) in </a:t>
            </a:r>
            <a:r>
              <a:rPr lang="en-US" altLang="ja-JP" sz="2000" dirty="0" err="1" smtClean="0">
                <a:latin typeface="+mn-lt"/>
              </a:rPr>
              <a:t>organisations</a:t>
            </a:r>
            <a:r>
              <a:rPr lang="en-US" altLang="ja-JP" sz="2000" dirty="0" smtClean="0">
                <a:latin typeface="+mn-lt"/>
              </a:rPr>
              <a:t>.</a:t>
            </a:r>
            <a:endParaRPr lang="en-US" altLang="ja-JP" sz="2000" dirty="0">
              <a:latin typeface="+mn-lt"/>
            </a:endParaRP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558800" y="146050"/>
            <a:ext cx="8413750" cy="847725"/>
          </a:xfrm>
        </p:spPr>
        <p:txBody>
          <a:bodyPr/>
          <a:lstStyle/>
          <a:p>
            <a:pPr>
              <a:defRPr/>
            </a:pPr>
            <a:r>
              <a:rPr lang="en-GB" altLang="ja-JP" dirty="0">
                <a:effectLst>
                  <a:outerShdw blurRad="38100" dist="38100" dir="2700000" algn="tl">
                    <a:srgbClr val="000000">
                      <a:alpha val="43137"/>
                    </a:srgbClr>
                  </a:outerShdw>
                </a:effectLst>
                <a:latin typeface="+mj-lt"/>
              </a:rPr>
              <a:t>General QC Procedures</a:t>
            </a:r>
            <a:endParaRPr lang="en-GB" dirty="0">
              <a:effectLst>
                <a:outerShdw blurRad="38100" dist="38100" dir="2700000" algn="tl">
                  <a:srgbClr val="000000">
                    <a:alpha val="43137"/>
                  </a:srgbClr>
                </a:outerShdw>
              </a:effectLst>
              <a:latin typeface="+mj-lt"/>
            </a:endParaRPr>
          </a:p>
        </p:txBody>
      </p:sp>
      <p:sp>
        <p:nvSpPr>
          <p:cNvPr id="337923" name="Rectangle 3"/>
          <p:cNvSpPr>
            <a:spLocks noGrp="1" noChangeArrowheads="1"/>
          </p:cNvSpPr>
          <p:nvPr>
            <p:ph type="body" idx="1"/>
          </p:nvPr>
        </p:nvSpPr>
        <p:spPr>
          <a:xfrm>
            <a:off x="711200" y="1065213"/>
            <a:ext cx="8112125" cy="5326062"/>
          </a:xfrm>
        </p:spPr>
        <p:txBody>
          <a:bodyPr/>
          <a:lstStyle/>
          <a:p>
            <a:pPr>
              <a:lnSpc>
                <a:spcPct val="90000"/>
              </a:lnSpc>
              <a:spcBef>
                <a:spcPts val="1200"/>
              </a:spcBef>
              <a:defRPr/>
            </a:pPr>
            <a:r>
              <a:rPr lang="en-US" altLang="ja-JP" sz="2400" dirty="0">
                <a:latin typeface="+mn-lt"/>
              </a:rPr>
              <a:t>Generic quality checks applicable to all source and sink categories, related to:  </a:t>
            </a:r>
          </a:p>
          <a:p>
            <a:pPr lvl="1">
              <a:lnSpc>
                <a:spcPct val="90000"/>
              </a:lnSpc>
              <a:spcBef>
                <a:spcPts val="1200"/>
              </a:spcBef>
              <a:defRPr/>
            </a:pPr>
            <a:r>
              <a:rPr lang="en-US" altLang="ja-JP" sz="2000" dirty="0">
                <a:latin typeface="+mn-lt"/>
              </a:rPr>
              <a:t>Calculations</a:t>
            </a:r>
          </a:p>
          <a:p>
            <a:pPr lvl="1">
              <a:lnSpc>
                <a:spcPct val="90000"/>
              </a:lnSpc>
              <a:spcBef>
                <a:spcPts val="1200"/>
              </a:spcBef>
              <a:defRPr/>
            </a:pPr>
            <a:r>
              <a:rPr lang="en-US" altLang="ja-JP" sz="2000" dirty="0">
                <a:latin typeface="+mn-lt"/>
              </a:rPr>
              <a:t>Data processing</a:t>
            </a:r>
          </a:p>
          <a:p>
            <a:pPr lvl="1">
              <a:lnSpc>
                <a:spcPct val="90000"/>
              </a:lnSpc>
              <a:spcBef>
                <a:spcPts val="1200"/>
              </a:spcBef>
              <a:defRPr/>
            </a:pPr>
            <a:r>
              <a:rPr lang="en-US" altLang="ja-JP" sz="2000" dirty="0">
                <a:latin typeface="+mn-lt"/>
              </a:rPr>
              <a:t>Completeness</a:t>
            </a:r>
          </a:p>
          <a:p>
            <a:pPr lvl="1">
              <a:lnSpc>
                <a:spcPct val="90000"/>
              </a:lnSpc>
              <a:spcBef>
                <a:spcPts val="1200"/>
              </a:spcBef>
              <a:defRPr/>
            </a:pPr>
            <a:r>
              <a:rPr lang="en-US" altLang="ja-JP" sz="2000" dirty="0">
                <a:latin typeface="+mn-lt"/>
              </a:rPr>
              <a:t>Documentation</a:t>
            </a:r>
          </a:p>
          <a:p>
            <a:pPr>
              <a:lnSpc>
                <a:spcPct val="90000"/>
              </a:lnSpc>
              <a:spcBef>
                <a:spcPts val="1200"/>
              </a:spcBef>
              <a:defRPr/>
            </a:pPr>
            <a:r>
              <a:rPr lang="en-US" altLang="ja-JP" sz="2400" dirty="0">
                <a:latin typeface="+mn-lt"/>
              </a:rPr>
              <a:t>Automated checks are encouraged where possible – to effectively check large quantities of input </a:t>
            </a:r>
            <a:r>
              <a:rPr lang="en-US" altLang="ja-JP" sz="2400" dirty="0" smtClean="0">
                <a:latin typeface="+mn-lt"/>
              </a:rPr>
              <a:t>data</a:t>
            </a:r>
          </a:p>
          <a:p>
            <a:pPr>
              <a:lnSpc>
                <a:spcPct val="90000"/>
              </a:lnSpc>
              <a:spcBef>
                <a:spcPts val="1200"/>
              </a:spcBef>
              <a:defRPr/>
            </a:pPr>
            <a:r>
              <a:rPr lang="en-US" altLang="ja-JP" sz="2400" dirty="0" smtClean="0">
                <a:latin typeface="+mn-lt"/>
              </a:rPr>
              <a:t>In the cases where estimates are prepared by outside consultants or agencies, the inventory compiler should ensure: </a:t>
            </a:r>
          </a:p>
          <a:p>
            <a:pPr lvl="1">
              <a:lnSpc>
                <a:spcPct val="90000"/>
              </a:lnSpc>
              <a:spcBef>
                <a:spcPts val="1200"/>
              </a:spcBef>
              <a:defRPr/>
            </a:pPr>
            <a:r>
              <a:rPr lang="en-US" altLang="ja-JP" sz="2000" dirty="0" smtClean="0">
                <a:latin typeface="+mn-lt"/>
              </a:rPr>
              <a:t>the consultants/agencies are aware of the QC procedures, and</a:t>
            </a:r>
          </a:p>
          <a:p>
            <a:pPr lvl="1">
              <a:lnSpc>
                <a:spcPct val="90000"/>
              </a:lnSpc>
              <a:spcBef>
                <a:spcPts val="1200"/>
              </a:spcBef>
              <a:defRPr/>
            </a:pPr>
            <a:r>
              <a:rPr lang="en-US" altLang="ja-JP" sz="2000" dirty="0" smtClean="0">
                <a:latin typeface="+mn-lt"/>
              </a:rPr>
              <a:t>these procedures are performed and recorded.</a:t>
            </a:r>
            <a:endParaRPr lang="en-US" altLang="ja-JP" sz="2000" dirty="0">
              <a:latin typeface="+mn-lt"/>
            </a:endParaRPr>
          </a:p>
        </p:txBody>
      </p:sp>
      <p:sp>
        <p:nvSpPr>
          <p:cNvPr id="4" name="テキスト ボックス 3"/>
          <p:cNvSpPr txBox="1"/>
          <p:nvPr/>
        </p:nvSpPr>
        <p:spPr>
          <a:xfrm>
            <a:off x="4448175" y="1544638"/>
            <a:ext cx="4554538" cy="20320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kumimoji="1" lang="en-US" altLang="ja-JP" smtClean="0">
                <a:solidFill>
                  <a:srgbClr val="FFFFFF"/>
                </a:solidFill>
                <a:ea typeface="MS PGothic" panose="020B0600070205080204" pitchFamily="34" charset="-128"/>
              </a:rPr>
              <a:t>See Table 6.1 in Chapter 6 in Volume 1.</a:t>
            </a:r>
          </a:p>
          <a:p>
            <a:pPr eaLnBrk="1" hangingPunct="1">
              <a:defRPr/>
            </a:pPr>
            <a:r>
              <a:rPr kumimoji="1" lang="en-US" altLang="ja-JP" smtClean="0">
                <a:solidFill>
                  <a:srgbClr val="FFFFFF"/>
                </a:solidFill>
                <a:ea typeface="MS PGothic" panose="020B0600070205080204" pitchFamily="34" charset="-128"/>
              </a:rPr>
              <a:t>The checks suggested in this table should be applied irrespective of the types of data used to develop the inventory estimates.</a:t>
            </a:r>
          </a:p>
          <a:p>
            <a:pPr eaLnBrk="1" hangingPunct="1">
              <a:defRPr/>
            </a:pPr>
            <a:endParaRPr kumimoji="1" lang="en-US" altLang="ja-JP" smtClean="0">
              <a:solidFill>
                <a:srgbClr val="FFFFFF"/>
              </a:solidFill>
              <a:ea typeface="MS PGothic" panose="020B0600070205080204" pitchFamily="34" charset="-128"/>
            </a:endParaRPr>
          </a:p>
          <a:p>
            <a:pPr eaLnBrk="1" hangingPunct="1">
              <a:defRPr/>
            </a:pPr>
            <a:r>
              <a:rPr kumimoji="1" lang="en-US" altLang="ja-JP" smtClean="0">
                <a:solidFill>
                  <a:srgbClr val="FFFFFF"/>
                </a:solidFill>
                <a:ea typeface="MS PGothic" panose="020B0600070205080204" pitchFamily="34" charset="-128"/>
              </a:rPr>
              <a:t>See also Appendix 6A.1 “QC checklists” in Chapter 6, Volume 1.</a:t>
            </a:r>
            <a:endParaRPr kumimoji="1" lang="ja-JP" altLang="en-US" smtClean="0">
              <a:solidFill>
                <a:srgbClr val="FFFFFF"/>
              </a:solidFill>
              <a:ea typeface="MS PGothic" panose="020B0600070205080204" pitchFamily="34" charset="-128"/>
            </a:endParaRP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What do we want?</a:t>
            </a:r>
          </a:p>
        </p:txBody>
      </p:sp>
      <p:sp>
        <p:nvSpPr>
          <p:cNvPr id="51203" name="Rectangle 3"/>
          <p:cNvSpPr>
            <a:spLocks noGrp="1" noChangeArrowheads="1"/>
          </p:cNvSpPr>
          <p:nvPr>
            <p:ph idx="1"/>
          </p:nvPr>
        </p:nvSpPr>
        <p:spPr>
          <a:xfrm>
            <a:off x="319088" y="1414463"/>
            <a:ext cx="8434387" cy="4897437"/>
          </a:xfrm>
        </p:spPr>
        <p:txBody>
          <a:bodyPr/>
          <a:lstStyle/>
          <a:p>
            <a:pPr eaLnBrk="1" hangingPunct="1">
              <a:lnSpc>
                <a:spcPct val="90000"/>
              </a:lnSpc>
              <a:defRPr/>
            </a:pPr>
            <a:r>
              <a:rPr lang="en-GB" altLang="ja-JP" sz="3200" dirty="0" smtClean="0">
                <a:latin typeface="+mn-lt"/>
                <a:ea typeface="MS PGothic" pitchFamily="50" charset="-128"/>
              </a:rPr>
              <a:t>Overall: </a:t>
            </a:r>
            <a:r>
              <a:rPr lang="en-GB" altLang="ja-JP" sz="3200" smtClean="0">
                <a:latin typeface="+mn-lt"/>
                <a:ea typeface="MS PGothic" pitchFamily="50" charset="-128"/>
              </a:rPr>
              <a:t>a high quality </a:t>
            </a:r>
            <a:r>
              <a:rPr lang="en-GB" altLang="ja-JP" sz="3200" dirty="0" smtClean="0">
                <a:latin typeface="+mn-lt"/>
                <a:ea typeface="MS PGothic" pitchFamily="50" charset="-128"/>
              </a:rPr>
              <a:t>inventory of anthropogenic emissions and removals of greenhouse gases that is credible &amp; convincing </a:t>
            </a:r>
          </a:p>
          <a:p>
            <a:pPr eaLnBrk="1" hangingPunct="1">
              <a:lnSpc>
                <a:spcPct val="90000"/>
              </a:lnSpc>
              <a:defRPr/>
            </a:pPr>
            <a:r>
              <a:rPr lang="en-GB" altLang="ja-JP" sz="3200" dirty="0" smtClean="0">
                <a:latin typeface="+mn-lt"/>
                <a:ea typeface="MS PGothic" pitchFamily="50" charset="-128"/>
              </a:rPr>
              <a:t>Indicators of quality:</a:t>
            </a:r>
          </a:p>
          <a:p>
            <a:pPr lvl="1" eaLnBrk="1" hangingPunct="1">
              <a:lnSpc>
                <a:spcPct val="90000"/>
              </a:lnSpc>
              <a:defRPr/>
            </a:pPr>
            <a:r>
              <a:rPr lang="en-GB" altLang="ja-JP" sz="2800" dirty="0" smtClean="0">
                <a:latin typeface="+mn-lt"/>
                <a:ea typeface="MS PGothic" pitchFamily="50" charset="-128"/>
              </a:rPr>
              <a:t>Transparency</a:t>
            </a:r>
          </a:p>
          <a:p>
            <a:pPr lvl="1" eaLnBrk="1" hangingPunct="1">
              <a:lnSpc>
                <a:spcPct val="90000"/>
              </a:lnSpc>
              <a:defRPr/>
            </a:pPr>
            <a:r>
              <a:rPr lang="en-GB" altLang="ja-JP" sz="2800" dirty="0" smtClean="0">
                <a:latin typeface="+mn-lt"/>
                <a:ea typeface="MS PGothic" pitchFamily="50" charset="-128"/>
              </a:rPr>
              <a:t>Completeness</a:t>
            </a:r>
          </a:p>
          <a:p>
            <a:pPr lvl="1" eaLnBrk="1" hangingPunct="1">
              <a:lnSpc>
                <a:spcPct val="90000"/>
              </a:lnSpc>
              <a:defRPr/>
            </a:pPr>
            <a:r>
              <a:rPr lang="en-GB" altLang="ja-JP" sz="2800" dirty="0" smtClean="0">
                <a:latin typeface="+mn-lt"/>
                <a:ea typeface="MS PGothic" pitchFamily="50" charset="-128"/>
              </a:rPr>
              <a:t>Consistency</a:t>
            </a:r>
          </a:p>
          <a:p>
            <a:pPr lvl="1" eaLnBrk="1" hangingPunct="1">
              <a:lnSpc>
                <a:spcPct val="90000"/>
              </a:lnSpc>
              <a:defRPr/>
            </a:pPr>
            <a:r>
              <a:rPr lang="en-GB" altLang="ja-JP" sz="2800" dirty="0" smtClean="0">
                <a:latin typeface="+mn-lt"/>
                <a:ea typeface="MS PGothic" pitchFamily="50" charset="-128"/>
              </a:rPr>
              <a:t>Comparability</a:t>
            </a:r>
          </a:p>
          <a:p>
            <a:pPr lvl="1" eaLnBrk="1" hangingPunct="1">
              <a:lnSpc>
                <a:spcPct val="90000"/>
              </a:lnSpc>
              <a:defRPr/>
            </a:pPr>
            <a:r>
              <a:rPr lang="en-GB" altLang="ja-JP" sz="2800" dirty="0" smtClean="0">
                <a:latin typeface="+mn-lt"/>
                <a:ea typeface="MS PGothic" pitchFamily="50" charset="-128"/>
              </a:rPr>
              <a:t>Accuracy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3">
                                            <p:txEl>
                                              <p:pRg st="2" end="2"/>
                                            </p:txEl>
                                          </p:spTgt>
                                        </p:tgtEl>
                                        <p:attrNameLst>
                                          <p:attrName>style.visibility</p:attrName>
                                        </p:attrNameLst>
                                      </p:cBhvr>
                                      <p:to>
                                        <p:strVal val="visible"/>
                                      </p:to>
                                    </p:set>
                                    <p:animEffect transition="in" filter="fade">
                                      <p:cBhvr>
                                        <p:cTn id="10" dur="500"/>
                                        <p:tgtEl>
                                          <p:spTgt spid="512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animEffect transition="in" filter="fade">
                                      <p:cBhvr>
                                        <p:cTn id="13" dur="500"/>
                                        <p:tgtEl>
                                          <p:spTgt spid="5120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03">
                                            <p:txEl>
                                              <p:pRg st="4" end="4"/>
                                            </p:txEl>
                                          </p:spTgt>
                                        </p:tgtEl>
                                        <p:attrNameLst>
                                          <p:attrName>style.visibility</p:attrName>
                                        </p:attrNameLst>
                                      </p:cBhvr>
                                      <p:to>
                                        <p:strVal val="visible"/>
                                      </p:to>
                                    </p:set>
                                    <p:animEffect transition="in" filter="fade">
                                      <p:cBhvr>
                                        <p:cTn id="16" dur="500"/>
                                        <p:tgtEl>
                                          <p:spTgt spid="5120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animEffect transition="in" filter="fade">
                                      <p:cBhvr>
                                        <p:cTn id="19" dur="500"/>
                                        <p:tgtEl>
                                          <p:spTgt spid="5120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fade">
                                      <p:cBhvr>
                                        <p:cTn id="22"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68275"/>
            <a:ext cx="771207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テキスト ボックス 2"/>
          <p:cNvSpPr txBox="1"/>
          <p:nvPr/>
        </p:nvSpPr>
        <p:spPr>
          <a:xfrm>
            <a:off x="5992427" y="168671"/>
            <a:ext cx="2787589"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kumimoji="1" lang="en-US" altLang="ja-JP" smtClean="0">
                <a:solidFill>
                  <a:srgbClr val="FFFFFF"/>
                </a:solidFill>
                <a:ea typeface="MS PGothic" panose="020B0600070205080204" pitchFamily="34" charset="-128"/>
              </a:rPr>
              <a:t>For more details, see Chapter 6 in Volume 1.</a:t>
            </a:r>
            <a:endParaRPr kumimoji="1" lang="ja-JP" altLang="en-US" smtClean="0">
              <a:solidFill>
                <a:srgbClr val="FFFFFF"/>
              </a:solidFill>
              <a:ea typeface="MS PGothic" panose="020B0600070205080204" pitchFamily="34" charset="-128"/>
            </a:endParaRPr>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90525" y="163513"/>
            <a:ext cx="8582025" cy="1008062"/>
          </a:xfrm>
        </p:spPr>
        <p:txBody>
          <a:bodyPr/>
          <a:lstStyle/>
          <a:p>
            <a:pPr>
              <a:defRPr/>
            </a:pPr>
            <a:r>
              <a:rPr lang="en-GB" altLang="ja-JP" dirty="0">
                <a:effectLst>
                  <a:outerShdw blurRad="38100" dist="38100" dir="2700000" algn="tl">
                    <a:srgbClr val="000000">
                      <a:alpha val="43137"/>
                    </a:srgbClr>
                  </a:outerShdw>
                </a:effectLst>
                <a:latin typeface="+mj-lt"/>
              </a:rPr>
              <a:t>Category-specific QC Procedures</a:t>
            </a:r>
            <a:endParaRPr lang="en-GB" dirty="0">
              <a:effectLst>
                <a:outerShdw blurRad="38100" dist="38100" dir="2700000" algn="tl">
                  <a:srgbClr val="000000">
                    <a:alpha val="43137"/>
                  </a:srgbClr>
                </a:outerShdw>
              </a:effectLst>
              <a:latin typeface="+mj-lt"/>
            </a:endParaRPr>
          </a:p>
        </p:txBody>
      </p:sp>
      <p:sp>
        <p:nvSpPr>
          <p:cNvPr id="339971" name="Rectangle 3"/>
          <p:cNvSpPr>
            <a:spLocks noGrp="1" noChangeArrowheads="1"/>
          </p:cNvSpPr>
          <p:nvPr>
            <p:ph type="body" idx="1"/>
          </p:nvPr>
        </p:nvSpPr>
        <p:spPr>
          <a:xfrm>
            <a:off x="889000" y="1362075"/>
            <a:ext cx="7874000" cy="4178300"/>
          </a:xfrm>
        </p:spPr>
        <p:txBody>
          <a:bodyPr/>
          <a:lstStyle/>
          <a:p>
            <a:pPr>
              <a:lnSpc>
                <a:spcPct val="90000"/>
              </a:lnSpc>
              <a:spcBef>
                <a:spcPts val="1200"/>
              </a:spcBef>
              <a:defRPr/>
            </a:pPr>
            <a:r>
              <a:rPr lang="en-US" altLang="ja-JP" dirty="0">
                <a:latin typeface="+mn-lt"/>
              </a:rPr>
              <a:t>Complements general QC procedures</a:t>
            </a:r>
          </a:p>
          <a:p>
            <a:pPr>
              <a:lnSpc>
                <a:spcPct val="90000"/>
              </a:lnSpc>
              <a:spcBef>
                <a:spcPts val="1200"/>
              </a:spcBef>
              <a:defRPr/>
            </a:pPr>
            <a:r>
              <a:rPr lang="en-US" altLang="ja-JP" dirty="0">
                <a:latin typeface="+mn-lt"/>
              </a:rPr>
              <a:t>Directed at specific types of data used in the methods for individual source or sink categories </a:t>
            </a:r>
          </a:p>
          <a:p>
            <a:pPr>
              <a:lnSpc>
                <a:spcPct val="90000"/>
              </a:lnSpc>
              <a:spcBef>
                <a:spcPts val="1200"/>
              </a:spcBef>
              <a:defRPr/>
            </a:pPr>
            <a:r>
              <a:rPr lang="en-US" altLang="ja-JP" dirty="0">
                <a:latin typeface="+mn-lt"/>
              </a:rPr>
              <a:t>Applied on a case-by-case basis focusing on:</a:t>
            </a:r>
          </a:p>
          <a:p>
            <a:pPr lvl="1">
              <a:lnSpc>
                <a:spcPct val="90000"/>
              </a:lnSpc>
              <a:spcBef>
                <a:spcPts val="1200"/>
              </a:spcBef>
              <a:defRPr/>
            </a:pPr>
            <a:r>
              <a:rPr lang="en-US" altLang="ja-JP" dirty="0">
                <a:latin typeface="+mn-lt"/>
              </a:rPr>
              <a:t>key categories</a:t>
            </a:r>
          </a:p>
          <a:p>
            <a:pPr lvl="1">
              <a:lnSpc>
                <a:spcPct val="90000"/>
              </a:lnSpc>
              <a:spcBef>
                <a:spcPts val="1200"/>
              </a:spcBef>
              <a:defRPr/>
            </a:pPr>
            <a:r>
              <a:rPr lang="en-US" altLang="ja-JP" dirty="0">
                <a:latin typeface="+mn-lt"/>
              </a:rPr>
              <a:t>categories where significant methodological and data revisions have taken place</a:t>
            </a:r>
          </a:p>
        </p:txBody>
      </p:sp>
      <p:sp>
        <p:nvSpPr>
          <p:cNvPr id="4" name="テキスト ボックス 3"/>
          <p:cNvSpPr txBox="1"/>
          <p:nvPr/>
        </p:nvSpPr>
        <p:spPr>
          <a:xfrm>
            <a:off x="1154113" y="5387975"/>
            <a:ext cx="6808787"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kumimoji="1" lang="en-US" altLang="ja-JP" smtClean="0">
                <a:solidFill>
                  <a:srgbClr val="FFFFFF"/>
                </a:solidFill>
                <a:ea typeface="MS PGothic" panose="020B0600070205080204" pitchFamily="34" charset="-128"/>
              </a:rPr>
              <a:t>See also Appendix 6A.1 “QC checklists” in Chapter 6, Volume 1.</a:t>
            </a:r>
            <a:endParaRPr kumimoji="1" lang="ja-JP" altLang="en-US" smtClean="0">
              <a:solidFill>
                <a:srgbClr val="FFFFFF"/>
              </a:solidFill>
              <a:ea typeface="MS PGothic" panose="020B0600070205080204" pitchFamily="34" charset="-128"/>
            </a:endParaRP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523875" y="163513"/>
            <a:ext cx="8448675" cy="1008062"/>
          </a:xfrm>
        </p:spPr>
        <p:txBody>
          <a:bodyPr/>
          <a:lstStyle/>
          <a:p>
            <a:pPr>
              <a:defRPr/>
            </a:pPr>
            <a:r>
              <a:rPr lang="en-GB" altLang="ja-JP" dirty="0">
                <a:effectLst>
                  <a:outerShdw blurRad="38100" dist="38100" dir="2700000" algn="tl">
                    <a:srgbClr val="000000">
                      <a:alpha val="43137"/>
                    </a:srgbClr>
                  </a:outerShdw>
                </a:effectLst>
                <a:latin typeface="+mj-lt"/>
              </a:rPr>
              <a:t>QA Procedures</a:t>
            </a:r>
            <a:endParaRPr lang="en-GB" dirty="0">
              <a:effectLst>
                <a:outerShdw blurRad="38100" dist="38100" dir="2700000" algn="tl">
                  <a:srgbClr val="000000">
                    <a:alpha val="43137"/>
                  </a:srgbClr>
                </a:outerShdw>
              </a:effectLst>
              <a:latin typeface="+mj-lt"/>
            </a:endParaRPr>
          </a:p>
        </p:txBody>
      </p:sp>
      <p:sp>
        <p:nvSpPr>
          <p:cNvPr id="342019" name="Rectangle 3"/>
          <p:cNvSpPr>
            <a:spLocks noGrp="1" noChangeArrowheads="1"/>
          </p:cNvSpPr>
          <p:nvPr>
            <p:ph type="body" idx="1"/>
          </p:nvPr>
        </p:nvSpPr>
        <p:spPr>
          <a:xfrm>
            <a:off x="952500" y="1266825"/>
            <a:ext cx="8053388" cy="4503738"/>
          </a:xfrm>
        </p:spPr>
        <p:txBody>
          <a:bodyPr/>
          <a:lstStyle/>
          <a:p>
            <a:pPr>
              <a:lnSpc>
                <a:spcPct val="80000"/>
              </a:lnSpc>
              <a:spcBef>
                <a:spcPts val="1200"/>
              </a:spcBef>
              <a:defRPr/>
            </a:pPr>
            <a:r>
              <a:rPr lang="en-US" altLang="ja-JP" dirty="0">
                <a:latin typeface="+mn-lt"/>
              </a:rPr>
              <a:t>Activities outside the actual inventory compilation, performed preferably by third party reviewers who are independent from the inventory compiler</a:t>
            </a:r>
          </a:p>
          <a:p>
            <a:pPr lvl="1">
              <a:lnSpc>
                <a:spcPct val="80000"/>
              </a:lnSpc>
              <a:spcBef>
                <a:spcPts val="1200"/>
              </a:spcBef>
              <a:defRPr/>
            </a:pPr>
            <a:r>
              <a:rPr lang="en-US" altLang="ja-JP" dirty="0">
                <a:latin typeface="+mn-lt"/>
              </a:rPr>
              <a:t>Expert peer review</a:t>
            </a:r>
          </a:p>
          <a:p>
            <a:pPr lvl="1">
              <a:lnSpc>
                <a:spcPct val="80000"/>
              </a:lnSpc>
              <a:spcBef>
                <a:spcPts val="1200"/>
              </a:spcBef>
              <a:defRPr/>
            </a:pPr>
            <a:r>
              <a:rPr lang="en-US" altLang="ja-JP" dirty="0">
                <a:latin typeface="+mn-lt"/>
              </a:rPr>
              <a:t>Audits</a:t>
            </a:r>
          </a:p>
          <a:p>
            <a:pPr>
              <a:lnSpc>
                <a:spcPct val="80000"/>
              </a:lnSpc>
              <a:spcBef>
                <a:spcPts val="1200"/>
              </a:spcBef>
              <a:defRPr/>
            </a:pPr>
            <a:r>
              <a:rPr lang="en-US" altLang="ja-JP" dirty="0">
                <a:latin typeface="+mn-lt"/>
              </a:rPr>
              <a:t>Priority should be given to:</a:t>
            </a:r>
          </a:p>
          <a:p>
            <a:pPr lvl="1">
              <a:lnSpc>
                <a:spcPct val="80000"/>
              </a:lnSpc>
              <a:spcBef>
                <a:spcPts val="1200"/>
              </a:spcBef>
              <a:defRPr/>
            </a:pPr>
            <a:r>
              <a:rPr lang="en-US" altLang="ja-JP" dirty="0">
                <a:latin typeface="+mn-lt"/>
              </a:rPr>
              <a:t>key categories</a:t>
            </a:r>
          </a:p>
          <a:p>
            <a:pPr lvl="1">
              <a:lnSpc>
                <a:spcPct val="80000"/>
              </a:lnSpc>
              <a:spcBef>
                <a:spcPts val="1200"/>
              </a:spcBef>
              <a:defRPr/>
            </a:pPr>
            <a:r>
              <a:rPr lang="en-US" altLang="ja-JP" dirty="0">
                <a:latin typeface="+mn-lt"/>
              </a:rPr>
              <a:t>categories where significant methodological and data revisions have taken place</a:t>
            </a: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44500" y="163513"/>
            <a:ext cx="8528050" cy="1008062"/>
          </a:xfrm>
        </p:spPr>
        <p:txBody>
          <a:bodyPr/>
          <a:lstStyle/>
          <a:p>
            <a:pPr>
              <a:defRPr/>
            </a:pPr>
            <a:r>
              <a:rPr lang="en-GB" altLang="ja-JP" dirty="0">
                <a:effectLst>
                  <a:outerShdw blurRad="38100" dist="38100" dir="2700000" algn="tl">
                    <a:srgbClr val="000000">
                      <a:alpha val="43137"/>
                    </a:srgbClr>
                  </a:outerShdw>
                </a:effectLst>
                <a:latin typeface="+mj-lt"/>
              </a:rPr>
              <a:t>QA/QC and Uncertainty Estimates</a:t>
            </a:r>
            <a:endParaRPr lang="en-GB" dirty="0">
              <a:effectLst>
                <a:outerShdw blurRad="38100" dist="38100" dir="2700000" algn="tl">
                  <a:srgbClr val="000000">
                    <a:alpha val="43137"/>
                  </a:srgbClr>
                </a:outerShdw>
              </a:effectLst>
              <a:latin typeface="+mj-lt"/>
            </a:endParaRPr>
          </a:p>
        </p:txBody>
      </p:sp>
      <p:sp>
        <p:nvSpPr>
          <p:cNvPr id="344067" name="Rectangle 3"/>
          <p:cNvSpPr>
            <a:spLocks noGrp="1" noChangeArrowheads="1"/>
          </p:cNvSpPr>
          <p:nvPr>
            <p:ph type="body" idx="1"/>
          </p:nvPr>
        </p:nvSpPr>
        <p:spPr>
          <a:xfrm>
            <a:off x="798513" y="1327150"/>
            <a:ext cx="8205787" cy="5002213"/>
          </a:xfrm>
        </p:spPr>
        <p:txBody>
          <a:bodyPr/>
          <a:lstStyle/>
          <a:p>
            <a:pPr>
              <a:lnSpc>
                <a:spcPct val="80000"/>
              </a:lnSpc>
              <a:spcBef>
                <a:spcPts val="1200"/>
              </a:spcBef>
              <a:defRPr/>
            </a:pPr>
            <a:r>
              <a:rPr lang="en-US" altLang="ja-JP" dirty="0">
                <a:latin typeface="+mn-lt"/>
              </a:rPr>
              <a:t>Provide valuable feedback to each other on critical components of the inventory estimates and data sources that:</a:t>
            </a:r>
          </a:p>
          <a:p>
            <a:pPr lvl="1">
              <a:lnSpc>
                <a:spcPct val="80000"/>
              </a:lnSpc>
              <a:spcBef>
                <a:spcPts val="1200"/>
              </a:spcBef>
              <a:defRPr/>
            </a:pPr>
            <a:r>
              <a:rPr lang="en-US" altLang="ja-JP" dirty="0">
                <a:latin typeface="+mn-lt"/>
              </a:rPr>
              <a:t>Contribute to both the uncertainty level and inventory quality</a:t>
            </a:r>
          </a:p>
          <a:p>
            <a:pPr lvl="1">
              <a:lnSpc>
                <a:spcPct val="80000"/>
              </a:lnSpc>
              <a:spcBef>
                <a:spcPts val="1200"/>
              </a:spcBef>
              <a:defRPr/>
            </a:pPr>
            <a:r>
              <a:rPr lang="en-US" altLang="ja-JP" dirty="0">
                <a:latin typeface="+mn-lt"/>
              </a:rPr>
              <a:t>Should therefore be a primary focus of inventory improvement efforts</a:t>
            </a:r>
          </a:p>
          <a:p>
            <a:pPr>
              <a:lnSpc>
                <a:spcPct val="80000"/>
              </a:lnSpc>
              <a:spcBef>
                <a:spcPts val="1200"/>
              </a:spcBef>
              <a:defRPr/>
            </a:pPr>
            <a:r>
              <a:rPr lang="en-US" altLang="ja-JP" dirty="0">
                <a:latin typeface="+mn-lt"/>
              </a:rPr>
              <a:t>Uncertainty analysis can provide insights into:</a:t>
            </a:r>
          </a:p>
          <a:p>
            <a:pPr lvl="1">
              <a:lnSpc>
                <a:spcPct val="80000"/>
              </a:lnSpc>
              <a:spcBef>
                <a:spcPts val="1200"/>
              </a:spcBef>
              <a:defRPr/>
            </a:pPr>
            <a:r>
              <a:rPr lang="en-US" altLang="ja-JP" dirty="0">
                <a:latin typeface="+mn-lt"/>
              </a:rPr>
              <a:t>Weaknesses in the Estimate</a:t>
            </a:r>
          </a:p>
          <a:p>
            <a:pPr lvl="1">
              <a:lnSpc>
                <a:spcPct val="80000"/>
              </a:lnSpc>
              <a:spcBef>
                <a:spcPts val="1200"/>
              </a:spcBef>
              <a:defRPr/>
            </a:pPr>
            <a:r>
              <a:rPr lang="en-US" altLang="ja-JP" dirty="0">
                <a:latin typeface="+mn-lt"/>
              </a:rPr>
              <a:t>Sensitivity of the estimate to different variables</a:t>
            </a:r>
          </a:p>
          <a:p>
            <a:pPr lvl="1">
              <a:lnSpc>
                <a:spcPct val="80000"/>
              </a:lnSpc>
              <a:spcBef>
                <a:spcPts val="1200"/>
              </a:spcBef>
              <a:defRPr/>
            </a:pPr>
            <a:r>
              <a:rPr lang="en-US" altLang="ja-JP" dirty="0">
                <a:latin typeface="+mn-lt"/>
              </a:rPr>
              <a:t>The greatest contributors to uncertainty</a:t>
            </a: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57225" y="163513"/>
            <a:ext cx="8315325" cy="1008062"/>
          </a:xfrm>
        </p:spPr>
        <p:txBody>
          <a:bodyPr/>
          <a:lstStyle/>
          <a:p>
            <a:pPr>
              <a:defRPr/>
            </a:pPr>
            <a:r>
              <a:rPr lang="en-GB" altLang="ja-JP" dirty="0">
                <a:effectLst>
                  <a:outerShdw blurRad="38100" dist="38100" dir="2700000" algn="tl">
                    <a:srgbClr val="000000">
                      <a:alpha val="43137"/>
                    </a:srgbClr>
                  </a:outerShdw>
                </a:effectLst>
                <a:latin typeface="+mj-lt"/>
              </a:rPr>
              <a:t>Verification</a:t>
            </a:r>
            <a:endParaRPr lang="en-GB" dirty="0">
              <a:effectLst>
                <a:outerShdw blurRad="38100" dist="38100" dir="2700000" algn="tl">
                  <a:srgbClr val="000000">
                    <a:alpha val="43137"/>
                  </a:srgbClr>
                </a:outerShdw>
              </a:effectLst>
              <a:latin typeface="+mj-lt"/>
            </a:endParaRPr>
          </a:p>
        </p:txBody>
      </p:sp>
      <p:sp>
        <p:nvSpPr>
          <p:cNvPr id="346115" name="Rectangle 3"/>
          <p:cNvSpPr>
            <a:spLocks noGrp="1" noChangeArrowheads="1"/>
          </p:cNvSpPr>
          <p:nvPr>
            <p:ph type="body" idx="1"/>
          </p:nvPr>
        </p:nvSpPr>
        <p:spPr>
          <a:xfrm>
            <a:off x="904875" y="1362075"/>
            <a:ext cx="7732713" cy="3679825"/>
          </a:xfrm>
        </p:spPr>
        <p:txBody>
          <a:bodyPr/>
          <a:lstStyle/>
          <a:p>
            <a:pPr>
              <a:spcBef>
                <a:spcPts val="1200"/>
              </a:spcBef>
              <a:defRPr/>
            </a:pPr>
            <a:r>
              <a:rPr lang="en-US" altLang="ja-JP" dirty="0">
                <a:latin typeface="+mn-lt"/>
              </a:rPr>
              <a:t>Activities to provide information for countries to improve their inventories</a:t>
            </a:r>
          </a:p>
          <a:p>
            <a:pPr lvl="1">
              <a:spcBef>
                <a:spcPts val="1200"/>
              </a:spcBef>
              <a:defRPr/>
            </a:pPr>
            <a:r>
              <a:rPr lang="en-US" altLang="ja-JP" dirty="0">
                <a:latin typeface="+mn-lt"/>
              </a:rPr>
              <a:t>Comparisons of national estimates</a:t>
            </a:r>
          </a:p>
          <a:p>
            <a:pPr lvl="2">
              <a:spcBef>
                <a:spcPts val="1200"/>
              </a:spcBef>
              <a:defRPr/>
            </a:pPr>
            <a:r>
              <a:rPr lang="en-US" altLang="ja-JP" dirty="0">
                <a:latin typeface="+mn-lt"/>
              </a:rPr>
              <a:t>Applying different tier methods</a:t>
            </a:r>
          </a:p>
          <a:p>
            <a:pPr lvl="2">
              <a:spcBef>
                <a:spcPts val="1200"/>
              </a:spcBef>
              <a:defRPr/>
            </a:pPr>
            <a:r>
              <a:rPr lang="en-US" altLang="ja-JP" dirty="0">
                <a:latin typeface="+mn-lt"/>
              </a:rPr>
              <a:t>Comparisons with independently compiled estimates</a:t>
            </a:r>
          </a:p>
          <a:p>
            <a:pPr lvl="2">
              <a:spcBef>
                <a:spcPts val="1200"/>
              </a:spcBef>
              <a:defRPr/>
            </a:pPr>
            <a:r>
              <a:rPr lang="en-US" altLang="ja-JP" dirty="0">
                <a:latin typeface="+mn-lt"/>
              </a:rPr>
              <a:t>Comparisons of intensity indicators between countries</a:t>
            </a:r>
          </a:p>
          <a:p>
            <a:pPr lvl="1">
              <a:spcBef>
                <a:spcPts val="1200"/>
              </a:spcBef>
              <a:defRPr/>
            </a:pPr>
            <a:r>
              <a:rPr lang="en-US" altLang="ja-JP" dirty="0">
                <a:latin typeface="+mn-lt"/>
              </a:rPr>
              <a:t>Comparisons with atmospheric measurements</a:t>
            </a: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39713" y="0"/>
            <a:ext cx="8904287" cy="1143000"/>
          </a:xfrm>
        </p:spPr>
        <p:txBody>
          <a:bodyPr/>
          <a:lstStyle/>
          <a:p>
            <a:pPr>
              <a:defRPr/>
            </a:pPr>
            <a:r>
              <a:rPr lang="en-GB" altLang="ja-JP" sz="3200" dirty="0">
                <a:effectLst>
                  <a:outerShdw blurRad="38100" dist="38100" dir="2700000" algn="tl">
                    <a:srgbClr val="000000">
                      <a:alpha val="43137"/>
                    </a:srgbClr>
                  </a:outerShdw>
                </a:effectLst>
                <a:latin typeface="+mj-lt"/>
              </a:rPr>
              <a:t>Documentation, Archiving and Reporting</a:t>
            </a:r>
            <a:endParaRPr lang="en-GB" sz="3200" dirty="0">
              <a:effectLst>
                <a:outerShdw blurRad="38100" dist="38100" dir="2700000" algn="tl">
                  <a:srgbClr val="000000">
                    <a:alpha val="43137"/>
                  </a:srgbClr>
                </a:outerShdw>
              </a:effectLst>
              <a:latin typeface="+mj-lt"/>
            </a:endParaRPr>
          </a:p>
        </p:txBody>
      </p:sp>
      <p:sp>
        <p:nvSpPr>
          <p:cNvPr id="348163" name="Rectangle 3"/>
          <p:cNvSpPr>
            <a:spLocks noGrp="1" noChangeArrowheads="1"/>
          </p:cNvSpPr>
          <p:nvPr>
            <p:ph type="body" idx="1"/>
          </p:nvPr>
        </p:nvSpPr>
        <p:spPr>
          <a:xfrm>
            <a:off x="676275" y="1168400"/>
            <a:ext cx="8112125" cy="5029200"/>
          </a:xfrm>
        </p:spPr>
        <p:txBody>
          <a:bodyPr/>
          <a:lstStyle/>
          <a:p>
            <a:pPr>
              <a:spcBef>
                <a:spcPts val="1200"/>
              </a:spcBef>
              <a:defRPr/>
            </a:pPr>
            <a:r>
              <a:rPr lang="en-US" altLang="ja-JP" dirty="0">
                <a:latin typeface="+mn-lt"/>
              </a:rPr>
              <a:t>Document and archive all information relating to the planning, preparation, and management of inventory activities</a:t>
            </a:r>
          </a:p>
          <a:p>
            <a:pPr lvl="1">
              <a:spcBef>
                <a:spcPts val="1200"/>
              </a:spcBef>
              <a:defRPr/>
            </a:pPr>
            <a:r>
              <a:rPr lang="en-US" altLang="ja-JP" dirty="0">
                <a:latin typeface="+mn-lt"/>
              </a:rPr>
              <a:t>Records of QA/QC procedures are important information to enable continuous improvement to inventory estimates.</a:t>
            </a:r>
          </a:p>
          <a:p>
            <a:pPr>
              <a:spcBef>
                <a:spcPts val="1200"/>
              </a:spcBef>
              <a:defRPr/>
            </a:pPr>
            <a:r>
              <a:rPr lang="en-US" altLang="ja-JP" dirty="0">
                <a:latin typeface="+mn-lt"/>
              </a:rPr>
              <a:t>Report a summary of implemented QA/QC activities and key findings as a supplement to each country’s national inventory</a:t>
            </a: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269875"/>
            <a:ext cx="7918450" cy="1008063"/>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Resources</a:t>
            </a:r>
          </a:p>
        </p:txBody>
      </p:sp>
      <p:sp>
        <p:nvSpPr>
          <p:cNvPr id="70659" name="Rectangle 3"/>
          <p:cNvSpPr>
            <a:spLocks noGrp="1" noChangeArrowheads="1"/>
          </p:cNvSpPr>
          <p:nvPr>
            <p:ph idx="1"/>
          </p:nvPr>
        </p:nvSpPr>
        <p:spPr/>
        <p:txBody>
          <a:bodyPr/>
          <a:lstStyle/>
          <a:p>
            <a:pPr eaLnBrk="1" hangingPunct="1"/>
            <a:r>
              <a:rPr lang="en-GB" altLang="ja-JP" smtClean="0">
                <a:latin typeface="Arial" panose="020B0604020202020204" pitchFamily="34" charset="0"/>
                <a:ea typeface="MS PGothic" panose="020B0600070205080204" pitchFamily="34" charset="-128"/>
              </a:rPr>
              <a:t>How much is required?</a:t>
            </a:r>
          </a:p>
          <a:p>
            <a:pPr eaLnBrk="1" hangingPunct="1"/>
            <a:endParaRPr lang="en-GB" altLang="ja-JP" smtClean="0">
              <a:latin typeface="Arial" panose="020B0604020202020204" pitchFamily="34" charset="0"/>
              <a:ea typeface="MS PGothic" panose="020B0600070205080204" pitchFamily="34" charset="-128"/>
            </a:endParaRPr>
          </a:p>
          <a:p>
            <a:pPr eaLnBrk="1" hangingPunct="1"/>
            <a:r>
              <a:rPr lang="en-GB" altLang="ja-JP" smtClean="0">
                <a:latin typeface="Arial" panose="020B0604020202020204" pitchFamily="34" charset="0"/>
                <a:ea typeface="MS PGothic" panose="020B0600070205080204" pitchFamily="34" charset="-128"/>
              </a:rPr>
              <a:t>With a very limited budget what can be done?</a:t>
            </a:r>
          </a:p>
          <a:p>
            <a:pPr eaLnBrk="1" hangingPunct="1"/>
            <a:endParaRPr lang="en-GB" altLang="ja-JP" smtClean="0">
              <a:latin typeface="Arial" panose="020B0604020202020204" pitchFamily="34" charset="0"/>
              <a:ea typeface="MS PGothic" panose="020B0600070205080204" pitchFamily="34" charset="-128"/>
            </a:endParaRPr>
          </a:p>
          <a:p>
            <a:pPr eaLnBrk="1" hangingPunct="1"/>
            <a:r>
              <a:rPr lang="en-GB" altLang="ja-JP" smtClean="0">
                <a:latin typeface="Arial" panose="020B0604020202020204" pitchFamily="34" charset="0"/>
                <a:ea typeface="MS PGothic" panose="020B0600070205080204" pitchFamily="34" charset="-128"/>
              </a:rPr>
              <a:t>How can the 2000+ pages of the 2006 Guidelines be implemented with few resources, experienced people or budget?</a:t>
            </a: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4675"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If resources limited :</a:t>
            </a:r>
          </a:p>
        </p:txBody>
      </p:sp>
      <p:sp>
        <p:nvSpPr>
          <p:cNvPr id="72707" name="Rectangle 3"/>
          <p:cNvSpPr>
            <a:spLocks noGrp="1" noChangeArrowheads="1"/>
          </p:cNvSpPr>
          <p:nvPr>
            <p:ph idx="1"/>
          </p:nvPr>
        </p:nvSpPr>
        <p:spPr>
          <a:xfrm>
            <a:off x="679450" y="1244600"/>
            <a:ext cx="8118475" cy="4899025"/>
          </a:xfrm>
        </p:spPr>
        <p:txBody>
          <a:bodyPr/>
          <a:lstStyle/>
          <a:p>
            <a:pPr eaLnBrk="1" hangingPunct="1">
              <a:lnSpc>
                <a:spcPct val="80000"/>
              </a:lnSpc>
            </a:pPr>
            <a:r>
              <a:rPr lang="en-GB" altLang="ja-JP" sz="2400" smtClean="0">
                <a:latin typeface="Arial" panose="020B0604020202020204" pitchFamily="34" charset="0"/>
                <a:ea typeface="MS PGothic" panose="020B0600070205080204" pitchFamily="34" charset="-128"/>
              </a:rPr>
              <a:t>Roughly 15-20 categories account for 95% of emissions</a:t>
            </a:r>
          </a:p>
          <a:p>
            <a:pPr lvl="1" eaLnBrk="1" hangingPunct="1">
              <a:lnSpc>
                <a:spcPct val="80000"/>
              </a:lnSpc>
            </a:pPr>
            <a:r>
              <a:rPr lang="en-GB" altLang="ja-JP" sz="2000" smtClean="0">
                <a:latin typeface="Arial" panose="020B0604020202020204" pitchFamily="34" charset="0"/>
                <a:ea typeface="MS PGothic" panose="020B0600070205080204" pitchFamily="34" charset="-128"/>
              </a:rPr>
              <a:t>Identify these and concentrate resources on them (Key Category Analysis).</a:t>
            </a:r>
          </a:p>
          <a:p>
            <a:pPr eaLnBrk="1" hangingPunct="1">
              <a:lnSpc>
                <a:spcPct val="80000"/>
              </a:lnSpc>
            </a:pPr>
            <a:endParaRPr lang="en-GB" altLang="ja-JP" sz="2400" smtClean="0">
              <a:latin typeface="Arial" panose="020B0604020202020204" pitchFamily="34" charset="0"/>
              <a:ea typeface="MS PGothic" panose="020B0600070205080204" pitchFamily="34" charset="-128"/>
            </a:endParaRPr>
          </a:p>
          <a:p>
            <a:pPr eaLnBrk="1" hangingPunct="1">
              <a:lnSpc>
                <a:spcPct val="80000"/>
              </a:lnSpc>
            </a:pPr>
            <a:r>
              <a:rPr lang="en-GB" altLang="ja-JP" sz="2400" smtClean="0">
                <a:latin typeface="Arial" panose="020B0604020202020204" pitchFamily="34" charset="0"/>
                <a:ea typeface="MS PGothic" panose="020B0600070205080204" pitchFamily="34" charset="-128"/>
              </a:rPr>
              <a:t>Other sources use “Tier 1” methods</a:t>
            </a:r>
          </a:p>
          <a:p>
            <a:pPr eaLnBrk="1" hangingPunct="1">
              <a:lnSpc>
                <a:spcPct val="80000"/>
              </a:lnSpc>
            </a:pPr>
            <a:endParaRPr lang="en-GB" altLang="ja-JP" sz="2400" smtClean="0">
              <a:latin typeface="Arial" panose="020B0604020202020204" pitchFamily="34" charset="0"/>
              <a:ea typeface="MS PGothic" panose="020B0600070205080204" pitchFamily="34" charset="-128"/>
            </a:endParaRPr>
          </a:p>
          <a:p>
            <a:pPr eaLnBrk="1" hangingPunct="1">
              <a:lnSpc>
                <a:spcPct val="80000"/>
              </a:lnSpc>
            </a:pPr>
            <a:r>
              <a:rPr lang="en-GB" altLang="ja-JP" sz="2400" smtClean="0">
                <a:latin typeface="Arial" panose="020B0604020202020204" pitchFamily="34" charset="0"/>
                <a:ea typeface="MS PGothic" panose="020B0600070205080204" pitchFamily="34" charset="-128"/>
              </a:rPr>
              <a:t>Main effort is collecting activity data – use defaults for emission factors</a:t>
            </a:r>
          </a:p>
          <a:p>
            <a:pPr eaLnBrk="1" hangingPunct="1">
              <a:lnSpc>
                <a:spcPct val="80000"/>
              </a:lnSpc>
            </a:pPr>
            <a:endParaRPr lang="en-GB" altLang="ja-JP" sz="2400" smtClean="0">
              <a:latin typeface="Arial" panose="020B0604020202020204" pitchFamily="34" charset="0"/>
              <a:ea typeface="MS PGothic" panose="020B0600070205080204" pitchFamily="34" charset="-128"/>
            </a:endParaRPr>
          </a:p>
          <a:p>
            <a:pPr eaLnBrk="1" hangingPunct="1">
              <a:lnSpc>
                <a:spcPct val="80000"/>
              </a:lnSpc>
            </a:pPr>
            <a:r>
              <a:rPr lang="en-GB" altLang="ja-JP" sz="2400" smtClean="0">
                <a:latin typeface="Arial" panose="020B0604020202020204" pitchFamily="34" charset="0"/>
                <a:ea typeface="MS PGothic" panose="020B0600070205080204" pitchFamily="34" charset="-128"/>
              </a:rPr>
              <a:t>Look for national statistics already collected, co-operate in collecting new data</a:t>
            </a:r>
          </a:p>
          <a:p>
            <a:pPr eaLnBrk="1" hangingPunct="1">
              <a:lnSpc>
                <a:spcPct val="80000"/>
              </a:lnSpc>
            </a:pPr>
            <a:endParaRPr lang="en-GB" altLang="ja-JP" sz="2400" smtClean="0">
              <a:latin typeface="Arial" panose="020B0604020202020204" pitchFamily="34" charset="0"/>
              <a:ea typeface="MS PGothic" panose="020B0600070205080204" pitchFamily="34" charset="-128"/>
            </a:endParaRPr>
          </a:p>
          <a:p>
            <a:pPr eaLnBrk="1" hangingPunct="1">
              <a:lnSpc>
                <a:spcPct val="80000"/>
              </a:lnSpc>
            </a:pPr>
            <a:r>
              <a:rPr lang="en-GB" altLang="ja-JP" sz="2400" smtClean="0">
                <a:latin typeface="Arial" panose="020B0604020202020204" pitchFamily="34" charset="0"/>
                <a:ea typeface="MS PGothic" panose="020B0600070205080204" pitchFamily="34" charset="-128"/>
              </a:rPr>
              <a:t>International data sources can be used (IEA, FAO, ICAO etc.)</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163513"/>
            <a:ext cx="7918450" cy="768350"/>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Summary</a:t>
            </a:r>
          </a:p>
        </p:txBody>
      </p:sp>
      <p:sp>
        <p:nvSpPr>
          <p:cNvPr id="123907" name="Rectangle 3"/>
          <p:cNvSpPr>
            <a:spLocks noGrp="1" noChangeArrowheads="1"/>
          </p:cNvSpPr>
          <p:nvPr>
            <p:ph idx="1"/>
          </p:nvPr>
        </p:nvSpPr>
        <p:spPr>
          <a:xfrm>
            <a:off x="434975" y="1130300"/>
            <a:ext cx="8593138" cy="4845050"/>
          </a:xfrm>
        </p:spPr>
        <p:txBody>
          <a:bodyPr/>
          <a:lstStyle/>
          <a:p>
            <a:pPr eaLnBrk="1" hangingPunct="1">
              <a:lnSpc>
                <a:spcPct val="90000"/>
              </a:lnSpc>
              <a:buFont typeface="Wingdings" panose="05000000000000000000" pitchFamily="2" charset="2"/>
              <a:buChar char="v"/>
            </a:pPr>
            <a:r>
              <a:rPr lang="en-GB" altLang="ja-JP" smtClean="0">
                <a:latin typeface="Arial" panose="020B0604020202020204" pitchFamily="34" charset="0"/>
                <a:ea typeface="MS PGothic" panose="020B0600070205080204" pitchFamily="34" charset="-128"/>
                <a:cs typeface="Arial" panose="020B0604020202020204" pitchFamily="34" charset="0"/>
              </a:rPr>
              <a:t>Inventories need to be credible and believable: they need to be of high quality.</a:t>
            </a:r>
          </a:p>
          <a:p>
            <a:pPr eaLnBrk="1" hangingPunct="1">
              <a:lnSpc>
                <a:spcPct val="90000"/>
              </a:lnSpc>
              <a:buFont typeface="Wingdings" panose="05000000000000000000" pitchFamily="2" charset="2"/>
              <a:buChar char="v"/>
            </a:pPr>
            <a:r>
              <a:rPr lang="en-GB" altLang="ja-JP" smtClean="0">
                <a:latin typeface="Arial" panose="020B0604020202020204" pitchFamily="34" charset="0"/>
                <a:ea typeface="MS PGothic" panose="020B0600070205080204" pitchFamily="34" charset="-128"/>
                <a:cs typeface="Arial" panose="020B0604020202020204" pitchFamily="34" charset="0"/>
              </a:rPr>
              <a:t>Good Practice helps to produce quality inventories.</a:t>
            </a:r>
          </a:p>
          <a:p>
            <a:pPr eaLnBrk="1" hangingPunct="1">
              <a:lnSpc>
                <a:spcPct val="90000"/>
              </a:lnSpc>
              <a:buFont typeface="Wingdings" panose="05000000000000000000" pitchFamily="2" charset="2"/>
              <a:buChar char="v"/>
            </a:pPr>
            <a:r>
              <a:rPr lang="en-GB" altLang="ja-JP" smtClean="0">
                <a:latin typeface="Arial" panose="020B0604020202020204" pitchFamily="34" charset="0"/>
                <a:ea typeface="MS PGothic" panose="020B0600070205080204" pitchFamily="34" charset="-128"/>
                <a:cs typeface="Arial" panose="020B0604020202020204" pitchFamily="34" charset="0"/>
              </a:rPr>
              <a:t>Keep in mind the indicators of quality “TCCCA”.</a:t>
            </a:r>
          </a:p>
          <a:p>
            <a:pPr eaLnBrk="1" hangingPunct="1">
              <a:lnSpc>
                <a:spcPct val="90000"/>
              </a:lnSpc>
              <a:buFont typeface="Wingdings" panose="05000000000000000000" pitchFamily="2" charset="2"/>
              <a:buChar char="v"/>
            </a:pPr>
            <a:r>
              <a:rPr lang="en-US" altLang="ja-JP" smtClean="0">
                <a:latin typeface="Arial" panose="020B0604020202020204" pitchFamily="34" charset="0"/>
                <a:ea typeface="MS PGothic" panose="020B0600070205080204" pitchFamily="34" charset="-128"/>
                <a:cs typeface="Arial" panose="020B0604020202020204" pitchFamily="34" charset="0"/>
              </a:rPr>
              <a:t>QA/QC and verification activities should be integral parts of the inventory process.</a:t>
            </a:r>
          </a:p>
          <a:p>
            <a:pPr eaLnBrk="1" hangingPunct="1">
              <a:lnSpc>
                <a:spcPct val="90000"/>
              </a:lnSpc>
              <a:buFont typeface="Wingdings" panose="05000000000000000000" pitchFamily="2" charset="2"/>
              <a:buChar char="v"/>
            </a:pPr>
            <a:r>
              <a:rPr lang="en-US" altLang="ja-JP" smtClean="0">
                <a:latin typeface="Arial" panose="020B0604020202020204" pitchFamily="34" charset="0"/>
                <a:ea typeface="MS PGothic" panose="020B0600070205080204" pitchFamily="34" charset="-128"/>
                <a:cs typeface="Arial" panose="020B0604020202020204" pitchFamily="34" charset="0"/>
              </a:rPr>
              <a:t>Seek to achieve the balance of:</a:t>
            </a:r>
          </a:p>
          <a:p>
            <a:pPr lvl="1" eaLnBrk="1" hangingPunct="1">
              <a:lnSpc>
                <a:spcPct val="90000"/>
              </a:lnSpc>
              <a:buFont typeface="Wingdings" panose="05000000000000000000" pitchFamily="2" charset="2"/>
              <a:buChar char="ü"/>
            </a:pPr>
            <a:r>
              <a:rPr lang="en-US" altLang="ja-JP" smtClean="0">
                <a:latin typeface="Arial" panose="020B0604020202020204" pitchFamily="34" charset="0"/>
                <a:ea typeface="MS PGothic" panose="020B0600070205080204" pitchFamily="34" charset="-128"/>
                <a:cs typeface="Arial" panose="020B0604020202020204" pitchFamily="34" charset="0"/>
              </a:rPr>
              <a:t>QC requirements</a:t>
            </a:r>
          </a:p>
          <a:p>
            <a:pPr lvl="1" eaLnBrk="1" hangingPunct="1">
              <a:lnSpc>
                <a:spcPct val="90000"/>
              </a:lnSpc>
              <a:buFont typeface="Wingdings" panose="05000000000000000000" pitchFamily="2" charset="2"/>
              <a:buChar char="ü"/>
            </a:pPr>
            <a:r>
              <a:rPr lang="en-US" altLang="ja-JP" smtClean="0">
                <a:latin typeface="Arial" panose="020B0604020202020204" pitchFamily="34" charset="0"/>
                <a:ea typeface="MS PGothic" panose="020B0600070205080204" pitchFamily="34" charset="-128"/>
                <a:cs typeface="Arial" panose="020B0604020202020204" pitchFamily="34" charset="0"/>
              </a:rPr>
              <a:t>Requirements for timeliness &amp; cost effectiveness</a:t>
            </a:r>
            <a:endParaRPr lang="en-GB" altLang="ja-JP" smtClean="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90000"/>
              </a:lnSpc>
              <a:buFont typeface="Wingdings" panose="05000000000000000000" pitchFamily="2" charset="2"/>
              <a:buChar char="v"/>
            </a:pPr>
            <a:r>
              <a:rPr lang="en-GB" altLang="ja-JP" smtClean="0">
                <a:latin typeface="Arial" panose="020B0604020202020204" pitchFamily="34" charset="0"/>
                <a:ea typeface="MS PGothic" panose="020B0600070205080204" pitchFamily="34" charset="-128"/>
                <a:cs typeface="Arial" panose="020B0604020202020204" pitchFamily="34" charset="0"/>
              </a:rPr>
              <a:t>Initial planning and good management is essential.</a:t>
            </a:r>
          </a:p>
          <a:p>
            <a:pPr eaLnBrk="1" hangingPunct="1">
              <a:lnSpc>
                <a:spcPct val="90000"/>
              </a:lnSpc>
              <a:buFont typeface="Wingdings" panose="05000000000000000000" pitchFamily="2" charset="2"/>
              <a:buChar char="v"/>
            </a:pPr>
            <a:r>
              <a:rPr lang="en-GB" altLang="ja-JP" smtClean="0">
                <a:latin typeface="Arial" panose="020B0604020202020204" pitchFamily="34" charset="0"/>
                <a:ea typeface="MS PGothic" panose="020B0600070205080204" pitchFamily="34" charset="-128"/>
                <a:cs typeface="Arial" panose="020B0604020202020204" pitchFamily="34" charset="0"/>
              </a:rPr>
              <a:t>Limited resources is not a barrier to Greenhouse Gas Inventory compilation.</a:t>
            </a:r>
          </a:p>
          <a:p>
            <a:pPr eaLnBrk="1" hangingPunct="1">
              <a:lnSpc>
                <a:spcPct val="90000"/>
              </a:lnSpc>
              <a:buFont typeface="Wingdings" panose="05000000000000000000" pitchFamily="2" charset="2"/>
              <a:buChar char="v"/>
            </a:pPr>
            <a:endParaRPr lang="en-GB" altLang="ja-JP" smtClean="0">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fade">
                                      <p:cBhvr>
                                        <p:cTn id="7" dur="2000"/>
                                        <p:tgtEl>
                                          <p:spTgt spid="123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7">
                                            <p:txEl>
                                              <p:pRg st="2" end="2"/>
                                            </p:txEl>
                                          </p:spTgt>
                                        </p:tgtEl>
                                        <p:attrNameLst>
                                          <p:attrName>style.visibility</p:attrName>
                                        </p:attrNameLst>
                                      </p:cBhvr>
                                      <p:to>
                                        <p:strVal val="visible"/>
                                      </p:to>
                                    </p:set>
                                    <p:animEffect transition="in" filter="fade">
                                      <p:cBhvr>
                                        <p:cTn id="12" dur="2000"/>
                                        <p:tgtEl>
                                          <p:spTgt spid="123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Effect transition="in" filter="fade">
                                      <p:cBhvr>
                                        <p:cTn id="17" dur="2000"/>
                                        <p:tgtEl>
                                          <p:spTgt spid="123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7">
                                            <p:txEl>
                                              <p:pRg st="4" end="4"/>
                                            </p:txEl>
                                          </p:spTgt>
                                        </p:tgtEl>
                                        <p:attrNameLst>
                                          <p:attrName>style.visibility</p:attrName>
                                        </p:attrNameLst>
                                      </p:cBhvr>
                                      <p:to>
                                        <p:strVal val="visible"/>
                                      </p:to>
                                    </p:set>
                                    <p:animEffect transition="in" filter="fade">
                                      <p:cBhvr>
                                        <p:cTn id="22" dur="2000"/>
                                        <p:tgtEl>
                                          <p:spTgt spid="1239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animEffect transition="in" filter="fade">
                                      <p:cBhvr>
                                        <p:cTn id="27" dur="2000"/>
                                        <p:tgtEl>
                                          <p:spTgt spid="1239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3907">
                                            <p:txEl>
                                              <p:pRg st="6" end="6"/>
                                            </p:txEl>
                                          </p:spTgt>
                                        </p:tgtEl>
                                        <p:attrNameLst>
                                          <p:attrName>style.visibility</p:attrName>
                                        </p:attrNameLst>
                                      </p:cBhvr>
                                      <p:to>
                                        <p:strVal val="visible"/>
                                      </p:to>
                                    </p:set>
                                    <p:animEffect transition="in" filter="fade">
                                      <p:cBhvr>
                                        <p:cTn id="32" dur="2000"/>
                                        <p:tgtEl>
                                          <p:spTgt spid="1239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3907">
                                            <p:txEl>
                                              <p:pRg st="7" end="7"/>
                                            </p:txEl>
                                          </p:spTgt>
                                        </p:tgtEl>
                                        <p:attrNameLst>
                                          <p:attrName>style.visibility</p:attrName>
                                        </p:attrNameLst>
                                      </p:cBhvr>
                                      <p:to>
                                        <p:strVal val="visible"/>
                                      </p:to>
                                    </p:set>
                                    <p:animEffect transition="in" filter="fade">
                                      <p:cBhvr>
                                        <p:cTn id="37" dur="2000"/>
                                        <p:tgtEl>
                                          <p:spTgt spid="1239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3907">
                                            <p:txEl>
                                              <p:pRg st="8" end="8"/>
                                            </p:txEl>
                                          </p:spTgt>
                                        </p:tgtEl>
                                        <p:attrNameLst>
                                          <p:attrName>style.visibility</p:attrName>
                                        </p:attrNameLst>
                                      </p:cBhvr>
                                      <p:to>
                                        <p:strVal val="visible"/>
                                      </p:to>
                                    </p:set>
                                    <p:animEffect transition="in" filter="fade">
                                      <p:cBhvr>
                                        <p:cTn id="42" dur="2000"/>
                                        <p:tgtEl>
                                          <p:spTgt spid="123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12788" y="2719388"/>
            <a:ext cx="7772400" cy="1362075"/>
          </a:xfrm>
        </p:spPr>
        <p:txBody>
          <a:bodyPr/>
          <a:lstStyle/>
          <a:p>
            <a:pPr algn="ctr" eaLnBrk="1" hangingPunct="1">
              <a:defRPr/>
            </a:pPr>
            <a:r>
              <a:rPr lang="en-GB" altLang="zh-CN" dirty="0" smtClean="0">
                <a:latin typeface="Arial" pitchFamily="34" charset="0"/>
                <a:ea typeface="SimSun" pitchFamily="2" charset="-122"/>
                <a:cs typeface="Arial" pitchFamily="34" charset="0"/>
              </a:rPr>
              <a:t>Any Questions?</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3238" y="163513"/>
            <a:ext cx="7918450" cy="1008062"/>
          </a:xfrm>
        </p:spPr>
        <p:txBody>
          <a:bodyPr/>
          <a:lstStyle/>
          <a:p>
            <a:pPr eaLnBrk="1" hangingPunct="1">
              <a:defRPr/>
            </a:pPr>
            <a:r>
              <a:rPr lang="en-GB" altLang="zh-CN" dirty="0" smtClean="0">
                <a:effectLst>
                  <a:outerShdw blurRad="38100" dist="38100" dir="2700000" algn="tl">
                    <a:srgbClr val="000000">
                      <a:alpha val="43137"/>
                    </a:srgbClr>
                  </a:outerShdw>
                </a:effectLst>
                <a:latin typeface="+mj-lt"/>
                <a:ea typeface="SimSun" pitchFamily="2" charset="-122"/>
              </a:rPr>
              <a:t>Transparency</a:t>
            </a:r>
            <a:endParaRPr lang="en-GB" altLang="zh-CN" sz="3200" dirty="0" smtClean="0">
              <a:effectLst>
                <a:outerShdw blurRad="38100" dist="38100" dir="2700000" algn="tl">
                  <a:srgbClr val="000000">
                    <a:alpha val="43137"/>
                  </a:srgbClr>
                </a:outerShdw>
              </a:effectLst>
              <a:latin typeface="+mj-lt"/>
              <a:ea typeface="SimSun" pitchFamily="2" charset="-122"/>
            </a:endParaRPr>
          </a:p>
        </p:txBody>
      </p:sp>
      <p:sp>
        <p:nvSpPr>
          <p:cNvPr id="20483" name="Rectangle 3"/>
          <p:cNvSpPr>
            <a:spLocks noGrp="1" noChangeArrowheads="1"/>
          </p:cNvSpPr>
          <p:nvPr>
            <p:ph idx="1"/>
          </p:nvPr>
        </p:nvSpPr>
        <p:spPr>
          <a:xfrm>
            <a:off x="595313" y="1225550"/>
            <a:ext cx="7962900" cy="4900613"/>
          </a:xfrm>
        </p:spPr>
        <p:txBody>
          <a:bodyPr/>
          <a:lstStyle/>
          <a:p>
            <a:pPr eaLnBrk="1" hangingPunct="1">
              <a:defRPr/>
            </a:pPr>
            <a:r>
              <a:rPr lang="en-GB" altLang="zh-CN" sz="2400" dirty="0" smtClean="0">
                <a:latin typeface="+mn-lt"/>
                <a:ea typeface="SimSun" pitchFamily="2" charset="-122"/>
              </a:rPr>
              <a:t>There is sufficient and clear documentation such that individuals or groups other than the inventory compilers can understand how the inventory was compiled and can assure themselves it meets the </a:t>
            </a:r>
            <a:r>
              <a:rPr lang="en-GB" altLang="zh-CN" sz="2400" i="1" dirty="0" smtClean="0">
                <a:latin typeface="+mn-lt"/>
                <a:ea typeface="SimSun" pitchFamily="2" charset="-122"/>
              </a:rPr>
              <a:t>good practice</a:t>
            </a:r>
            <a:r>
              <a:rPr lang="en-GB" altLang="zh-CN" sz="2400" dirty="0" smtClean="0">
                <a:latin typeface="+mn-lt"/>
                <a:ea typeface="SimSun" pitchFamily="2" charset="-122"/>
              </a:rPr>
              <a:t> requirements for national greenhouse gas emissions inventories. </a:t>
            </a:r>
          </a:p>
          <a:p>
            <a:pPr lvl="1" eaLnBrk="1" hangingPunct="1">
              <a:buFontTx/>
              <a:buNone/>
              <a:defRPr/>
            </a:pPr>
            <a:endParaRPr lang="en-GB" altLang="zh-CN" sz="2000" dirty="0" smtClean="0">
              <a:latin typeface="+mn-lt"/>
              <a:ea typeface="SimSun" pitchFamily="2" charset="-122"/>
            </a:endParaRPr>
          </a:p>
          <a:p>
            <a:pPr lvl="1" eaLnBrk="1" hangingPunct="1">
              <a:buFontTx/>
              <a:buNone/>
              <a:defRPr/>
            </a:pPr>
            <a:r>
              <a:rPr lang="en-GB" altLang="zh-CN" sz="2000" i="1" u="sng" dirty="0" smtClean="0">
                <a:solidFill>
                  <a:srgbClr val="C00000"/>
                </a:solidFill>
                <a:latin typeface="+mn-lt"/>
                <a:ea typeface="SimSun" pitchFamily="2" charset="-122"/>
              </a:rPr>
              <a:t>Relevant chapters in the 2006 IPCC Guidelines</a:t>
            </a:r>
          </a:p>
          <a:p>
            <a:pPr lvl="1" eaLnBrk="1" hangingPunct="1">
              <a:defRPr/>
            </a:pPr>
            <a:r>
              <a:rPr lang="en-GB" altLang="zh-CN" sz="2000" dirty="0" smtClean="0">
                <a:latin typeface="+mn-lt"/>
                <a:ea typeface="SimSun" pitchFamily="2" charset="-122"/>
              </a:rPr>
              <a:t>Chapter 8, Reporting Guidance and Tables, of Volume 1</a:t>
            </a:r>
          </a:p>
          <a:p>
            <a:pPr lvl="1" eaLnBrk="1" hangingPunct="1">
              <a:defRPr/>
            </a:pPr>
            <a:r>
              <a:rPr lang="en-GB" altLang="zh-CN" sz="2000" dirty="0" smtClean="0">
                <a:latin typeface="+mn-lt"/>
                <a:ea typeface="SimSun" pitchFamily="2" charset="-122"/>
              </a:rPr>
              <a:t>Chapter 6, QA/QC and Verification, of Volume 1</a:t>
            </a:r>
          </a:p>
          <a:p>
            <a:pPr lvl="1" eaLnBrk="1" hangingPunct="1">
              <a:defRPr/>
            </a:pPr>
            <a:r>
              <a:rPr lang="en-GB" altLang="zh-CN" sz="2000" dirty="0" smtClean="0">
                <a:latin typeface="+mn-lt"/>
                <a:ea typeface="SimSun" pitchFamily="2" charset="-122"/>
              </a:rPr>
              <a:t>respective chapters (</a:t>
            </a:r>
            <a:r>
              <a:rPr lang="en-GB" altLang="zh-CN" sz="2000" dirty="0" err="1" smtClean="0">
                <a:latin typeface="+mn-lt"/>
                <a:ea typeface="SimSun" pitchFamily="2" charset="-122"/>
              </a:rPr>
              <a:t>sectoral</a:t>
            </a:r>
            <a:r>
              <a:rPr lang="en-GB" altLang="zh-CN" sz="2000" dirty="0" smtClean="0">
                <a:latin typeface="+mn-lt"/>
                <a:ea typeface="SimSun" pitchFamily="2" charset="-122"/>
              </a:rPr>
              <a:t> guidance) of Volumes 2-5</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54050" y="163513"/>
            <a:ext cx="7918450" cy="1008062"/>
          </a:xfrm>
        </p:spPr>
        <p:txBody>
          <a:bodyPr/>
          <a:lstStyle/>
          <a:p>
            <a:pPr eaLnBrk="1" hangingPunct="1">
              <a:defRPr/>
            </a:pPr>
            <a:r>
              <a:rPr lang="en-GB" altLang="zh-CN" dirty="0" smtClean="0">
                <a:effectLst>
                  <a:outerShdw blurRad="38100" dist="38100" dir="2700000" algn="tl">
                    <a:srgbClr val="000000">
                      <a:alpha val="43137"/>
                    </a:srgbClr>
                  </a:outerShdw>
                </a:effectLst>
                <a:latin typeface="+mj-lt"/>
                <a:ea typeface="SimSun" pitchFamily="2" charset="-122"/>
              </a:rPr>
              <a:t>Completeness</a:t>
            </a:r>
            <a:endParaRPr lang="en-GB" altLang="zh-CN" sz="3200" dirty="0" smtClean="0">
              <a:effectLst>
                <a:outerShdw blurRad="38100" dist="38100" dir="2700000" algn="tl">
                  <a:srgbClr val="000000">
                    <a:alpha val="43137"/>
                  </a:srgbClr>
                </a:outerShdw>
              </a:effectLst>
              <a:latin typeface="+mj-lt"/>
              <a:ea typeface="SimSun" pitchFamily="2" charset="-122"/>
            </a:endParaRPr>
          </a:p>
        </p:txBody>
      </p:sp>
      <p:sp>
        <p:nvSpPr>
          <p:cNvPr id="20483" name="Rectangle 3"/>
          <p:cNvSpPr>
            <a:spLocks noGrp="1" noChangeArrowheads="1"/>
          </p:cNvSpPr>
          <p:nvPr>
            <p:ph idx="1"/>
          </p:nvPr>
        </p:nvSpPr>
        <p:spPr>
          <a:xfrm>
            <a:off x="585788" y="1600200"/>
            <a:ext cx="8101012" cy="4525963"/>
          </a:xfrm>
        </p:spPr>
        <p:txBody>
          <a:bodyPr/>
          <a:lstStyle/>
          <a:p>
            <a:pPr eaLnBrk="1" hangingPunct="1">
              <a:lnSpc>
                <a:spcPct val="90000"/>
              </a:lnSpc>
              <a:defRPr/>
            </a:pPr>
            <a:r>
              <a:rPr lang="en-GB" altLang="zh-CN" sz="2400" dirty="0" smtClean="0">
                <a:latin typeface="+mn-lt"/>
                <a:ea typeface="SimSun" pitchFamily="2" charset="-122"/>
              </a:rPr>
              <a:t>Estimates are reported for all relevant categories of sources and sinks, and gases. Geographic areas within the scope of the national greenhouse gas inventory are recommended in these </a:t>
            </a:r>
            <a:r>
              <a:rPr lang="en-GB" altLang="zh-CN" sz="2400" i="1" dirty="0" smtClean="0">
                <a:latin typeface="+mn-lt"/>
                <a:ea typeface="SimSun" pitchFamily="2" charset="-122"/>
              </a:rPr>
              <a:t>Guidelines</a:t>
            </a:r>
            <a:r>
              <a:rPr lang="en-GB" altLang="zh-CN" sz="2400" dirty="0" smtClean="0">
                <a:latin typeface="+mn-lt"/>
                <a:ea typeface="SimSun" pitchFamily="2" charset="-122"/>
              </a:rPr>
              <a:t>. Where elements are missing their absence should be clearly documented together with a justification for exclusion.</a:t>
            </a:r>
          </a:p>
          <a:p>
            <a:pPr lvl="1" eaLnBrk="1" hangingPunct="1">
              <a:lnSpc>
                <a:spcPct val="90000"/>
              </a:lnSpc>
              <a:defRPr/>
            </a:pPr>
            <a:endParaRPr lang="en-GB" altLang="zh-CN" sz="2000" dirty="0" smtClean="0">
              <a:latin typeface="+mn-lt"/>
              <a:ea typeface="SimSun" pitchFamily="2" charset="-122"/>
            </a:endParaRPr>
          </a:p>
          <a:p>
            <a:pPr lvl="1" eaLnBrk="1" hangingPunct="1">
              <a:lnSpc>
                <a:spcPct val="90000"/>
              </a:lnSpc>
              <a:buFontTx/>
              <a:buNone/>
              <a:defRPr/>
            </a:pPr>
            <a:r>
              <a:rPr lang="en-GB" altLang="zh-CN" sz="2000" i="1" u="sng" dirty="0" smtClean="0">
                <a:solidFill>
                  <a:srgbClr val="C00000"/>
                </a:solidFill>
                <a:latin typeface="+mn-lt"/>
                <a:ea typeface="SimSun" pitchFamily="2" charset="-122"/>
              </a:rPr>
              <a:t>Relevant chapters in the 2006 IPCC Guidelines</a:t>
            </a:r>
          </a:p>
          <a:p>
            <a:pPr lvl="1" eaLnBrk="1" hangingPunct="1">
              <a:lnSpc>
                <a:spcPct val="90000"/>
              </a:lnSpc>
              <a:defRPr/>
            </a:pPr>
            <a:r>
              <a:rPr lang="en-GB" altLang="zh-CN" sz="2000" dirty="0" smtClean="0">
                <a:latin typeface="+mn-lt"/>
                <a:ea typeface="SimSun" pitchFamily="2" charset="-122"/>
              </a:rPr>
              <a:t>Chapter 8, Reporting Guidance and Tables, of Volume 1</a:t>
            </a:r>
          </a:p>
          <a:p>
            <a:pPr lvl="1" eaLnBrk="1" hangingPunct="1">
              <a:lnSpc>
                <a:spcPct val="90000"/>
              </a:lnSpc>
              <a:defRPr/>
            </a:pPr>
            <a:r>
              <a:rPr lang="en-GB" altLang="zh-CN" sz="2000" dirty="0" smtClean="0">
                <a:latin typeface="+mn-lt"/>
                <a:ea typeface="SimSun" pitchFamily="2" charset="-122"/>
              </a:rPr>
              <a:t>respective chapters (</a:t>
            </a:r>
            <a:r>
              <a:rPr lang="en-GB" altLang="zh-CN" sz="2000" dirty="0" err="1" smtClean="0">
                <a:latin typeface="+mn-lt"/>
                <a:ea typeface="SimSun" pitchFamily="2" charset="-122"/>
              </a:rPr>
              <a:t>sectoral</a:t>
            </a:r>
            <a:r>
              <a:rPr lang="en-GB" altLang="zh-CN" sz="2000" dirty="0" smtClean="0">
                <a:latin typeface="+mn-lt"/>
                <a:ea typeface="SimSun" pitchFamily="2" charset="-122"/>
              </a:rPr>
              <a:t> guidance) of Volumes 2-5.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3575" y="163513"/>
            <a:ext cx="7918450" cy="1008062"/>
          </a:xfrm>
        </p:spPr>
        <p:txBody>
          <a:bodyPr/>
          <a:lstStyle/>
          <a:p>
            <a:pPr eaLnBrk="1" hangingPunct="1">
              <a:defRPr/>
            </a:pPr>
            <a:r>
              <a:rPr lang="en-GB" altLang="zh-CN" dirty="0" smtClean="0">
                <a:effectLst>
                  <a:outerShdw blurRad="38100" dist="38100" dir="2700000" algn="tl">
                    <a:srgbClr val="000000">
                      <a:alpha val="43137"/>
                    </a:srgbClr>
                  </a:outerShdw>
                </a:effectLst>
                <a:latin typeface="+mj-lt"/>
                <a:ea typeface="SimSun" pitchFamily="2" charset="-122"/>
              </a:rPr>
              <a:t>Consistency</a:t>
            </a:r>
            <a:endParaRPr lang="en-GB" altLang="zh-CN" sz="3200" dirty="0" smtClean="0">
              <a:effectLst>
                <a:outerShdw blurRad="38100" dist="38100" dir="2700000" algn="tl">
                  <a:srgbClr val="000000">
                    <a:alpha val="43137"/>
                  </a:srgbClr>
                </a:outerShdw>
              </a:effectLst>
              <a:latin typeface="+mj-lt"/>
              <a:ea typeface="SimSun" pitchFamily="2" charset="-122"/>
            </a:endParaRPr>
          </a:p>
        </p:txBody>
      </p:sp>
      <p:sp>
        <p:nvSpPr>
          <p:cNvPr id="22531" name="Rectangle 3"/>
          <p:cNvSpPr>
            <a:spLocks noGrp="1" noChangeArrowheads="1"/>
          </p:cNvSpPr>
          <p:nvPr>
            <p:ph idx="1"/>
          </p:nvPr>
        </p:nvSpPr>
        <p:spPr>
          <a:xfrm>
            <a:off x="523875" y="1244600"/>
            <a:ext cx="8162925" cy="5032375"/>
          </a:xfrm>
        </p:spPr>
        <p:txBody>
          <a:bodyPr/>
          <a:lstStyle/>
          <a:p>
            <a:pPr eaLnBrk="1" hangingPunct="1">
              <a:lnSpc>
                <a:spcPct val="90000"/>
              </a:lnSpc>
              <a:defRPr/>
            </a:pPr>
            <a:r>
              <a:rPr lang="en-GB" altLang="zh-CN" sz="2400" dirty="0" smtClean="0">
                <a:latin typeface="+mn-lt"/>
                <a:ea typeface="SimSun" pitchFamily="2" charset="-122"/>
              </a:rPr>
              <a:t>Estimates for different inventory years, gases and categories are made in such a way that differences in the results between years and categories reflect real differences in emissions. Inventory annual trends, as far as possible, should be calculated using the same method and data sources in all years and should aim to reflect the real annual fluctuations in emissions or removals and not be subject to changes resulting from methodological differences. </a:t>
            </a:r>
          </a:p>
          <a:p>
            <a:pPr lvl="1" eaLnBrk="1" hangingPunct="1">
              <a:lnSpc>
                <a:spcPct val="90000"/>
              </a:lnSpc>
              <a:defRPr/>
            </a:pPr>
            <a:endParaRPr lang="en-GB" altLang="zh-CN" sz="2000" dirty="0" smtClean="0">
              <a:latin typeface="+mn-lt"/>
              <a:ea typeface="SimSun" pitchFamily="2" charset="-122"/>
            </a:endParaRPr>
          </a:p>
          <a:p>
            <a:pPr lvl="1" eaLnBrk="1" hangingPunct="1">
              <a:lnSpc>
                <a:spcPct val="90000"/>
              </a:lnSpc>
              <a:buFontTx/>
              <a:buNone/>
              <a:defRPr/>
            </a:pPr>
            <a:r>
              <a:rPr lang="en-GB" altLang="zh-CN" sz="2000" i="1" u="sng" dirty="0" smtClean="0">
                <a:solidFill>
                  <a:srgbClr val="C00000"/>
                </a:solidFill>
                <a:latin typeface="+mn-lt"/>
                <a:ea typeface="SimSun" pitchFamily="2" charset="-122"/>
              </a:rPr>
              <a:t>Relevant chapters in the 2006 IPCC Guidelines</a:t>
            </a:r>
          </a:p>
          <a:p>
            <a:pPr lvl="1" eaLnBrk="1" hangingPunct="1">
              <a:lnSpc>
                <a:spcPct val="90000"/>
              </a:lnSpc>
              <a:defRPr/>
            </a:pPr>
            <a:r>
              <a:rPr lang="en-GB" altLang="zh-CN" sz="2000" dirty="0" smtClean="0">
                <a:latin typeface="+mn-lt"/>
                <a:ea typeface="SimSun" pitchFamily="2" charset="-122"/>
              </a:rPr>
              <a:t>Chapter 2: Approaches to Data Collection, of Volume 1</a:t>
            </a:r>
          </a:p>
          <a:p>
            <a:pPr lvl="1" eaLnBrk="1" hangingPunct="1">
              <a:lnSpc>
                <a:spcPct val="90000"/>
              </a:lnSpc>
              <a:defRPr/>
            </a:pPr>
            <a:r>
              <a:rPr lang="en-GB" altLang="zh-CN" sz="2000" dirty="0" smtClean="0">
                <a:latin typeface="+mn-lt"/>
                <a:ea typeface="SimSun" pitchFamily="2" charset="-122"/>
              </a:rPr>
              <a:t>Chapter 4: Methodological Choice and Identification of Key Categories,  of Volume 1</a:t>
            </a:r>
          </a:p>
          <a:p>
            <a:pPr lvl="1" eaLnBrk="1" hangingPunct="1">
              <a:lnSpc>
                <a:spcPct val="90000"/>
              </a:lnSpc>
              <a:defRPr/>
            </a:pPr>
            <a:r>
              <a:rPr lang="en-GB" altLang="zh-CN" sz="2000" dirty="0" smtClean="0">
                <a:latin typeface="+mn-lt"/>
                <a:ea typeface="SimSun" pitchFamily="2" charset="-122"/>
              </a:rPr>
              <a:t>Chapter5: Time Series Consistency, of Volume 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4050" y="163513"/>
            <a:ext cx="7918450" cy="1008062"/>
          </a:xfrm>
        </p:spPr>
        <p:txBody>
          <a:bodyPr/>
          <a:lstStyle/>
          <a:p>
            <a:pPr eaLnBrk="1" hangingPunct="1">
              <a:defRPr/>
            </a:pPr>
            <a:r>
              <a:rPr lang="en-GB" altLang="zh-CN" dirty="0" smtClean="0">
                <a:effectLst>
                  <a:outerShdw blurRad="38100" dist="38100" dir="2700000" algn="tl">
                    <a:srgbClr val="000000">
                      <a:alpha val="43137"/>
                    </a:srgbClr>
                  </a:outerShdw>
                </a:effectLst>
                <a:latin typeface="+mj-lt"/>
                <a:ea typeface="SimSun" pitchFamily="2" charset="-122"/>
              </a:rPr>
              <a:t>Comparability</a:t>
            </a:r>
            <a:endParaRPr lang="en-GB" altLang="zh-CN" sz="3200" dirty="0" smtClean="0">
              <a:effectLst>
                <a:outerShdw blurRad="38100" dist="38100" dir="2700000" algn="tl">
                  <a:srgbClr val="000000">
                    <a:alpha val="43137"/>
                  </a:srgbClr>
                </a:outerShdw>
              </a:effectLst>
              <a:latin typeface="+mj-lt"/>
              <a:ea typeface="SimSun" pitchFamily="2" charset="-122"/>
            </a:endParaRPr>
          </a:p>
        </p:txBody>
      </p:sp>
      <p:sp>
        <p:nvSpPr>
          <p:cNvPr id="23555" name="Rectangle 3"/>
          <p:cNvSpPr>
            <a:spLocks noGrp="1" noChangeArrowheads="1"/>
          </p:cNvSpPr>
          <p:nvPr>
            <p:ph idx="1"/>
          </p:nvPr>
        </p:nvSpPr>
        <p:spPr>
          <a:xfrm>
            <a:off x="808038" y="1600200"/>
            <a:ext cx="7878762" cy="4525963"/>
          </a:xfrm>
        </p:spPr>
        <p:txBody>
          <a:bodyPr/>
          <a:lstStyle/>
          <a:p>
            <a:pPr eaLnBrk="1" hangingPunct="1">
              <a:lnSpc>
                <a:spcPct val="90000"/>
              </a:lnSpc>
              <a:defRPr/>
            </a:pPr>
            <a:r>
              <a:rPr lang="en-GB" altLang="zh-CN" sz="2400" dirty="0" smtClean="0">
                <a:latin typeface="+mn-lt"/>
                <a:ea typeface="SimSun" pitchFamily="2" charset="-122"/>
              </a:rPr>
              <a:t>The national greenhouse gas inventory is reported in a way that allows it to be compared with national greenhouse gas inventories for other countries. This comparability should be reflected in appropriate choice of key categories and in the use of the reporting guidance and tables and use of the classification and definition of categories of emissions and removals.</a:t>
            </a:r>
          </a:p>
          <a:p>
            <a:pPr lvl="1" eaLnBrk="1" hangingPunct="1">
              <a:lnSpc>
                <a:spcPct val="90000"/>
              </a:lnSpc>
              <a:defRPr/>
            </a:pPr>
            <a:endParaRPr lang="en-GB" altLang="zh-CN" sz="2000" dirty="0" smtClean="0">
              <a:ea typeface="SimSun" pitchFamily="2" charset="-122"/>
            </a:endParaRPr>
          </a:p>
          <a:p>
            <a:pPr lvl="1" eaLnBrk="1" hangingPunct="1">
              <a:lnSpc>
                <a:spcPct val="90000"/>
              </a:lnSpc>
              <a:buFontTx/>
              <a:buNone/>
              <a:defRPr/>
            </a:pPr>
            <a:r>
              <a:rPr lang="en-GB" altLang="zh-CN" sz="2000" i="1" u="sng" dirty="0" smtClean="0">
                <a:solidFill>
                  <a:srgbClr val="C00000"/>
                </a:solidFill>
                <a:ea typeface="SimSun" pitchFamily="2" charset="-122"/>
              </a:rPr>
              <a:t>Relevant chapters in the 2006 IPCC Guidelines</a:t>
            </a:r>
          </a:p>
          <a:p>
            <a:pPr lvl="1" eaLnBrk="1" hangingPunct="1">
              <a:lnSpc>
                <a:spcPct val="90000"/>
              </a:lnSpc>
              <a:defRPr/>
            </a:pPr>
            <a:r>
              <a:rPr lang="en-GB" altLang="zh-CN" sz="2000" dirty="0" smtClean="0">
                <a:ea typeface="SimSun" pitchFamily="2" charset="-122"/>
              </a:rPr>
              <a:t>Chapter 8, Reporting Guidance and Tables, of Volume 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35013" y="163513"/>
            <a:ext cx="7918450" cy="1008062"/>
          </a:xfrm>
        </p:spPr>
        <p:txBody>
          <a:bodyPr/>
          <a:lstStyle/>
          <a:p>
            <a:pPr eaLnBrk="1" hangingPunct="1">
              <a:defRPr/>
            </a:pPr>
            <a:r>
              <a:rPr lang="en-GB" altLang="zh-CN" dirty="0" smtClean="0">
                <a:effectLst>
                  <a:outerShdw blurRad="38100" dist="38100" dir="2700000" algn="tl">
                    <a:srgbClr val="000000">
                      <a:alpha val="43137"/>
                    </a:srgbClr>
                  </a:outerShdw>
                </a:effectLst>
                <a:latin typeface="+mj-lt"/>
                <a:ea typeface="SimSun" pitchFamily="2" charset="-122"/>
              </a:rPr>
              <a:t>Accuracy</a:t>
            </a:r>
            <a:endParaRPr lang="en-GB" altLang="zh-CN" sz="3200" dirty="0" smtClean="0">
              <a:effectLst>
                <a:outerShdw blurRad="38100" dist="38100" dir="2700000" algn="tl">
                  <a:srgbClr val="000000">
                    <a:alpha val="43137"/>
                  </a:srgbClr>
                </a:outerShdw>
              </a:effectLst>
              <a:latin typeface="+mj-lt"/>
              <a:ea typeface="SimSun" pitchFamily="2" charset="-122"/>
            </a:endParaRPr>
          </a:p>
        </p:txBody>
      </p:sp>
      <p:sp>
        <p:nvSpPr>
          <p:cNvPr id="24579" name="Rectangle 3"/>
          <p:cNvSpPr>
            <a:spLocks noGrp="1" noChangeArrowheads="1"/>
          </p:cNvSpPr>
          <p:nvPr>
            <p:ph idx="1"/>
          </p:nvPr>
        </p:nvSpPr>
        <p:spPr>
          <a:xfrm>
            <a:off x="857250" y="1439863"/>
            <a:ext cx="7634288" cy="4525962"/>
          </a:xfrm>
        </p:spPr>
        <p:txBody>
          <a:bodyPr/>
          <a:lstStyle/>
          <a:p>
            <a:pPr eaLnBrk="1" hangingPunct="1">
              <a:defRPr/>
            </a:pPr>
            <a:r>
              <a:rPr lang="en-GB" altLang="zh-CN" sz="2400" dirty="0" smtClean="0">
                <a:latin typeface="+mn-lt"/>
                <a:ea typeface="SimSun" pitchFamily="2" charset="-122"/>
              </a:rPr>
              <a:t>The national greenhouse gas inventory contains neither over- nor under-estimates so far as can be judged. This means making all endeavours to remove bias from the inventory estimates </a:t>
            </a:r>
          </a:p>
          <a:p>
            <a:pPr lvl="1" eaLnBrk="1" hangingPunct="1">
              <a:defRPr/>
            </a:pPr>
            <a:endParaRPr lang="en-GB" altLang="zh-CN" sz="2000" dirty="0" smtClean="0">
              <a:latin typeface="+mn-lt"/>
              <a:ea typeface="SimSun" pitchFamily="2" charset="-122"/>
            </a:endParaRPr>
          </a:p>
          <a:p>
            <a:pPr lvl="1" eaLnBrk="1" hangingPunct="1">
              <a:buFontTx/>
              <a:buNone/>
              <a:defRPr/>
            </a:pPr>
            <a:r>
              <a:rPr lang="en-GB" altLang="zh-CN" sz="2000" i="1" u="sng" dirty="0" smtClean="0">
                <a:solidFill>
                  <a:srgbClr val="C00000"/>
                </a:solidFill>
                <a:latin typeface="+mn-lt"/>
                <a:ea typeface="SimSun" pitchFamily="2" charset="-122"/>
              </a:rPr>
              <a:t>Relevant chapters in the 2006 IPCC Guidelines</a:t>
            </a:r>
            <a:endParaRPr lang="en-GB" altLang="zh-CN" sz="2000" dirty="0" smtClean="0">
              <a:latin typeface="+mn-lt"/>
              <a:ea typeface="SimSun" pitchFamily="2" charset="-122"/>
            </a:endParaRPr>
          </a:p>
          <a:p>
            <a:pPr lvl="1" eaLnBrk="1" hangingPunct="1">
              <a:defRPr/>
            </a:pPr>
            <a:r>
              <a:rPr lang="en-GB" altLang="zh-CN" sz="2000" dirty="0" smtClean="0">
                <a:latin typeface="+mn-lt"/>
                <a:ea typeface="SimSun" pitchFamily="2" charset="-122"/>
              </a:rPr>
              <a:t>Chapter 2, Approaches to Data Collection, of Volume 1 </a:t>
            </a:r>
          </a:p>
          <a:p>
            <a:pPr lvl="1" eaLnBrk="1" hangingPunct="1">
              <a:defRPr/>
            </a:pPr>
            <a:r>
              <a:rPr lang="en-GB" altLang="zh-CN" sz="2000" dirty="0" smtClean="0">
                <a:latin typeface="+mn-lt"/>
                <a:ea typeface="SimSun" pitchFamily="2" charset="-122"/>
              </a:rPr>
              <a:t>Chapter 3, Uncertainties, of Volume 1 and </a:t>
            </a:r>
            <a:br>
              <a:rPr lang="en-GB" altLang="zh-CN" sz="2000" dirty="0" smtClean="0">
                <a:latin typeface="+mn-lt"/>
                <a:ea typeface="SimSun" pitchFamily="2" charset="-122"/>
              </a:rPr>
            </a:br>
            <a:r>
              <a:rPr lang="en-GB" altLang="zh-CN" sz="2000" dirty="0" smtClean="0">
                <a:latin typeface="+mn-lt"/>
                <a:ea typeface="SimSun" pitchFamily="2" charset="-122"/>
              </a:rPr>
              <a:t>respective chapters (</a:t>
            </a:r>
            <a:r>
              <a:rPr lang="en-GB" altLang="zh-CN" sz="2000" dirty="0" err="1" smtClean="0">
                <a:latin typeface="+mn-lt"/>
                <a:ea typeface="SimSun" pitchFamily="2" charset="-122"/>
              </a:rPr>
              <a:t>sectoral</a:t>
            </a:r>
            <a:r>
              <a:rPr lang="en-GB" altLang="zh-CN" sz="2000" dirty="0" smtClean="0">
                <a:latin typeface="+mn-lt"/>
                <a:ea typeface="SimSun" pitchFamily="2" charset="-122"/>
              </a:rPr>
              <a:t> guidance) of Volumes 2-5.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Good Practice</a:t>
            </a:r>
          </a:p>
        </p:txBody>
      </p:sp>
      <p:sp>
        <p:nvSpPr>
          <p:cNvPr id="11267" name="Rectangle 3"/>
          <p:cNvSpPr>
            <a:spLocks noGrp="1" noChangeArrowheads="1"/>
          </p:cNvSpPr>
          <p:nvPr>
            <p:ph idx="1"/>
          </p:nvPr>
        </p:nvSpPr>
        <p:spPr>
          <a:xfrm>
            <a:off x="469900" y="1333500"/>
            <a:ext cx="8216900" cy="4525963"/>
          </a:xfrm>
        </p:spPr>
        <p:txBody>
          <a:bodyPr/>
          <a:lstStyle/>
          <a:p>
            <a:pPr eaLnBrk="1" hangingPunct="1">
              <a:buFont typeface="Wingdings" panose="05000000000000000000" pitchFamily="2" charset="2"/>
              <a:buChar char="u"/>
              <a:defRPr/>
            </a:pPr>
            <a:r>
              <a:rPr lang="en-GB" altLang="zh-CN" smtClean="0">
                <a:latin typeface="Arial" panose="020B0604020202020204" pitchFamily="34" charset="0"/>
                <a:ea typeface="SimSun" panose="02010600030101010101" pitchFamily="2" charset="-122"/>
              </a:rPr>
              <a:t>National inventories of anthropogenic greenhouse gas emissions and removals consistent with </a:t>
            </a:r>
            <a:r>
              <a:rPr lang="en-GB" altLang="zh-CN" i="1" u="sng" smtClean="0">
                <a:solidFill>
                  <a:srgbClr val="FF0066"/>
                </a:solidFill>
                <a:effectLst>
                  <a:outerShdw blurRad="38100" dist="38100" dir="2700000" algn="tl">
                    <a:srgbClr val="C0C0C0"/>
                  </a:outerShdw>
                </a:effectLst>
                <a:latin typeface="Arial" panose="020B0604020202020204" pitchFamily="34" charset="0"/>
                <a:ea typeface="SimSun" panose="02010600030101010101" pitchFamily="2" charset="-122"/>
              </a:rPr>
              <a:t>good practice</a:t>
            </a:r>
            <a:r>
              <a:rPr lang="en-GB" altLang="zh-CN" i="1" smtClean="0">
                <a:latin typeface="Arial" panose="020B0604020202020204" pitchFamily="34" charset="0"/>
                <a:ea typeface="SimSun" panose="02010600030101010101" pitchFamily="2" charset="-122"/>
              </a:rPr>
              <a:t> </a:t>
            </a:r>
            <a:r>
              <a:rPr lang="en-GB" altLang="zh-CN" smtClean="0">
                <a:latin typeface="Arial" panose="020B0604020202020204" pitchFamily="34" charset="0"/>
                <a:ea typeface="SimSun" panose="02010600030101010101" pitchFamily="2" charset="-122"/>
              </a:rPr>
              <a:t>are those,</a:t>
            </a:r>
          </a:p>
          <a:p>
            <a:pPr lvl="1" eaLnBrk="1" hangingPunct="1">
              <a:buFont typeface="Wingdings" panose="05000000000000000000" pitchFamily="2" charset="2"/>
              <a:buChar char="ü"/>
              <a:defRPr/>
            </a:pPr>
            <a:endParaRPr lang="en-GB" altLang="zh-CN" smtClean="0">
              <a:latin typeface="Arial" panose="020B0604020202020204" pitchFamily="34" charset="0"/>
              <a:ea typeface="SimSun" panose="02010600030101010101" pitchFamily="2" charset="-122"/>
            </a:endParaRPr>
          </a:p>
          <a:p>
            <a:pPr lvl="1" eaLnBrk="1" hangingPunct="1">
              <a:buFont typeface="Wingdings" panose="05000000000000000000" pitchFamily="2" charset="2"/>
              <a:buChar char="ü"/>
              <a:defRPr/>
            </a:pPr>
            <a:r>
              <a:rPr lang="en-GB" altLang="zh-CN" smtClean="0">
                <a:latin typeface="Arial" panose="020B0604020202020204" pitchFamily="34" charset="0"/>
                <a:ea typeface="SimSun" panose="02010600030101010101" pitchFamily="2" charset="-122"/>
              </a:rPr>
              <a:t> which </a:t>
            </a:r>
            <a:r>
              <a:rPr lang="en-GB" altLang="zh-CN" i="1" u="sng" smtClean="0">
                <a:solidFill>
                  <a:srgbClr val="FF0066"/>
                </a:solidFill>
                <a:latin typeface="Arial" panose="020B0604020202020204" pitchFamily="34" charset="0"/>
                <a:ea typeface="SimSun" panose="02010600030101010101" pitchFamily="2" charset="-122"/>
              </a:rPr>
              <a:t>contain neither over- nor under</a:t>
            </a:r>
            <a:r>
              <a:rPr lang="en-GB" altLang="ja-JP" i="1" u="sng" smtClean="0">
                <a:solidFill>
                  <a:srgbClr val="FF0066"/>
                </a:solidFill>
                <a:latin typeface="Arial" panose="020B0604020202020204" pitchFamily="34" charset="0"/>
                <a:ea typeface="MS PGothic" panose="020B0600070205080204" pitchFamily="34" charset="-128"/>
              </a:rPr>
              <a:t>-</a:t>
            </a:r>
            <a:r>
              <a:rPr lang="en-GB" altLang="zh-CN" i="1" u="sng" smtClean="0">
                <a:solidFill>
                  <a:srgbClr val="FF0066"/>
                </a:solidFill>
                <a:latin typeface="Arial" panose="020B0604020202020204" pitchFamily="34" charset="0"/>
                <a:ea typeface="SimSun" panose="02010600030101010101" pitchFamily="2" charset="-122"/>
              </a:rPr>
              <a:t>estimates so far as can be judged</a:t>
            </a:r>
            <a:r>
              <a:rPr lang="en-GB" altLang="zh-CN" i="1" smtClean="0">
                <a:latin typeface="Arial" panose="020B0604020202020204" pitchFamily="34" charset="0"/>
                <a:ea typeface="SimSun" panose="02010600030101010101" pitchFamily="2" charset="-122"/>
              </a:rPr>
              <a:t>, </a:t>
            </a:r>
            <a:r>
              <a:rPr lang="en-GB" altLang="zh-CN" smtClean="0">
                <a:latin typeface="Arial" panose="020B0604020202020204" pitchFamily="34" charset="0"/>
                <a:ea typeface="SimSun" panose="02010600030101010101" pitchFamily="2" charset="-122"/>
              </a:rPr>
              <a:t>and </a:t>
            </a:r>
          </a:p>
          <a:p>
            <a:pPr lvl="1" eaLnBrk="1" hangingPunct="1">
              <a:buFont typeface="Wingdings" panose="05000000000000000000" pitchFamily="2" charset="2"/>
              <a:buChar char="ü"/>
              <a:defRPr/>
            </a:pPr>
            <a:endParaRPr lang="en-GB" altLang="zh-CN" smtClean="0">
              <a:latin typeface="Arial" panose="020B0604020202020204" pitchFamily="34" charset="0"/>
              <a:ea typeface="SimSun" panose="02010600030101010101" pitchFamily="2" charset="-122"/>
            </a:endParaRPr>
          </a:p>
          <a:p>
            <a:pPr lvl="1" eaLnBrk="1" hangingPunct="1">
              <a:buFont typeface="Wingdings" panose="05000000000000000000" pitchFamily="2" charset="2"/>
              <a:buChar char="ü"/>
              <a:defRPr/>
            </a:pPr>
            <a:r>
              <a:rPr lang="en-GB" altLang="zh-CN" smtClean="0">
                <a:latin typeface="Arial" panose="020B0604020202020204" pitchFamily="34" charset="0"/>
                <a:ea typeface="SimSun" panose="02010600030101010101" pitchFamily="2" charset="-122"/>
              </a:rPr>
              <a:t> in which</a:t>
            </a:r>
            <a:r>
              <a:rPr lang="en-GB" altLang="zh-CN" i="1" smtClean="0">
                <a:latin typeface="Arial" panose="020B0604020202020204" pitchFamily="34" charset="0"/>
                <a:ea typeface="SimSun" panose="02010600030101010101" pitchFamily="2" charset="-122"/>
              </a:rPr>
              <a:t> </a:t>
            </a:r>
            <a:r>
              <a:rPr lang="en-GB" altLang="zh-CN" i="1" u="sng" smtClean="0">
                <a:solidFill>
                  <a:srgbClr val="FF0066"/>
                </a:solidFill>
                <a:latin typeface="Arial" panose="020B0604020202020204" pitchFamily="34" charset="0"/>
                <a:ea typeface="SimSun" panose="02010600030101010101" pitchFamily="2" charset="-122"/>
              </a:rPr>
              <a:t>uncertainties are reduced as far as practicable</a:t>
            </a:r>
            <a:r>
              <a:rPr lang="en-GB" altLang="zh-CN" i="1" smtClean="0">
                <a:solidFill>
                  <a:srgbClr val="FF0066"/>
                </a:solidFill>
                <a:latin typeface="Arial" panose="020B0604020202020204" pitchFamily="34" charset="0"/>
                <a:ea typeface="SimSun" panose="02010600030101010101" pitchFamily="2" charset="-122"/>
              </a:rPr>
              <a:t>.</a:t>
            </a:r>
            <a:r>
              <a:rPr lang="en-GB" altLang="zh-CN" smtClean="0">
                <a:latin typeface="Arial" panose="020B0604020202020204" pitchFamily="34" charset="0"/>
                <a:ea typeface="SimSun" panose="02010600030101010101" pitchFamily="2" charset="-122"/>
              </a:rPr>
              <a:t> </a:t>
            </a:r>
            <a:endParaRPr lang="en-GB" altLang="ja-JP" smtClean="0">
              <a:latin typeface="Arial" panose="020B0604020202020204" pitchFamily="34" charset="0"/>
              <a:ea typeface="MS PGothic" panose="020B0600070205080204" pitchFamily="34" charset="-128"/>
            </a:endParaRP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4675" y="163513"/>
            <a:ext cx="7918450" cy="1008062"/>
          </a:xfrm>
        </p:spPr>
        <p:txBody>
          <a:bodyPr/>
          <a:lstStyle/>
          <a:p>
            <a:pPr eaLnBrk="1" hangingPunct="1">
              <a:defRPr/>
            </a:pPr>
            <a:r>
              <a:rPr lang="en-GB" altLang="ja-JP" dirty="0" smtClean="0">
                <a:effectLst>
                  <a:outerShdw blurRad="38100" dist="38100" dir="2700000" algn="tl">
                    <a:srgbClr val="000000">
                      <a:alpha val="43137"/>
                    </a:srgbClr>
                  </a:outerShdw>
                </a:effectLst>
                <a:latin typeface="+mj-lt"/>
                <a:ea typeface="MS PGothic" pitchFamily="50" charset="-128"/>
              </a:rPr>
              <a:t>What do we need?</a:t>
            </a:r>
          </a:p>
        </p:txBody>
      </p:sp>
      <p:sp>
        <p:nvSpPr>
          <p:cNvPr id="53251" name="Rectangle 3"/>
          <p:cNvSpPr>
            <a:spLocks noGrp="1" noChangeArrowheads="1"/>
          </p:cNvSpPr>
          <p:nvPr>
            <p:ph idx="1"/>
          </p:nvPr>
        </p:nvSpPr>
        <p:spPr>
          <a:xfrm>
            <a:off x="901700" y="1370013"/>
            <a:ext cx="7634288" cy="4525962"/>
          </a:xfrm>
        </p:spPr>
        <p:txBody>
          <a:bodyPr/>
          <a:lstStyle/>
          <a:p>
            <a:pPr eaLnBrk="1" hangingPunct="1"/>
            <a:r>
              <a:rPr lang="en-GB" altLang="ja-JP" sz="2400" smtClean="0">
                <a:latin typeface="Arial" panose="020B0604020202020204" pitchFamily="34" charset="0"/>
                <a:ea typeface="MS PGothic" panose="020B0600070205080204" pitchFamily="34" charset="-128"/>
              </a:rPr>
              <a:t>A good QA/QC system</a:t>
            </a:r>
          </a:p>
          <a:p>
            <a:pPr eaLnBrk="1" hangingPunct="1"/>
            <a:endParaRPr lang="en-GB" altLang="ja-JP" sz="2400" smtClean="0">
              <a:latin typeface="Arial" panose="020B0604020202020204" pitchFamily="34" charset="0"/>
              <a:ea typeface="MS PGothic" panose="020B0600070205080204" pitchFamily="34" charset="-128"/>
            </a:endParaRPr>
          </a:p>
          <a:p>
            <a:pPr eaLnBrk="1" hangingPunct="1"/>
            <a:r>
              <a:rPr lang="en-GB" altLang="ja-JP" sz="2400" smtClean="0">
                <a:latin typeface="Arial" panose="020B0604020202020204" pitchFamily="34" charset="0"/>
                <a:ea typeface="MS PGothic" panose="020B0600070205080204" pitchFamily="34" charset="-128"/>
              </a:rPr>
              <a:t>Tools to focus resources on where we get the maximum benefit</a:t>
            </a:r>
          </a:p>
          <a:p>
            <a:pPr lvl="1" eaLnBrk="1" hangingPunct="1"/>
            <a:r>
              <a:rPr lang="en-GB" altLang="ja-JP" sz="2000" smtClean="0">
                <a:latin typeface="Arial" panose="020B0604020202020204" pitchFamily="34" charset="0"/>
                <a:ea typeface="MS PGothic" panose="020B0600070205080204" pitchFamily="34" charset="-128"/>
              </a:rPr>
              <a:t>Key Category Analysis</a:t>
            </a:r>
          </a:p>
          <a:p>
            <a:pPr lvl="1" eaLnBrk="1" hangingPunct="1"/>
            <a:r>
              <a:rPr lang="en-GB" altLang="ja-JP" sz="2000" smtClean="0">
                <a:latin typeface="Arial" panose="020B0604020202020204" pitchFamily="34" charset="0"/>
                <a:ea typeface="MS PGothic" panose="020B0600070205080204" pitchFamily="34" charset="-128"/>
              </a:rPr>
              <a:t>Uncertainty Management </a:t>
            </a:r>
          </a:p>
          <a:p>
            <a:pPr eaLnBrk="1" hangingPunct="1"/>
            <a:endParaRPr lang="en-GB" altLang="ja-JP" sz="2400" smtClean="0">
              <a:latin typeface="Arial" panose="020B0604020202020204" pitchFamily="34" charset="0"/>
              <a:ea typeface="MS PGothic" panose="020B0600070205080204" pitchFamily="34" charset="-128"/>
            </a:endParaRPr>
          </a:p>
          <a:p>
            <a:pPr eaLnBrk="1" hangingPunct="1"/>
            <a:r>
              <a:rPr lang="en-GB" altLang="ja-JP" sz="2400" smtClean="0">
                <a:latin typeface="Arial" panose="020B0604020202020204" pitchFamily="34" charset="0"/>
                <a:ea typeface="MS PGothic" panose="020B0600070205080204" pitchFamily="34" charset="-128"/>
              </a:rPr>
              <a:t>An inventory plan covering QA/QC, timing,  deliverables and stakeholder involvement</a:t>
            </a:r>
          </a:p>
          <a:p>
            <a:pPr eaLnBrk="1" hangingPunct="1"/>
            <a:endParaRPr lang="en-GB" altLang="ja-JP" sz="2400" smtClean="0">
              <a:latin typeface="Arial" panose="020B0604020202020204" pitchFamily="34" charset="0"/>
              <a:ea typeface="MS PGothic" panose="020B0600070205080204" pitchFamily="34" charset="-128"/>
            </a:endParaRPr>
          </a:p>
          <a:p>
            <a:pPr eaLnBrk="1" hangingPunct="1"/>
            <a:r>
              <a:rPr lang="en-GB" altLang="ja-JP" sz="2400" smtClean="0">
                <a:latin typeface="Arial" panose="020B0604020202020204" pitchFamily="34" charset="0"/>
                <a:ea typeface="MS PGothic" panose="020B0600070205080204" pitchFamily="34" charset="-128"/>
              </a:rPr>
              <a:t>Consistent management to achieve this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500"/>
                                        <p:tgtEl>
                                          <p:spTgt spid="5325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251">
                                            <p:txEl>
                                              <p:pRg st="3" end="3"/>
                                            </p:txEl>
                                          </p:spTgt>
                                        </p:tgtEl>
                                        <p:attrNameLst>
                                          <p:attrName>style.visibility</p:attrName>
                                        </p:attrNameLst>
                                      </p:cBhvr>
                                      <p:to>
                                        <p:strVal val="visible"/>
                                      </p:to>
                                    </p:set>
                                    <p:animEffect transition="in" filter="fade">
                                      <p:cBhvr>
                                        <p:cTn id="10" dur="500"/>
                                        <p:tgtEl>
                                          <p:spTgt spid="5325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3251">
                                            <p:txEl>
                                              <p:pRg st="4" end="4"/>
                                            </p:txEl>
                                          </p:spTgt>
                                        </p:tgtEl>
                                        <p:attrNameLst>
                                          <p:attrName>style.visibility</p:attrName>
                                        </p:attrNameLst>
                                      </p:cBhvr>
                                      <p:to>
                                        <p:strVal val="visible"/>
                                      </p:to>
                                    </p:set>
                                    <p:animEffect transition="in" filter="fade">
                                      <p:cBhvr>
                                        <p:cTn id="13" dur="500"/>
                                        <p:tgtEl>
                                          <p:spTgt spid="53251">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3251">
                                            <p:txEl>
                                              <p:pRg st="6" end="6"/>
                                            </p:txEl>
                                          </p:spTgt>
                                        </p:tgtEl>
                                        <p:attrNameLst>
                                          <p:attrName>style.visibility</p:attrName>
                                        </p:attrNameLst>
                                      </p:cBhvr>
                                      <p:to>
                                        <p:strVal val="visible"/>
                                      </p:to>
                                    </p:set>
                                    <p:animEffect transition="in" filter="fade">
                                      <p:cBhvr>
                                        <p:cTn id="18" dur="500"/>
                                        <p:tgtEl>
                                          <p:spTgt spid="53251">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3251">
                                            <p:txEl>
                                              <p:pRg st="8" end="8"/>
                                            </p:txEl>
                                          </p:spTgt>
                                        </p:tgtEl>
                                        <p:attrNameLst>
                                          <p:attrName>style.visibility</p:attrName>
                                        </p:attrNameLst>
                                      </p:cBhvr>
                                      <p:to>
                                        <p:strVal val="visible"/>
                                      </p:to>
                                    </p:set>
                                    <p:animEffect transition="in" filter="fade">
                                      <p:cBhvr>
                                        <p:cTn id="23"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01_Intro_IPCC_2010_JICA</Template>
  <TotalTime>668</TotalTime>
  <Words>1874</Words>
  <Application>Microsoft Office PowerPoint</Application>
  <PresentationFormat>On-screen Show (4:3)</PresentationFormat>
  <Paragraphs>267</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Frutiger LT Pro 57 Condensed</vt:lpstr>
      <vt:lpstr>MS PGothic</vt:lpstr>
      <vt:lpstr>Arial Narrow</vt:lpstr>
      <vt:lpstr>SimSun</vt:lpstr>
      <vt:lpstr>Wingdings</vt:lpstr>
      <vt:lpstr>Promotion_Introduction_20070913</vt:lpstr>
      <vt:lpstr>Quality Assurance/Quality Control and Verification </vt:lpstr>
      <vt:lpstr>What do we want?</vt:lpstr>
      <vt:lpstr>Transparency</vt:lpstr>
      <vt:lpstr>Completeness</vt:lpstr>
      <vt:lpstr>Consistency</vt:lpstr>
      <vt:lpstr>Comparability</vt:lpstr>
      <vt:lpstr>Accuracy</vt:lpstr>
      <vt:lpstr>Good Practice</vt:lpstr>
      <vt:lpstr>What do we need?</vt:lpstr>
      <vt:lpstr>What is “Quality Control”?　</vt:lpstr>
      <vt:lpstr>What is “Quality Assurance”?</vt:lpstr>
      <vt:lpstr>What is “Verification”?</vt:lpstr>
      <vt:lpstr>PowerPoint Presentation</vt:lpstr>
      <vt:lpstr>Practical Considerations</vt:lpstr>
      <vt:lpstr>Practical Considerations</vt:lpstr>
      <vt:lpstr>Major Elements</vt:lpstr>
      <vt:lpstr>Roles and Responsibilities</vt:lpstr>
      <vt:lpstr>QA/QC Plan</vt:lpstr>
      <vt:lpstr>General QC Procedures</vt:lpstr>
      <vt:lpstr>PowerPoint Presentation</vt:lpstr>
      <vt:lpstr>Category-specific QC Procedures</vt:lpstr>
      <vt:lpstr>QA Procedures</vt:lpstr>
      <vt:lpstr>QA/QC and Uncertainty Estimates</vt:lpstr>
      <vt:lpstr>Verification</vt:lpstr>
      <vt:lpstr>Documentation, Archiving and Reporting</vt:lpstr>
      <vt:lpstr>Resources</vt:lpstr>
      <vt:lpstr>If resources limited :</vt:lpstr>
      <vt:lpstr>Summary</vt:lpstr>
      <vt:lpstr>Any Questions?</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Scope and Definitions</dc:title>
  <dc:creator>Simon Eggleston</dc:creator>
  <cp:lastModifiedBy>kranjc</cp:lastModifiedBy>
  <cp:revision>97</cp:revision>
  <dcterms:created xsi:type="dcterms:W3CDTF">2007-02-02T07:19:52Z</dcterms:created>
  <dcterms:modified xsi:type="dcterms:W3CDTF">2017-05-31T04:34:09Z</dcterms:modified>
</cp:coreProperties>
</file>