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4069" r:id="rId2"/>
  </p:sldMasterIdLst>
  <p:notesMasterIdLst>
    <p:notesMasterId r:id="rId27"/>
  </p:notesMasterIdLst>
  <p:handoutMasterIdLst>
    <p:handoutMasterId r:id="rId28"/>
  </p:handoutMasterIdLst>
  <p:sldIdLst>
    <p:sldId id="452" r:id="rId3"/>
    <p:sldId id="351" r:id="rId4"/>
    <p:sldId id="344" r:id="rId5"/>
    <p:sldId id="450" r:id="rId6"/>
    <p:sldId id="431" r:id="rId7"/>
    <p:sldId id="429" r:id="rId8"/>
    <p:sldId id="438" r:id="rId9"/>
    <p:sldId id="439" r:id="rId10"/>
    <p:sldId id="433" r:id="rId11"/>
    <p:sldId id="434" r:id="rId12"/>
    <p:sldId id="435" r:id="rId13"/>
    <p:sldId id="436" r:id="rId14"/>
    <p:sldId id="437" r:id="rId15"/>
    <p:sldId id="440" r:id="rId16"/>
    <p:sldId id="432" r:id="rId17"/>
    <p:sldId id="442" r:id="rId18"/>
    <p:sldId id="352" r:id="rId19"/>
    <p:sldId id="443" r:id="rId20"/>
    <p:sldId id="444" r:id="rId21"/>
    <p:sldId id="445" r:id="rId22"/>
    <p:sldId id="448" r:id="rId23"/>
    <p:sldId id="449" r:id="rId24"/>
    <p:sldId id="446" r:id="rId25"/>
    <p:sldId id="453" r:id="rId26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F0C"/>
    <a:srgbClr val="F87808"/>
    <a:srgbClr val="F89708"/>
    <a:srgbClr val="FF5001"/>
    <a:srgbClr val="FFCC00"/>
    <a:srgbClr val="000099"/>
    <a:srgbClr val="66FF33"/>
    <a:srgbClr val="00FF00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3214" autoAdjust="0"/>
  </p:normalViewPr>
  <p:slideViewPr>
    <p:cSldViewPr snapToGrid="0"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FDA663-6B58-4C64-85D7-5B8D4E0A1F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61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11CC14-D109-462E-A840-07371AD1D5CB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02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/>
              <a:pPr eaLnBrk="1" hangingPunct="1"/>
              <a:t>2</a:t>
            </a:fld>
            <a:endParaRPr lang="en-GB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6570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21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3863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DEB550-87F8-48A1-B691-76B02F017418}" type="slidenum">
              <a:rPr lang="en-GB" altLang="ja-JP" smtClean="0"/>
              <a:pPr eaLnBrk="1" hangingPunct="1"/>
              <a:t>3</a:t>
            </a:fld>
            <a:endParaRPr lang="en-GB" altLang="ja-JP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9942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2749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D2BB3FE-FD43-468F-8180-E11C9F88DD71}" type="slidenum">
              <a:rPr kumimoji="0" lang="en-GB" altLang="ja-JP" smtClean="0"/>
              <a:pPr eaLnBrk="1" hangingPunct="1"/>
              <a:t>9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344500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EA77EA4-8562-4B24-80BD-3E4A2097193E}" type="slidenum">
              <a:rPr kumimoji="0" lang="en-GB" altLang="ja-JP" smtClean="0"/>
              <a:pPr eaLnBrk="1" hangingPunct="1"/>
              <a:t>10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160264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E10782B-9D0B-4528-8FD2-8F48828E6B11}" type="slidenum">
              <a:rPr kumimoji="0" lang="en-GB" altLang="ja-JP" smtClean="0"/>
              <a:pPr eaLnBrk="1" hangingPunct="1"/>
              <a:t>11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13069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14327B9-B870-4AAC-8EA6-2CC9CA198BE0}" type="slidenum">
              <a:rPr kumimoji="0" lang="en-GB" altLang="ja-JP" smtClean="0"/>
              <a:pPr eaLnBrk="1" hangingPunct="1"/>
              <a:t>12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112772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474272-2FE2-4B75-9ABC-C1CE2C7A6899}" type="slidenum">
              <a:rPr kumimoji="0" lang="en-GB" altLang="ja-JP" smtClean="0"/>
              <a:pPr eaLnBrk="1" hangingPunct="1"/>
              <a:t>13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2318732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DAE3EE-68F0-421F-AF74-ED6E478B5FD8}" type="slidenum">
              <a:rPr lang="en-GB" altLang="ja-JP" smtClean="0"/>
              <a:pPr eaLnBrk="1" hangingPunct="1"/>
              <a:t>17</a:t>
            </a:fld>
            <a:endParaRPr lang="en-GB" altLang="ja-JP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48669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ja-JP" altLang="ja-JP">
              <a:ea typeface="ＭＳ Ｐゴシック" pitchFamily="50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71563" y="0"/>
            <a:ext cx="807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ja-JP" sz="2400">
                <a:solidFill>
                  <a:schemeClr val="bg1"/>
                </a:solidFill>
                <a:latin typeface="Frutiger LT Pro 57 Condensed"/>
                <a:ea typeface="ＭＳ Ｐゴシック" pitchFamily="50" charset="-128"/>
              </a:rPr>
              <a:t>Task Force on National Greenhouse Gas Inventories</a:t>
            </a:r>
            <a:endParaRPr lang="en-GB" altLang="ja-JP" sz="2400">
              <a:solidFill>
                <a:schemeClr val="bg1"/>
              </a:solidFill>
              <a:latin typeface="Frutiger LT Pro 57 Condensed"/>
              <a:ea typeface="ＭＳ Ｐゴシック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サブタイトルの書式設定</a:t>
            </a:r>
            <a:endParaRPr lang="en-GB" dirty="0"/>
          </a:p>
        </p:txBody>
      </p:sp>
      <p:pic>
        <p:nvPicPr>
          <p:cNvPr id="9" name="図 8" descr="http://www.iges.or.jp/files/access/images/hayama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5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020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D05F-C5C1-42C6-8FA6-02122CDB9B1A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09913679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CE3F-B012-44A5-B75F-8440C52CB2A7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100518611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71B6-5B5A-45D4-82BB-8113A1BFC230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57050058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/>
              <a:t>アイコンをクリックして表を追加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8454-7990-41E2-90BA-09F9B5D84741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22463972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E0D7-2661-4DE4-959F-27CE666AF65D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1233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pic>
        <p:nvPicPr>
          <p:cNvPr id="4" name="Picture 7" descr="IPCClogoWMOUNEP_B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PCClogoWMOUNEP_W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818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 anchor="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ja-JP" altLang="en-US" noProof="0"/>
              <a:t>マスタ タイトルの書式設定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893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0"/>
            <a:ext cx="807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Pro 57 Condensed"/>
                <a:ea typeface="ＭＳ Ｐゴシック" pitchFamily="50" charset="-128"/>
                <a:cs typeface="+mn-cs"/>
              </a:rPr>
              <a:t>Task Force on National Greenhouse Gas Inventories</a:t>
            </a:r>
            <a:endParaRPr kumimoji="0" lang="en-GB" altLang="ja-JP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7 Condensed"/>
              <a:ea typeface="ＭＳ Ｐゴシック" pitchFamily="50" charset="-128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597883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  <a:latin typeface="Arial Narrow" pitchFamily="34" charset="0"/>
              </a:defRPr>
            </a:lvl1pPr>
            <a:lvl2pPr>
              <a:defRPr>
                <a:solidFill>
                  <a:srgbClr val="5492CD"/>
                </a:solidFill>
                <a:latin typeface="Arial Narrow" pitchFamily="34" charset="0"/>
              </a:defRPr>
            </a:lvl2pPr>
            <a:lvl3pPr>
              <a:defRPr>
                <a:solidFill>
                  <a:srgbClr val="5492CD"/>
                </a:solidFill>
                <a:latin typeface="Arial Narrow" pitchFamily="34" charset="0"/>
              </a:defRPr>
            </a:lvl3pPr>
            <a:lvl4pPr>
              <a:defRPr>
                <a:solidFill>
                  <a:srgbClr val="5492CD"/>
                </a:solidFill>
                <a:latin typeface="Arial Narrow" pitchFamily="34" charset="0"/>
              </a:defRPr>
            </a:lvl4pPr>
            <a:lvl5pPr>
              <a:defRPr>
                <a:solidFill>
                  <a:srgbClr val="5492CD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43572-D193-4B31-A826-6423C7D5885A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028FF-D1CE-4A16-AC43-A1EB36AF04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06731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24798-1910-4B22-9FFE-16E93986BFE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9AFA0-AB0F-4A2F-887E-04D19A85DBB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71306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37721-7B7B-4026-8A47-84FD8366867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6435E-B0E7-4E2B-8F77-D97EAA05167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024397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DC73-1F51-47EC-982D-42EDA8CE97E4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17074662"/>
      </p:ext>
    </p:extLst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EADF9-88A6-4177-995C-7E7CF5D38DE4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3A228-D262-4F0C-B11A-8EAEE88B769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73547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69AF8-D08F-4B12-B8D5-644C97970E8E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DB302-3C78-4047-B93B-F79F276F0CD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50565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5FBC0-EEEC-4AC3-B8DF-B2269C1B8A2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931D9-AABC-4DEB-96E9-3B4CB8EEDF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7698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 Narrow" pitchFamily="34" charset="0"/>
              </a:defRPr>
            </a:lvl1pPr>
            <a:lvl2pPr>
              <a:defRPr sz="2800">
                <a:latin typeface="Arial Narrow" pitchFamily="34" charset="0"/>
              </a:defRPr>
            </a:lvl2pPr>
            <a:lvl3pPr>
              <a:defRPr sz="24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9096-6467-4D4A-9C00-C37992149F2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E2BBB-85DF-4D65-83FF-43B421E30E1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09323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 Narrow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C860A-66FA-47A2-82D6-A70964C4D427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30941-92FD-485C-B60D-A4A791A87A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33982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CC584-2BFA-4DFF-90E2-389D9000179B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54455-6B5F-4432-805D-4EE4685B064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67136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36270-C3AE-400F-8E57-189DDEE7DF3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65CB1-B646-41AC-BA4F-227AB69BDA8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988755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C4CE7-143F-45F2-A312-0372F4B9AC8E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A5AF3-31FA-4E52-BD56-3C4319F113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9101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029B3-86A5-4E68-92F2-2D94D510B5C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Arial Narrow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DEB7D-C077-47DC-901B-C17D9322CEC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0813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0A93-1734-4CDE-B884-852EB83737BF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4184826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9287-C716-473B-8768-C4FC934D4242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02103141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EA70-AC09-4778-B57A-0570561A9199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13962993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8EAF-58E8-4492-8472-42D2466E8412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93463994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5924-2DD9-424F-A156-322DE09FDDAD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95183363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4A48-C57F-4935-896A-F05A1E248CEF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16602116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ACA3-FF0D-403E-890C-E8C89030C128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00953488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GB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AD25F27-B112-463A-97A0-91F2B8832FB0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  <a:endParaRPr lang="en-GB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5AF4-DE49-4FAD-AD8B-4D35DCB50BC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2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00162"/>
            <a:ext cx="7772400" cy="1362075"/>
          </a:xfrm>
        </p:spPr>
        <p:txBody>
          <a:bodyPr/>
          <a:lstStyle/>
          <a:p>
            <a:pPr algn="ctr"/>
            <a:r>
              <a:rPr kumimoji="1" lang="en-GB" altLang="ja-JP" sz="3900" cap="none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Methodological Choice and </a:t>
            </a:r>
            <a:br>
              <a:rPr kumimoji="1" lang="en-GB" altLang="ja-JP" sz="3900" cap="none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</a:br>
            <a:r>
              <a:rPr kumimoji="1" lang="en-GB" altLang="ja-JP" sz="3900" cap="none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Key Categories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376"/>
            <a:ext cx="1607817" cy="2033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75" y="-7565"/>
            <a:ext cx="1629745" cy="203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313" y="-12506"/>
            <a:ext cx="1638240" cy="204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647" y="-2"/>
            <a:ext cx="1662592" cy="202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463" y="3188"/>
            <a:ext cx="1654816" cy="2026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244" y="-12507"/>
            <a:ext cx="1684842" cy="2041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1" r="19381" b="150"/>
          <a:stretch/>
        </p:blipFill>
        <p:spPr>
          <a:xfrm>
            <a:off x="7672834" y="3187"/>
            <a:ext cx="1471166" cy="202615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16816" y="3837631"/>
            <a:ext cx="8700940" cy="20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GB" altLang="ja-JP" sz="2000" b="1" kern="0" dirty="0">
                <a:latin typeface="Arial Narrow" panose="020B0606020202030204" pitchFamily="34" charset="0"/>
              </a:rPr>
              <a:t>Africa Regional Workshop on the Building of Sustainable National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altLang="ja-JP" sz="2000" b="1" kern="0" dirty="0">
                <a:latin typeface="Arial Narrow" panose="020B0606020202030204" pitchFamily="34" charset="0"/>
              </a:rPr>
              <a:t>Greenhouse Gas Inventory Management Systems, and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altLang="ja-JP" sz="2000" b="1" kern="0" dirty="0">
                <a:latin typeface="Arial Narrow" panose="020B0606020202030204" pitchFamily="34" charset="0"/>
              </a:rPr>
              <a:t>the use of the 2006 IPCC Guidelines for National Greenhouse Gas Inventories</a:t>
            </a:r>
            <a:endParaRPr lang="en-GB" altLang="ja-JP" sz="1900" b="1" kern="0" dirty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GB" altLang="ja-JP" sz="1800" kern="0" dirty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GB" altLang="ja-JP" sz="1800" kern="0" dirty="0">
                <a:latin typeface="Arial Narrow" panose="020B0606020202030204" pitchFamily="34" charset="0"/>
              </a:rPr>
              <a:t>24-28 April 2017, </a:t>
            </a:r>
            <a:r>
              <a:rPr lang="en-GB" altLang="ja-JP" sz="1800" kern="0" dirty="0" err="1">
                <a:latin typeface="Arial Narrow" panose="020B0606020202030204" pitchFamily="34" charset="0"/>
              </a:rPr>
              <a:t>Swakopmund</a:t>
            </a:r>
            <a:r>
              <a:rPr lang="en-GB" altLang="ja-JP" sz="1800" kern="0" dirty="0">
                <a:latin typeface="Arial Narrow" panose="020B0606020202030204" pitchFamily="34" charset="0"/>
              </a:rPr>
              <a:t>, Namibia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altLang="ja-JP" sz="1800" kern="0" dirty="0">
                <a:latin typeface="Arial Narrow" panose="020B0606020202030204" pitchFamily="34" charset="0"/>
              </a:rPr>
              <a:t>Pavel Shermanau, IPCC TFI TSU</a:t>
            </a:r>
          </a:p>
        </p:txBody>
      </p:sp>
    </p:spTree>
    <p:extLst>
      <p:ext uri="{BB962C8B-B14F-4D97-AF65-F5344CB8AC3E}">
        <p14:creationId xmlns:p14="http://schemas.microsoft.com/office/powerpoint/2010/main" val="2044093232"/>
      </p:ext>
    </p:extLst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1137" y="270045"/>
            <a:ext cx="7918450" cy="1008062"/>
          </a:xfrm>
        </p:spPr>
        <p:txBody>
          <a:bodyPr/>
          <a:lstStyle/>
          <a:p>
            <a:pPr eaLnBrk="1" hangingPunct="1"/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</a:rPr>
              <a:t>Example of Level Assessment</a:t>
            </a:r>
            <a:endParaRPr lang="en-GB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MS PGothic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93590"/>
              </p:ext>
            </p:extLst>
          </p:nvPr>
        </p:nvGraphicFramePr>
        <p:xfrm>
          <a:off x="571500" y="1500188"/>
          <a:ext cx="6148388" cy="4430713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Absolute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Gas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2456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16749" y="252289"/>
            <a:ext cx="7918450" cy="1008062"/>
          </a:xfrm>
        </p:spPr>
        <p:txBody>
          <a:bodyPr/>
          <a:lstStyle/>
          <a:p>
            <a:pPr eaLnBrk="1" hangingPunct="1"/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</a:rPr>
              <a:t>Example of Level Assessment</a:t>
            </a:r>
            <a:endParaRPr lang="en-GB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MS PGothic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91829"/>
              </p:ext>
            </p:extLst>
          </p:nvPr>
        </p:nvGraphicFramePr>
        <p:xfrm>
          <a:off x="571500" y="1500188"/>
          <a:ext cx="7037388" cy="4430713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Absolute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Level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Gas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1176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05525" y="261167"/>
            <a:ext cx="7918450" cy="1008062"/>
          </a:xfrm>
        </p:spPr>
        <p:txBody>
          <a:bodyPr/>
          <a:lstStyle/>
          <a:p>
            <a:pPr eaLnBrk="1" hangingPunct="1"/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</a:rPr>
              <a:t>Example of Level Assessment</a:t>
            </a:r>
            <a:endParaRPr lang="en-GB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MS PGothic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34975"/>
              </p:ext>
            </p:extLst>
          </p:nvPr>
        </p:nvGraphicFramePr>
        <p:xfrm>
          <a:off x="571500" y="1500188"/>
          <a:ext cx="7037388" cy="454660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Absolute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Level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Solid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Gas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767914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38690" y="332188"/>
            <a:ext cx="7918450" cy="1008062"/>
          </a:xfrm>
        </p:spPr>
        <p:txBody>
          <a:bodyPr/>
          <a:lstStyle/>
          <a:p>
            <a:pPr eaLnBrk="1" hangingPunct="1"/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</a:rPr>
              <a:t>Example of Level Assessment</a:t>
            </a:r>
            <a:endParaRPr lang="en-GB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MS PGothic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37436"/>
              </p:ext>
            </p:extLst>
          </p:nvPr>
        </p:nvGraphicFramePr>
        <p:xfrm>
          <a:off x="571500" y="1500188"/>
          <a:ext cx="8072438" cy="454660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Absolute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Level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Cumulative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Solid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91.6%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95.8%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98.4%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99.4%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Gas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9342" y="2113472"/>
            <a:ext cx="8100205" cy="2570671"/>
          </a:xfrm>
          <a:prstGeom prst="rect">
            <a:avLst/>
          </a:prstGeom>
          <a:noFill/>
          <a:ln w="57150" cap="rnd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934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Approach 1 :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63" y="1422647"/>
            <a:ext cx="8269041" cy="47828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 Narrow" panose="020B0606020202030204" pitchFamily="34" charset="0"/>
              </a:rPr>
              <a:t>The trend assessment identifies categories whose trend is different from the trend of the total inventory, regardless whether category trend is increasing or decreasing, or is a sink or source.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b="1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 Narrow" panose="020B0606020202030204" pitchFamily="34" charset="0"/>
              </a:rPr>
              <a:t>Categories whose trend diverges most from the total trend should be identified as </a:t>
            </a:r>
            <a:r>
              <a:rPr lang="en-GB" sz="2600" b="1" dirty="0">
                <a:solidFill>
                  <a:srgbClr val="F87808"/>
                </a:solidFill>
                <a:latin typeface="Arial Narrow" panose="020B0606020202030204" pitchFamily="34" charset="0"/>
              </a:rPr>
              <a:t>key</a:t>
            </a:r>
            <a:r>
              <a:rPr lang="en-GB" sz="2600" b="1" dirty="0">
                <a:latin typeface="Arial Narrow" panose="020B0606020202030204" pitchFamily="34" charset="0"/>
              </a:rPr>
              <a:t>, when this difference is weighted by the level of emissions or removals of the category in the base year. </a:t>
            </a:r>
          </a:p>
        </p:txBody>
      </p:sp>
    </p:spTree>
    <p:extLst>
      <p:ext uri="{BB962C8B-B14F-4D97-AF65-F5344CB8AC3E}">
        <p14:creationId xmlns:p14="http://schemas.microsoft.com/office/powerpoint/2010/main" val="224625268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4" y="129119"/>
            <a:ext cx="5166389" cy="3646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24" y="3877778"/>
            <a:ext cx="5574996" cy="162598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787764" y="6206562"/>
            <a:ext cx="2041689" cy="512161"/>
          </a:xfrm>
          <a:prstGeom prst="wedgeRoundRectCallout">
            <a:avLst>
              <a:gd name="adj1" fmla="val 26697"/>
              <a:gd name="adj2" fmla="val -25941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kumimoji="0" lang="en-US" altLang="ja-JP" dirty="0">
                <a:solidFill>
                  <a:srgbClr val="FFFFFF"/>
                </a:solidFill>
                <a:ea typeface="ＭＳ Ｐゴシック" pitchFamily="34" charset="-128"/>
              </a:rPr>
              <a:t>Category Trend</a:t>
            </a:r>
            <a:endParaRPr kumimoji="0" lang="en-GB" altLang="ja-JP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29955" y="5950482"/>
            <a:ext cx="2041689" cy="512161"/>
          </a:xfrm>
          <a:prstGeom prst="wedgeRoundRectCallout">
            <a:avLst>
              <a:gd name="adj1" fmla="val -38091"/>
              <a:gd name="adj2" fmla="val -17447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kumimoji="0" lang="en-US" altLang="ja-JP" dirty="0">
                <a:solidFill>
                  <a:srgbClr val="FFFFFF"/>
                </a:solidFill>
                <a:ea typeface="ＭＳ Ｐゴシック" pitchFamily="34" charset="-128"/>
              </a:rPr>
              <a:t>Overall Trend</a:t>
            </a:r>
            <a:endParaRPr kumimoji="0" lang="en-GB" altLang="ja-JP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7393" y="5544574"/>
            <a:ext cx="2041689" cy="512161"/>
          </a:xfrm>
          <a:prstGeom prst="wedgeRoundRectCallout">
            <a:avLst>
              <a:gd name="adj1" fmla="val 52787"/>
              <a:gd name="adj2" fmla="val -15714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kumimoji="0" lang="en-US" altLang="ja-JP" dirty="0">
                <a:solidFill>
                  <a:srgbClr val="FFFFFF"/>
                </a:solidFill>
                <a:ea typeface="ＭＳ Ｐゴシック" pitchFamily="34" charset="-128"/>
              </a:rPr>
              <a:t>Category Significance</a:t>
            </a:r>
            <a:endParaRPr kumimoji="0" lang="en-GB" altLang="ja-JP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158542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91" y="92492"/>
            <a:ext cx="6892583" cy="64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4472"/>
      </p:ext>
    </p:extLst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585927" y="260350"/>
            <a:ext cx="8806648" cy="108017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ＭＳ Ｐゴシック" pitchFamily="50" charset="-128"/>
              </a:rPr>
              <a:t>Approach 2: Level/Trend + Uncertainty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1390530" y="4183557"/>
            <a:ext cx="6107838" cy="144163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kumimoji="0" lang="en-US" altLang="ja-JP" b="1" i="1" dirty="0">
                <a:latin typeface="Arial Narrow" panose="020B0606020202030204" pitchFamily="34" charset="0"/>
                <a:cs typeface="Times New Roman" pitchFamily="18" charset="0"/>
              </a:rPr>
              <a:t>L </a:t>
            </a:r>
            <a:r>
              <a:rPr kumimoji="0" lang="en-US" altLang="ja-JP" i="1" dirty="0">
                <a:latin typeface="Arial Narrow" panose="020B0606020202030204" pitchFamily="34" charset="0"/>
                <a:cs typeface="Times New Roman" pitchFamily="18" charset="0"/>
              </a:rPr>
              <a:t>and</a:t>
            </a:r>
            <a:r>
              <a:rPr kumimoji="0" lang="en-US" altLang="ja-JP" b="1" i="1" dirty="0">
                <a:latin typeface="Arial Narrow" panose="020B0606020202030204" pitchFamily="34" charset="0"/>
                <a:cs typeface="Times New Roman" pitchFamily="18" charset="0"/>
              </a:rPr>
              <a:t> T </a:t>
            </a:r>
            <a:r>
              <a:rPr kumimoji="0" lang="en-US" altLang="ja-JP" b="1" dirty="0">
                <a:latin typeface="Arial Narrow" panose="020B0606020202030204" pitchFamily="34" charset="0"/>
              </a:rPr>
              <a:t> - </a:t>
            </a:r>
            <a:r>
              <a:rPr kumimoji="0" lang="en-US" altLang="ja-JP" dirty="0">
                <a:latin typeface="Arial Narrow" panose="020B0606020202030204" pitchFamily="34" charset="0"/>
              </a:rPr>
              <a:t>the level and trend assessment,</a:t>
            </a:r>
            <a:r>
              <a:rPr kumimoji="0" lang="en-US" altLang="ja-JP" b="1" dirty="0">
                <a:latin typeface="Arial Narrow" panose="020B0606020202030204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kumimoji="0" lang="en-US" altLang="ja-JP" b="1" i="1" dirty="0">
                <a:latin typeface="Arial Narrow" panose="020B0606020202030204" pitchFamily="34" charset="0"/>
                <a:cs typeface="Times New Roman" pitchFamily="18" charset="0"/>
              </a:rPr>
              <a:t>U</a:t>
            </a:r>
            <a:r>
              <a:rPr kumimoji="0" lang="en-US" altLang="ja-JP" b="1" dirty="0">
                <a:latin typeface="Arial Narrow" panose="020B0606020202030204" pitchFamily="34" charset="0"/>
              </a:rPr>
              <a:t> - </a:t>
            </a:r>
            <a:r>
              <a:rPr kumimoji="0" lang="en-US" altLang="ja-JP" dirty="0">
                <a:latin typeface="Arial Narrow" panose="020B0606020202030204" pitchFamily="34" charset="0"/>
              </a:rPr>
              <a:t>the uncertainty for category </a:t>
            </a:r>
            <a:r>
              <a:rPr kumimoji="0" lang="en-US" altLang="ja-JP" b="1" i="1" dirty="0">
                <a:latin typeface="Arial Narrow" panose="020B0606020202030204" pitchFamily="34" charset="0"/>
                <a:cs typeface="Times New Roman" pitchFamily="18" charset="0"/>
              </a:rPr>
              <a:t>x</a:t>
            </a:r>
            <a:r>
              <a:rPr kumimoji="0" lang="en-US" altLang="ja-JP" dirty="0">
                <a:latin typeface="Arial Narrow" panose="020B0606020202030204" pitchFamily="34" charset="0"/>
              </a:rPr>
              <a:t> in year </a:t>
            </a:r>
            <a:r>
              <a:rPr kumimoji="0" lang="en-US" altLang="ja-JP" b="1" i="1" dirty="0">
                <a:latin typeface="Arial Narrow" panose="020B0606020202030204" pitchFamily="34" charset="0"/>
                <a:cs typeface="Times New Roman" pitchFamily="18" charset="0"/>
              </a:rPr>
              <a:t>t</a:t>
            </a:r>
          </a:p>
          <a:p>
            <a:pPr marL="0" indent="0" eaLnBrk="1" hangingPunct="1">
              <a:buNone/>
              <a:defRPr/>
            </a:pPr>
            <a:endParaRPr lang="en-US" altLang="ja-JP" dirty="0">
              <a:latin typeface="+mn-lt"/>
              <a:ea typeface="ＭＳ Ｐゴシック" pitchFamily="50" charset="-128"/>
            </a:endParaRPr>
          </a:p>
          <a:p>
            <a:pPr marL="0" indent="0" eaLnBrk="1" hangingPunct="1">
              <a:buNone/>
              <a:defRPr/>
            </a:pPr>
            <a:endParaRPr lang="en-US" altLang="ja-JP" dirty="0">
              <a:latin typeface="+mn-lt"/>
              <a:ea typeface="ＭＳ Ｐゴシック" pitchFamily="50" charset="-128"/>
            </a:endParaRPr>
          </a:p>
          <a:p>
            <a:pPr marL="0" indent="0" eaLnBrk="1" hangingPunct="1">
              <a:buNone/>
              <a:defRPr/>
            </a:pPr>
            <a:endParaRPr lang="en-US" altLang="ja-JP" dirty="0">
              <a:latin typeface="+mn-lt"/>
              <a:ea typeface="ＭＳ Ｐゴシック" pitchFamily="50" charset="-128"/>
            </a:endParaRPr>
          </a:p>
          <a:p>
            <a:pPr marL="0" indent="0" eaLnBrk="1" hangingPunct="1">
              <a:buNone/>
              <a:defRPr/>
            </a:pPr>
            <a:endParaRPr lang="en-US" altLang="ja-JP" dirty="0">
              <a:latin typeface="+mn-lt"/>
              <a:ea typeface="ＭＳ Ｐゴシック" pitchFamily="50" charset="-128"/>
            </a:endParaRPr>
          </a:p>
          <a:p>
            <a:pPr marL="0" indent="0" eaLnBrk="1" hangingPunct="1">
              <a:buNone/>
              <a:defRPr/>
            </a:pPr>
            <a:endParaRPr lang="en-US" altLang="ja-JP" dirty="0">
              <a:latin typeface="+mn-lt"/>
              <a:ea typeface="ＭＳ Ｐゴシック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30" y="1553896"/>
            <a:ext cx="6341921" cy="113603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582" y="2903302"/>
            <a:ext cx="4314549" cy="100474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17897"/>
      </p:ext>
    </p:extLst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Qualitative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40" y="1396014"/>
            <a:ext cx="8082609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 Narrow" panose="020B0606020202030204" pitchFamily="34" charset="0"/>
              </a:rPr>
              <a:t>Besides a quantitative analysis, there is a </a:t>
            </a:r>
            <a:r>
              <a:rPr lang="en-GB" b="1" dirty="0">
                <a:solidFill>
                  <a:srgbClr val="F87808"/>
                </a:solidFill>
                <a:latin typeface="Arial Narrow" panose="020B0606020202030204" pitchFamily="34" charset="0"/>
              </a:rPr>
              <a:t>qualitative analysis</a:t>
            </a:r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latin typeface="Arial Narrow" panose="020B0606020202030204" pitchFamily="34" charset="0"/>
              </a:rPr>
              <a:t>of categories.</a:t>
            </a:r>
          </a:p>
          <a:p>
            <a:pPr marL="0" indent="0">
              <a:buNone/>
            </a:pPr>
            <a:endParaRPr lang="en-GB" sz="16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b="1" u="sng" dirty="0">
                <a:latin typeface="Arial Narrow" panose="020B0606020202030204" pitchFamily="34" charset="0"/>
              </a:rPr>
              <a:t>Some hints: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latin typeface="Arial Narrow" panose="020B0606020202030204" pitchFamily="34" charset="0"/>
              </a:rPr>
              <a:t> Mitigation techniques and technologies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latin typeface="Arial Narrow" panose="020B0606020202030204" pitchFamily="34" charset="0"/>
              </a:rPr>
              <a:t> Expected growth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latin typeface="Arial Narrow" panose="020B0606020202030204" pitchFamily="34" charset="0"/>
              </a:rPr>
              <a:t> No quantitative assessment of uncertainty performed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latin typeface="Arial Narrow" panose="020B0606020202030204" pitchFamily="34" charset="0"/>
              </a:rPr>
              <a:t> Completeness (</a:t>
            </a:r>
            <a:r>
              <a:rPr lang="en-GB" sz="2800" i="1" dirty="0">
                <a:latin typeface="Arial Narrow" panose="020B0606020202030204" pitchFamily="34" charset="0"/>
              </a:rPr>
              <a:t>incomplete inventory gives incorrect results</a:t>
            </a:r>
            <a:r>
              <a:rPr lang="en-GB" sz="2800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938800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387" y="223068"/>
            <a:ext cx="8229600" cy="912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50" charset="-128"/>
              </a:rPr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58789" y="1447970"/>
            <a:ext cx="7634795" cy="3514647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Arial Narrow" panose="020B0606020202030204" pitchFamily="34" charset="0"/>
              </a:rPr>
              <a:t>1. Methods: Tier 1, 2, 3</a:t>
            </a:r>
          </a:p>
          <a:p>
            <a:pPr marL="0" indent="0" eaLnBrk="1" hangingPunct="1"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Arial Narrow" panose="020B0606020202030204" pitchFamily="34" charset="0"/>
              </a:rPr>
              <a:t>2. </a:t>
            </a:r>
            <a:r>
              <a:rPr lang="en-US" altLang="ja-JP" b="1" i="1" dirty="0">
                <a:latin typeface="Arial Narrow" panose="020B0606020202030204" pitchFamily="34" charset="0"/>
              </a:rPr>
              <a:t>Key Category</a:t>
            </a:r>
          </a:p>
          <a:p>
            <a:pPr marL="0" indent="0" eaLnBrk="1" hangingPunct="1"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Arial Narrow" panose="020B0606020202030204" pitchFamily="34" charset="0"/>
              </a:rPr>
              <a:t>3. How to define </a:t>
            </a:r>
            <a:r>
              <a:rPr lang="en-US" altLang="ja-JP" b="1" i="1" dirty="0">
                <a:latin typeface="Arial Narrow" panose="020B0606020202030204" pitchFamily="34" charset="0"/>
              </a:rPr>
              <a:t>Key Categories</a:t>
            </a:r>
            <a:r>
              <a:rPr lang="en-US" altLang="ja-JP" b="1" dirty="0">
                <a:latin typeface="Arial Narrow" panose="020B0606020202030204" pitchFamily="34" charset="0"/>
              </a:rPr>
              <a:t>: Approach 1, 2</a:t>
            </a:r>
          </a:p>
          <a:p>
            <a:pPr marL="0" indent="0" eaLnBrk="1" hangingPunct="1"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Arial Narrow" panose="020B0606020202030204" pitchFamily="34" charset="0"/>
              </a:rPr>
              <a:t>4. Conclusion</a:t>
            </a:r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3" y="1171575"/>
            <a:ext cx="8161860" cy="46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98741"/>
      </p:ext>
    </p:extLst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774"/>
            <a:ext cx="9206144" cy="677822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5589" y="0"/>
            <a:ext cx="1488411" cy="387927"/>
          </a:xfrm>
        </p:spPr>
        <p:txBody>
          <a:bodyPr/>
          <a:lstStyle/>
          <a:p>
            <a:r>
              <a:rPr lang="en-GB" sz="2800" i="1" dirty="0">
                <a:solidFill>
                  <a:srgbClr val="F87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13794902"/>
      </p:ext>
    </p:extLst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73" y="79899"/>
            <a:ext cx="917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0032"/>
      </p:ext>
    </p:extLst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252290"/>
            <a:ext cx="7918450" cy="100806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39" y="1535560"/>
            <a:ext cx="8168611" cy="5193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i="1" dirty="0">
                <a:latin typeface="Arial Narrow" panose="020B0606020202030204" pitchFamily="34" charset="0"/>
              </a:rPr>
              <a:t>Key categories </a:t>
            </a:r>
            <a:r>
              <a:rPr lang="en-GB" b="1" dirty="0">
                <a:latin typeface="Arial Narrow" panose="020B0606020202030204" pitchFamily="34" charset="0"/>
              </a:rPr>
              <a:t>are extremely important: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mistakes will lead to significant under-/over- estimates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improvements will significantly improve overall inventory quality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Arial Narrow" panose="020B0606020202030204" pitchFamily="34" charset="0"/>
              </a:rPr>
              <a:t>Higher tiers </a:t>
            </a:r>
            <a:r>
              <a:rPr lang="en-GB" i="1" dirty="0">
                <a:latin typeface="Arial Narrow" panose="020B0606020202030204" pitchFamily="34" charset="0"/>
              </a:rPr>
              <a:t>(Tier 2 and Tier 3) </a:t>
            </a:r>
            <a:r>
              <a:rPr lang="en-GB" b="1" dirty="0">
                <a:latin typeface="Arial Narrow" panose="020B0606020202030204" pitchFamily="34" charset="0"/>
              </a:rPr>
              <a:t>should be used for estimating </a:t>
            </a:r>
            <a:r>
              <a:rPr lang="en-GB" b="1" i="1" dirty="0">
                <a:latin typeface="Arial Narrow" panose="020B0606020202030204" pitchFamily="34" charset="0"/>
              </a:rPr>
              <a:t>key categories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b="1" i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Arial Narrow" panose="020B0606020202030204" pitchFamily="34" charset="0"/>
              </a:rPr>
              <a:t>Resources of national inventory compilers are </a:t>
            </a:r>
            <a:r>
              <a:rPr lang="en-GB" i="1" dirty="0">
                <a:latin typeface="Arial Narrow" panose="020B0606020202030204" pitchFamily="34" charset="0"/>
              </a:rPr>
              <a:t>(in many cases)</a:t>
            </a:r>
            <a:r>
              <a:rPr lang="en-GB" b="1" dirty="0">
                <a:latin typeface="Arial Narrow" panose="020B0606020202030204" pitchFamily="34" charset="0"/>
              </a:rPr>
              <a:t> limited → focus on </a:t>
            </a:r>
            <a:r>
              <a:rPr lang="en-GB" b="1" i="1" dirty="0">
                <a:latin typeface="Arial Narrow" panose="020B0606020202030204" pitchFamily="34" charset="0"/>
              </a:rPr>
              <a:t>key categories</a:t>
            </a:r>
          </a:p>
        </p:txBody>
      </p:sp>
    </p:spTree>
    <p:extLst>
      <p:ext uri="{BB962C8B-B14F-4D97-AF65-F5344CB8AC3E}">
        <p14:creationId xmlns:p14="http://schemas.microsoft.com/office/powerpoint/2010/main" val="4284782121"/>
      </p:ext>
    </p:extLst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376"/>
            <a:ext cx="1607817" cy="2033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75" y="-7565"/>
            <a:ext cx="1629745" cy="203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313" y="-12506"/>
            <a:ext cx="1638240" cy="204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647" y="-2"/>
            <a:ext cx="1662592" cy="202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463" y="3188"/>
            <a:ext cx="1654816" cy="2026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244" y="-12507"/>
            <a:ext cx="1684842" cy="2041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1" r="19381" b="150"/>
          <a:stretch/>
        </p:blipFill>
        <p:spPr>
          <a:xfrm>
            <a:off x="7672834" y="3187"/>
            <a:ext cx="1471166" cy="202615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0818" y="2727170"/>
            <a:ext cx="8350250" cy="19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altLang="ja-JP" sz="3600" b="1" kern="0" dirty="0">
                <a:latin typeface="Arial Narrow" panose="020B0606020202030204" pitchFamily="34" charset="0"/>
              </a:rPr>
              <a:t>Thank you for your attention! </a:t>
            </a:r>
          </a:p>
          <a:p>
            <a:pPr algn="ctr"/>
            <a:r>
              <a:rPr lang="en-GB" altLang="ja-JP" sz="3600" b="1" kern="0" dirty="0">
                <a:latin typeface="Arial Narrow" panose="020B0606020202030204" pitchFamily="34" charset="0"/>
              </a:rPr>
              <a:t>Any questions?</a:t>
            </a:r>
            <a:endParaRPr lang="en-US" altLang="ja-JP" sz="3600" b="1" kern="0" dirty="0">
              <a:latin typeface="Arial Narrow" panose="020B0606020202030204" pitchFamily="34" charset="0"/>
            </a:endParaRPr>
          </a:p>
          <a:p>
            <a:endParaRPr lang="en-GB" altLang="ja-JP" sz="1400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30058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4057" y="136001"/>
            <a:ext cx="8437563" cy="10350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50" charset="-128"/>
              </a:rPr>
              <a:t>Methods: Tier 1, 2, 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400175"/>
            <a:ext cx="7969250" cy="52689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F87808"/>
                </a:solidFill>
                <a:latin typeface="Arial Narrow" panose="020B0606020202030204" pitchFamily="34" charset="0"/>
              </a:rPr>
              <a:t>Tiers</a:t>
            </a:r>
            <a:r>
              <a:rPr lang="en-GB" sz="2400" b="1" dirty="0">
                <a:solidFill>
                  <a:srgbClr val="F87F0C"/>
                </a:solidFill>
                <a:latin typeface="Arial Narrow" panose="020B0606020202030204" pitchFamily="34" charset="0"/>
              </a:rPr>
              <a:t>: </a:t>
            </a:r>
            <a:r>
              <a:rPr lang="en-GB" sz="2400" b="1" dirty="0">
                <a:latin typeface="Arial Narrow" panose="020B0606020202030204" pitchFamily="34" charset="0"/>
              </a:rPr>
              <a:t>A tier represents a level of methodological complexity.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1200" b="1" dirty="0">
              <a:latin typeface="Arial Narrow" panose="020B0606020202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sz="2400" b="1" dirty="0">
                <a:latin typeface="Arial Narrow" panose="020B0606020202030204" pitchFamily="34" charset="0"/>
              </a:rPr>
              <a:t>Usually three tiers are provided: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Arial Narrow" panose="020B0606020202030204" pitchFamily="34" charset="0"/>
              </a:rPr>
              <a:t>Tier 1 is the basic method,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Arial Narrow" panose="020B0606020202030204" pitchFamily="34" charset="0"/>
              </a:rPr>
              <a:t>Tier 2 - intermediate and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Arial Narrow" panose="020B0606020202030204" pitchFamily="34" charset="0"/>
              </a:rPr>
              <a:t>Tier </a:t>
            </a:r>
            <a:r>
              <a:rPr lang="en-GB" sz="2400">
                <a:latin typeface="Arial Narrow" panose="020B0606020202030204" pitchFamily="34" charset="0"/>
              </a:rPr>
              <a:t>3 - most </a:t>
            </a:r>
            <a:r>
              <a:rPr lang="en-GB" sz="2400" dirty="0">
                <a:latin typeface="Arial Narrow" panose="020B0606020202030204" pitchFamily="34" charset="0"/>
              </a:rPr>
              <a:t>demanding in terms of complexity and data requirements </a:t>
            </a:r>
          </a:p>
          <a:p>
            <a:pPr marL="0" indent="0" eaLnBrk="1" hangingPunct="1">
              <a:buNone/>
              <a:defRPr/>
            </a:pPr>
            <a:endParaRPr lang="en-GB" sz="1200" b="1" dirty="0">
              <a:latin typeface="Arial Narrow" panose="020B0606020202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sz="2400" b="1" dirty="0">
                <a:latin typeface="Arial Narrow" panose="020B0606020202030204" pitchFamily="34" charset="0"/>
              </a:rPr>
              <a:t>Tiers 2 and 3 are sometimes referred to as </a:t>
            </a:r>
            <a:r>
              <a:rPr lang="en-GB" sz="2400" b="1" i="1" u="sng" dirty="0">
                <a:latin typeface="Arial Narrow" panose="020B0606020202030204" pitchFamily="34" charset="0"/>
              </a:rPr>
              <a:t>higher tier methods </a:t>
            </a:r>
            <a:r>
              <a:rPr lang="en-GB" sz="2400" b="1" dirty="0">
                <a:latin typeface="Arial Narrow" panose="020B0606020202030204" pitchFamily="34" charset="0"/>
              </a:rPr>
              <a:t>and are generally considered to be more accurate </a:t>
            </a:r>
            <a:endParaRPr lang="en-US" altLang="ja-JP" sz="2400" b="1" dirty="0">
              <a:latin typeface="Arial Narrow" panose="020B0606020202030204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265" y="145758"/>
            <a:ext cx="4858428" cy="1008062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Methodological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998" y="1295863"/>
            <a:ext cx="8180262" cy="4525963"/>
          </a:xfrm>
        </p:spPr>
        <p:txBody>
          <a:bodyPr/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dirty="0">
                <a:latin typeface="Arial Narrow" panose="020B0606020202030204" pitchFamily="34" charset="0"/>
              </a:rPr>
              <a:t>Methodological choice for individual source and sink categories is important in managing overall inventory uncertainty </a:t>
            </a:r>
            <a:r>
              <a:rPr lang="en-GB" sz="2000" dirty="0">
                <a:latin typeface="Arial Narrow" panose="020B0606020202030204" pitchFamily="34" charset="0"/>
              </a:rPr>
              <a:t>(it is lower when emissions and removals are estimated using the most rigorous methods)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000" b="1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dirty="0">
                <a:latin typeface="Arial Narrow" panose="020B0606020202030204" pitchFamily="34" charset="0"/>
              </a:rPr>
              <a:t>However, these methods generally require more extensive resources for data collection, so it may not be feasible to use more rigorous method for every category </a:t>
            </a:r>
            <a:r>
              <a:rPr lang="en-GB" sz="2000" dirty="0">
                <a:latin typeface="Arial Narrow" panose="020B0606020202030204" pitchFamily="34" charset="0"/>
              </a:rPr>
              <a:t>(therefore it is </a:t>
            </a:r>
            <a:r>
              <a:rPr lang="en-GB" sz="2000" i="1" u="sng" dirty="0">
                <a:latin typeface="Arial Narrow" panose="020B0606020202030204" pitchFamily="34" charset="0"/>
              </a:rPr>
              <a:t>good practice</a:t>
            </a:r>
            <a:r>
              <a:rPr lang="en-GB" sz="2000" i="1" dirty="0">
                <a:latin typeface="Arial Narrow" panose="020B0606020202030204" pitchFamily="34" charset="0"/>
              </a:rPr>
              <a:t> </a:t>
            </a:r>
            <a:r>
              <a:rPr lang="en-GB" sz="2000" dirty="0">
                <a:latin typeface="Arial Narrow" panose="020B0606020202030204" pitchFamily="34" charset="0"/>
              </a:rPr>
              <a:t>to identify those categories that have the greatest contribution to overall inventory)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000" b="1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dirty="0">
                <a:latin typeface="Arial Narrow" panose="020B0606020202030204" pitchFamily="34" charset="0"/>
              </a:rPr>
              <a:t>By identifying these </a:t>
            </a:r>
            <a:r>
              <a:rPr lang="en-GB" sz="2000" i="1" u="sng" dirty="0">
                <a:latin typeface="Arial Narrow" panose="020B0606020202030204" pitchFamily="34" charset="0"/>
              </a:rPr>
              <a:t>key categories</a:t>
            </a:r>
            <a:r>
              <a:rPr lang="en-GB" sz="2000" i="1" dirty="0">
                <a:latin typeface="Arial Narrow" panose="020B0606020202030204" pitchFamily="34" charset="0"/>
              </a:rPr>
              <a:t> </a:t>
            </a:r>
            <a:r>
              <a:rPr lang="en-GB" sz="2000" b="1" dirty="0">
                <a:latin typeface="Arial Narrow" panose="020B0606020202030204" pitchFamily="34" charset="0"/>
              </a:rPr>
              <a:t>in a systematic and objective manner, inventory compilers can prioritise their efforts and improve their overall estimates </a:t>
            </a:r>
            <a:r>
              <a:rPr lang="en-GB" sz="2000" dirty="0">
                <a:latin typeface="Arial Narrow" panose="020B0606020202030204" pitchFamily="34" charset="0"/>
              </a:rPr>
              <a:t>(it is </a:t>
            </a:r>
            <a:r>
              <a:rPr lang="en-GB" sz="2000" i="1" u="sng" dirty="0">
                <a:latin typeface="Arial Narrow" panose="020B0606020202030204" pitchFamily="34" charset="0"/>
              </a:rPr>
              <a:t>good practice</a:t>
            </a:r>
            <a:r>
              <a:rPr lang="en-GB" sz="2000" i="1" dirty="0">
                <a:latin typeface="Arial Narrow" panose="020B0606020202030204" pitchFamily="34" charset="0"/>
              </a:rPr>
              <a:t> </a:t>
            </a:r>
            <a:r>
              <a:rPr lang="en-GB" sz="2000" dirty="0">
                <a:latin typeface="Arial Narrow" panose="020B0606020202030204" pitchFamily="34" charset="0"/>
              </a:rPr>
              <a:t>to use results of key category analysis as a basis for methodological choice to improve inventory quality and to increase confidence in the GHG estimates)</a:t>
            </a:r>
          </a:p>
        </p:txBody>
      </p:sp>
    </p:spTree>
    <p:extLst>
      <p:ext uri="{BB962C8B-B14F-4D97-AF65-F5344CB8AC3E}">
        <p14:creationId xmlns:p14="http://schemas.microsoft.com/office/powerpoint/2010/main" val="678406036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Key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Arial Narrow" panose="020B0606020202030204" pitchFamily="34" charset="0"/>
              </a:rPr>
              <a:t>A </a:t>
            </a:r>
            <a:r>
              <a:rPr lang="en-GB" sz="2400" b="1" i="1" dirty="0">
                <a:solidFill>
                  <a:srgbClr val="F87808"/>
                </a:solidFill>
                <a:latin typeface="Arial Narrow" panose="020B0606020202030204" pitchFamily="34" charset="0"/>
              </a:rPr>
              <a:t>key category </a:t>
            </a:r>
            <a:r>
              <a:rPr lang="en-GB" sz="2400" b="1" dirty="0">
                <a:latin typeface="Arial Narrow" panose="020B0606020202030204" pitchFamily="34" charset="0"/>
              </a:rPr>
              <a:t>is one that is prioritised within the national inventory system because its estimate has a significant influence on a country’s total inventory of greenhouse gases in terms of: </a:t>
            </a:r>
          </a:p>
          <a:p>
            <a:pPr marL="400050" lvl="1" indent="0">
              <a:buNone/>
            </a:pPr>
            <a:r>
              <a:rPr lang="en-GB" b="1" i="1" dirty="0">
                <a:latin typeface="Arial Narrow" panose="020B0606020202030204" pitchFamily="34" charset="0"/>
              </a:rPr>
              <a:t>- the absolute level</a:t>
            </a:r>
            <a:r>
              <a:rPr lang="en-GB" b="1" dirty="0">
                <a:latin typeface="Arial Narrow" panose="020B0606020202030204" pitchFamily="34" charset="0"/>
              </a:rPr>
              <a:t>, </a:t>
            </a:r>
          </a:p>
          <a:p>
            <a:pPr marL="400050" lvl="1" indent="0">
              <a:buNone/>
            </a:pPr>
            <a:r>
              <a:rPr lang="en-GB" b="1" i="1" dirty="0">
                <a:latin typeface="Arial Narrow" panose="020B0606020202030204" pitchFamily="34" charset="0"/>
              </a:rPr>
              <a:t>- the trend</a:t>
            </a:r>
            <a:r>
              <a:rPr lang="en-GB" b="1" dirty="0">
                <a:latin typeface="Arial Narrow" panose="020B0606020202030204" pitchFamily="34" charset="0"/>
              </a:rPr>
              <a:t>, or </a:t>
            </a:r>
          </a:p>
          <a:p>
            <a:pPr marL="400050" lvl="1" indent="0">
              <a:buNone/>
            </a:pPr>
            <a:r>
              <a:rPr lang="en-GB" b="1" i="1" dirty="0">
                <a:latin typeface="Arial Narrow" panose="020B0606020202030204" pitchFamily="34" charset="0"/>
              </a:rPr>
              <a:t>- the uncertainty </a:t>
            </a:r>
            <a:r>
              <a:rPr lang="en-GB" b="1" u="sng" dirty="0">
                <a:latin typeface="Arial Narrow" panose="020B0606020202030204" pitchFamily="34" charset="0"/>
              </a:rPr>
              <a:t>in emissions and removals</a:t>
            </a:r>
            <a:r>
              <a:rPr lang="en-GB" b="1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1865881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Key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71" y="1573567"/>
            <a:ext cx="7634287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b="1" i="1" dirty="0">
                <a:latin typeface="Arial Narrow" panose="020B0606020202030204" pitchFamily="34" charset="0"/>
              </a:rPr>
              <a:t>Key Categories </a:t>
            </a:r>
            <a:r>
              <a:rPr lang="en-GB" sz="2400" b="1" dirty="0">
                <a:latin typeface="Arial Narrow" panose="020B0606020202030204" pitchFamily="34" charset="0"/>
              </a:rPr>
              <a:t>should be the priority for countries during inventory resource allocation for data collection, compilation, quality assurance/quality control and reporting.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b="1" dirty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b="1" dirty="0">
                <a:latin typeface="Arial Narrow" panose="020B0606020202030204" pitchFamily="34" charset="0"/>
              </a:rPr>
              <a:t>In general, more detailed </a:t>
            </a:r>
            <a:r>
              <a:rPr lang="en-GB" sz="2400" b="1" i="1" dirty="0">
                <a:latin typeface="Arial Narrow" panose="020B0606020202030204" pitchFamily="34" charset="0"/>
              </a:rPr>
              <a:t>higher tier methods </a:t>
            </a:r>
            <a:r>
              <a:rPr lang="en-GB" sz="2400" b="1" dirty="0">
                <a:latin typeface="Arial Narrow" panose="020B0606020202030204" pitchFamily="34" charset="0"/>
              </a:rPr>
              <a:t>should be selected for </a:t>
            </a:r>
            <a:r>
              <a:rPr lang="en-GB" sz="2400" b="1" i="1" dirty="0">
                <a:solidFill>
                  <a:srgbClr val="F87F0C"/>
                </a:solidFill>
                <a:latin typeface="Arial Narrow" panose="020B0606020202030204" pitchFamily="34" charset="0"/>
              </a:rPr>
              <a:t>key categories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114676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to Define Key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08" y="1404891"/>
            <a:ext cx="8082609" cy="488049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 Narrow" panose="020B0606020202030204" pitchFamily="34" charset="0"/>
              </a:rPr>
              <a:t>1. Disaggregate categories to the lowest possible level: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to sub-category (e.g., to a fuel type – liquid, gaseous, solid)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to individual gas (use GWP).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 Narrow" panose="020B0606020202030204" pitchFamily="34" charset="0"/>
              </a:rPr>
              <a:t>2. Apply two Approaches: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Approach 1 – Level and Trend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Approach 2 – Level/Trend + Uncertainty Assessment</a:t>
            </a:r>
          </a:p>
        </p:txBody>
      </p:sp>
    </p:spTree>
    <p:extLst>
      <p:ext uri="{BB962C8B-B14F-4D97-AF65-F5344CB8AC3E}">
        <p14:creationId xmlns:p14="http://schemas.microsoft.com/office/powerpoint/2010/main" val="4189922588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Key categories: Approach 1,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63" y="1467035"/>
            <a:ext cx="8215774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Arial Narrow" panose="020B0606020202030204" pitchFamily="34" charset="0"/>
              </a:rPr>
              <a:t>Approach 1 – Level and Trend Assessment:</a:t>
            </a:r>
          </a:p>
          <a:p>
            <a:pPr marL="400050" lvl="1" indent="0">
              <a:buNone/>
            </a:pPr>
            <a:r>
              <a:rPr lang="en-GB" b="1" dirty="0">
                <a:solidFill>
                  <a:srgbClr val="FF5001"/>
                </a:solidFill>
                <a:latin typeface="Arial Narrow" panose="020B0606020202030204" pitchFamily="34" charset="0"/>
              </a:rPr>
              <a:t>   </a:t>
            </a:r>
            <a:r>
              <a:rPr lang="en-GB" b="1" dirty="0">
                <a:solidFill>
                  <a:srgbClr val="F89708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rgbClr val="F87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Key categories - 95% cumulative effect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87F0C"/>
              </a:solidFill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Arial Narrow" panose="020B0606020202030204" pitchFamily="34" charset="0"/>
              </a:rPr>
              <a:t>Approach 2 – Level/Trend + Uncertainty Assessment:</a:t>
            </a:r>
          </a:p>
          <a:p>
            <a:pPr marL="400050" lvl="1" indent="0">
              <a:buNone/>
            </a:pPr>
            <a:r>
              <a:rPr lang="en-GB" b="1" dirty="0">
                <a:solidFill>
                  <a:srgbClr val="FF5001"/>
                </a:solidFill>
                <a:latin typeface="Arial Narrow" panose="020B0606020202030204" pitchFamily="34" charset="0"/>
              </a:rPr>
              <a:t>    </a:t>
            </a:r>
            <a:r>
              <a:rPr lang="en-GB" b="1" dirty="0">
                <a:solidFill>
                  <a:srgbClr val="F87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Key categories - 90% cumulative effect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F87808"/>
                </a:solidFill>
                <a:latin typeface="Arial Narrow" panose="020B0606020202030204" pitchFamily="34" charset="0"/>
              </a:rPr>
              <a:t>Removals: </a:t>
            </a:r>
            <a:r>
              <a:rPr lang="en-GB" b="1" dirty="0">
                <a:latin typeface="Arial Narrow" panose="020B0606020202030204" pitchFamily="34" charset="0"/>
              </a:rPr>
              <a:t>expressed as positive numbers </a:t>
            </a:r>
          </a:p>
          <a:p>
            <a:pPr marL="0" indent="0">
              <a:buNone/>
            </a:pPr>
            <a:r>
              <a:rPr lang="en-GB" b="1" dirty="0">
                <a:latin typeface="Arial Narrow" panose="020B0606020202030204" pitchFamily="34" charset="0"/>
              </a:rPr>
              <a:t>                    (inclusion/exclusion)</a:t>
            </a:r>
          </a:p>
        </p:txBody>
      </p:sp>
    </p:spTree>
    <p:extLst>
      <p:ext uri="{BB962C8B-B14F-4D97-AF65-F5344CB8AC3E}">
        <p14:creationId xmlns:p14="http://schemas.microsoft.com/office/powerpoint/2010/main" val="2530611335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83584" y="243412"/>
            <a:ext cx="7918450" cy="1008062"/>
          </a:xfrm>
        </p:spPr>
        <p:txBody>
          <a:bodyPr/>
          <a:lstStyle/>
          <a:p>
            <a:pPr eaLnBrk="1" hangingPunct="1"/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</a:rPr>
              <a:t>Example of Level Assessment</a:t>
            </a:r>
            <a:endParaRPr lang="en-GB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MS PGothic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791621"/>
              </p:ext>
            </p:extLst>
          </p:nvPr>
        </p:nvGraphicFramePr>
        <p:xfrm>
          <a:off x="571500" y="1500188"/>
          <a:ext cx="5259388" cy="4430713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Gas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67625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Promotion_Introduction_20070913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motion_Introduction_20070913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01_Intro_IPCC_2010_JICA</Template>
  <TotalTime>6823</TotalTime>
  <Words>1246</Words>
  <Application>Microsoft Office PowerPoint</Application>
  <PresentationFormat>On-screen Show (4:3)</PresentationFormat>
  <Paragraphs>343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ＭＳ Ｐゴシック</vt:lpstr>
      <vt:lpstr>Arial</vt:lpstr>
      <vt:lpstr>Arial Narrow</vt:lpstr>
      <vt:lpstr>Calibri</vt:lpstr>
      <vt:lpstr>Courier New</vt:lpstr>
      <vt:lpstr>Frutiger LT Pro 57 Condensed</vt:lpstr>
      <vt:lpstr>Times New Roman</vt:lpstr>
      <vt:lpstr>Wingdings</vt:lpstr>
      <vt:lpstr>Promotion_Introduction_20070913</vt:lpstr>
      <vt:lpstr>1_Promotion_Introduction_20070913</vt:lpstr>
      <vt:lpstr>Methodological Choice and  Key Categories Analysis</vt:lpstr>
      <vt:lpstr>Outline</vt:lpstr>
      <vt:lpstr>Methods: Tier 1, 2, 3</vt:lpstr>
      <vt:lpstr>Methodological Choice</vt:lpstr>
      <vt:lpstr>Key Category</vt:lpstr>
      <vt:lpstr>Key Category</vt:lpstr>
      <vt:lpstr>How to Define Key Categories</vt:lpstr>
      <vt:lpstr>Key categories: Approach 1, 2</vt:lpstr>
      <vt:lpstr>Example of Level Assessment</vt:lpstr>
      <vt:lpstr>Example of Level Assessment</vt:lpstr>
      <vt:lpstr>Example of Level Assessment</vt:lpstr>
      <vt:lpstr>Example of Level Assessment</vt:lpstr>
      <vt:lpstr>Example of Level Assessment</vt:lpstr>
      <vt:lpstr>Approach 1 : Trend</vt:lpstr>
      <vt:lpstr>PowerPoint Presentation</vt:lpstr>
      <vt:lpstr>PowerPoint Presentation</vt:lpstr>
      <vt:lpstr>Approach 2: Level/Trend + Uncertainty</vt:lpstr>
      <vt:lpstr>PowerPoint Presentation</vt:lpstr>
      <vt:lpstr>Qualitative Analysis</vt:lpstr>
      <vt:lpstr>Results</vt:lpstr>
      <vt:lpstr>Example</vt:lpstr>
      <vt:lpstr>PowerPoint Presentation</vt:lpstr>
      <vt:lpstr>Conclusion</vt:lpstr>
      <vt:lpstr>PowerPoint Presentation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&amp; Objectives</dc:title>
  <dc:creator>Simon Eggleston</dc:creator>
  <cp:lastModifiedBy>shermanau</cp:lastModifiedBy>
  <cp:revision>428</cp:revision>
  <dcterms:created xsi:type="dcterms:W3CDTF">2006-10-09T17:01:38Z</dcterms:created>
  <dcterms:modified xsi:type="dcterms:W3CDTF">2017-05-16T06:36:16Z</dcterms:modified>
</cp:coreProperties>
</file>