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0"/>
  </p:notesMasterIdLst>
  <p:sldIdLst>
    <p:sldId id="393" r:id="rId2"/>
    <p:sldId id="373" r:id="rId3"/>
    <p:sldId id="374" r:id="rId4"/>
    <p:sldId id="375" r:id="rId5"/>
    <p:sldId id="376" r:id="rId6"/>
    <p:sldId id="377" r:id="rId7"/>
    <p:sldId id="381" r:id="rId8"/>
    <p:sldId id="382" r:id="rId9"/>
    <p:sldId id="383" r:id="rId10"/>
    <p:sldId id="384" r:id="rId11"/>
    <p:sldId id="290" r:id="rId12"/>
    <p:sldId id="386" r:id="rId13"/>
    <p:sldId id="387" r:id="rId14"/>
    <p:sldId id="354" r:id="rId15"/>
    <p:sldId id="315" r:id="rId16"/>
    <p:sldId id="365" r:id="rId17"/>
    <p:sldId id="314" r:id="rId18"/>
    <p:sldId id="325" r:id="rId19"/>
    <p:sldId id="324" r:id="rId20"/>
    <p:sldId id="385" r:id="rId21"/>
    <p:sldId id="388" r:id="rId22"/>
    <p:sldId id="390" r:id="rId23"/>
    <p:sldId id="391" r:id="rId24"/>
    <p:sldId id="392" r:id="rId25"/>
    <p:sldId id="368" r:id="rId26"/>
    <p:sldId id="370" r:id="rId27"/>
    <p:sldId id="289" r:id="rId28"/>
    <p:sldId id="29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6600"/>
    <a:srgbClr val="FF00FF"/>
    <a:srgbClr val="FF0000"/>
    <a:srgbClr val="E8F5F6"/>
    <a:srgbClr val="0000F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70" autoAdjust="0"/>
  </p:normalViewPr>
  <p:slideViewPr>
    <p:cSldViewPr snapToGrid="0">
      <p:cViewPr varScale="1">
        <p:scale>
          <a:sx n="64" d="100"/>
          <a:sy n="64" d="100"/>
        </p:scale>
        <p:origin x="84" y="456"/>
      </p:cViewPr>
      <p:guideLst>
        <p:guide orient="horz" pos="2160"/>
        <p:guide pos="2880"/>
      </p:guideLst>
    </p:cSldViewPr>
  </p:slideViewPr>
  <p:outlineViewPr>
    <p:cViewPr>
      <p:scale>
        <a:sx n="33" d="100"/>
        <a:sy n="33" d="100"/>
      </p:scale>
      <p:origin x="0" y="7685"/>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ltLang="ja-JP"/>
          </a:p>
        </p:txBody>
      </p:sp>
      <p:sp>
        <p:nvSpPr>
          <p:cNvPr id="1013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ltLang="ja-JP"/>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13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ltLang="ja-JP"/>
          </a:p>
        </p:txBody>
      </p:sp>
      <p:sp>
        <p:nvSpPr>
          <p:cNvPr id="1013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7B329DA-1AA9-4683-807E-4558C1B060D6}" type="slidenum">
              <a:rPr lang="en-GB" altLang="ja-JP"/>
              <a:pPr>
                <a:defRPr/>
              </a:pPr>
              <a:t>‹#›</a:t>
            </a:fld>
            <a:endParaRPr lang="en-GB" altLang="ja-JP"/>
          </a:p>
        </p:txBody>
      </p:sp>
    </p:spTree>
    <p:extLst>
      <p:ext uri="{BB962C8B-B14F-4D97-AF65-F5344CB8AC3E}">
        <p14:creationId xmlns:p14="http://schemas.microsoft.com/office/powerpoint/2010/main" val="2183656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94B9A7-4CBC-44D7-9ACA-42C304967558}" type="slidenum">
              <a:rPr lang="en-GB" altLang="ja-JP" smtClean="0"/>
              <a:pPr eaLnBrk="1" hangingPunct="1"/>
              <a:t>1</a:t>
            </a:fld>
            <a:endParaRPr lang="en-GB" altLang="ja-JP"/>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71250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A21106-A185-45CE-88C7-14DF8332DBDC}" type="slidenum">
              <a:rPr lang="en-GB" altLang="ja-JP" smtClean="0"/>
              <a:pPr eaLnBrk="1" hangingPunct="1">
                <a:spcBef>
                  <a:spcPct val="0"/>
                </a:spcBef>
              </a:pPr>
              <a:t>10</a:t>
            </a:fld>
            <a:endParaRPr lang="en-GB" altLang="ja-JP"/>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11095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4610D3-DF56-4BBF-8C93-FC7057F0A4CD}" type="slidenum">
              <a:rPr lang="en-GB" altLang="ja-JP"/>
              <a:pPr>
                <a:spcBef>
                  <a:spcPct val="0"/>
                </a:spcBef>
              </a:pPr>
              <a:t>11</a:t>
            </a:fld>
            <a:endParaRPr lang="en-GB"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50102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99D023E-27FF-4F88-81E0-4E618C46DC23}" type="slidenum">
              <a:rPr lang="en-US" altLang="ja-JP" smtClean="0"/>
              <a:pPr>
                <a:defRPr/>
              </a:pPr>
              <a:t>12</a:t>
            </a:fld>
            <a:endParaRPr lang="en-US" altLang="ja-JP" dirty="0"/>
          </a:p>
        </p:txBody>
      </p:sp>
    </p:spTree>
    <p:extLst>
      <p:ext uri="{BB962C8B-B14F-4D97-AF65-F5344CB8AC3E}">
        <p14:creationId xmlns:p14="http://schemas.microsoft.com/office/powerpoint/2010/main" val="93297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80C07C6-0396-4848-954A-1340CA56C47A}" type="slidenum">
              <a:rPr lang="en-GB" altLang="ja-JP" smtClean="0"/>
              <a:pPr eaLnBrk="1" hangingPunct="1">
                <a:spcBef>
                  <a:spcPct val="0"/>
                </a:spcBef>
              </a:pPr>
              <a:t>13</a:t>
            </a:fld>
            <a:endParaRPr lang="en-GB" altLang="ja-JP"/>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28715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15A062-93A5-4DBD-857A-2098466ED810}" type="slidenum">
              <a:rPr lang="en-GB" altLang="ja-JP"/>
              <a:pPr>
                <a:spcBef>
                  <a:spcPct val="0"/>
                </a:spcBef>
              </a:pPr>
              <a:t>14</a:t>
            </a:fld>
            <a:endParaRPr lang="en-GB"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258256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3F90A6-9DBF-42DC-96E7-5C876CCE87F3}" type="slidenum">
              <a:rPr lang="en-GB" altLang="ja-JP"/>
              <a:pPr>
                <a:spcBef>
                  <a:spcPct val="0"/>
                </a:spcBef>
              </a:pPr>
              <a:t>15</a:t>
            </a:fld>
            <a:endParaRPr lang="en-GB" altLang="ja-JP"/>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2430532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EC1263-74D4-448B-B280-EBD338237168}" type="slidenum">
              <a:rPr lang="en-GB" altLang="ja-JP"/>
              <a:pPr>
                <a:spcBef>
                  <a:spcPct val="0"/>
                </a:spcBef>
              </a:pPr>
              <a:t>16</a:t>
            </a:fld>
            <a:endParaRPr lang="en-GB" altLang="ja-JP"/>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1367099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5BE5AF-B666-4D53-BD28-A20811536AA3}" type="slidenum">
              <a:rPr lang="en-GB" altLang="ja-JP"/>
              <a:pPr>
                <a:spcBef>
                  <a:spcPct val="0"/>
                </a:spcBef>
              </a:pPr>
              <a:t>17</a:t>
            </a:fld>
            <a:endParaRPr lang="en-GB" altLang="ja-JP"/>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333338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BA6BB8-E52A-4E30-9D72-06AE7BCCB3A4}" type="slidenum">
              <a:rPr lang="en-GB" altLang="ja-JP"/>
              <a:pPr>
                <a:spcBef>
                  <a:spcPct val="0"/>
                </a:spcBef>
              </a:pPr>
              <a:t>18</a:t>
            </a:fld>
            <a:endParaRPr lang="en-GB" altLang="ja-JP"/>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205572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336286-5247-4653-92B8-64EAEFA37271}" type="slidenum">
              <a:rPr lang="en-GB" altLang="ja-JP"/>
              <a:pPr>
                <a:spcBef>
                  <a:spcPct val="0"/>
                </a:spcBef>
              </a:pPr>
              <a:t>19</a:t>
            </a:fld>
            <a:endParaRPr lang="en-GB" altLang="ja-JP"/>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358184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829B45-994F-4FB2-9631-72AB2B272EDD}" type="slidenum">
              <a:rPr lang="en-GB" altLang="ja-JP" smtClean="0"/>
              <a:pPr eaLnBrk="1" hangingPunct="1">
                <a:spcBef>
                  <a:spcPct val="0"/>
                </a:spcBef>
              </a:pPr>
              <a:t>2</a:t>
            </a:fld>
            <a:endParaRPr lang="en-GB"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891065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F8958F-DBD3-47F9-BBEF-D5C34514C404}" type="slidenum">
              <a:rPr lang="en-GB" altLang="ja-JP" smtClean="0"/>
              <a:pPr>
                <a:defRPr/>
              </a:pPr>
              <a:t>20</a:t>
            </a:fld>
            <a:endParaRPr lang="en-GB" altLang="ja-JP"/>
          </a:p>
        </p:txBody>
      </p:sp>
    </p:spTree>
    <p:extLst>
      <p:ext uri="{BB962C8B-B14F-4D97-AF65-F5344CB8AC3E}">
        <p14:creationId xmlns:p14="http://schemas.microsoft.com/office/powerpoint/2010/main" val="3096956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F8958F-DBD3-47F9-BBEF-D5C34514C404}" type="slidenum">
              <a:rPr lang="en-GB" altLang="ja-JP" smtClean="0"/>
              <a:pPr>
                <a:defRPr/>
              </a:pPr>
              <a:t>21</a:t>
            </a:fld>
            <a:endParaRPr lang="en-GB" altLang="ja-JP"/>
          </a:p>
        </p:txBody>
      </p:sp>
    </p:spTree>
    <p:extLst>
      <p:ext uri="{BB962C8B-B14F-4D97-AF65-F5344CB8AC3E}">
        <p14:creationId xmlns:p14="http://schemas.microsoft.com/office/powerpoint/2010/main" val="164421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F8958F-DBD3-47F9-BBEF-D5C34514C404}" type="slidenum">
              <a:rPr lang="en-GB" altLang="ja-JP" smtClean="0"/>
              <a:pPr>
                <a:defRPr/>
              </a:pPr>
              <a:t>22</a:t>
            </a:fld>
            <a:endParaRPr lang="en-GB" altLang="ja-JP"/>
          </a:p>
        </p:txBody>
      </p:sp>
    </p:spTree>
    <p:extLst>
      <p:ext uri="{BB962C8B-B14F-4D97-AF65-F5344CB8AC3E}">
        <p14:creationId xmlns:p14="http://schemas.microsoft.com/office/powerpoint/2010/main" val="2153684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F8958F-DBD3-47F9-BBEF-D5C34514C404}" type="slidenum">
              <a:rPr lang="en-GB" altLang="ja-JP" smtClean="0"/>
              <a:pPr>
                <a:defRPr/>
              </a:pPr>
              <a:t>23</a:t>
            </a:fld>
            <a:endParaRPr lang="en-GB" altLang="ja-JP"/>
          </a:p>
        </p:txBody>
      </p:sp>
    </p:spTree>
    <p:extLst>
      <p:ext uri="{BB962C8B-B14F-4D97-AF65-F5344CB8AC3E}">
        <p14:creationId xmlns:p14="http://schemas.microsoft.com/office/powerpoint/2010/main" val="1816475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F8958F-DBD3-47F9-BBEF-D5C34514C404}" type="slidenum">
              <a:rPr lang="en-GB" altLang="ja-JP" smtClean="0"/>
              <a:pPr>
                <a:defRPr/>
              </a:pPr>
              <a:t>24</a:t>
            </a:fld>
            <a:endParaRPr lang="en-GB" altLang="ja-JP"/>
          </a:p>
        </p:txBody>
      </p:sp>
    </p:spTree>
    <p:extLst>
      <p:ext uri="{BB962C8B-B14F-4D97-AF65-F5344CB8AC3E}">
        <p14:creationId xmlns:p14="http://schemas.microsoft.com/office/powerpoint/2010/main" val="1613347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56716E-E63E-4220-9CE4-94388F2A6C2F}" type="slidenum">
              <a:rPr lang="en-US" altLang="ja-JP">
                <a:latin typeface="Calibri" panose="020F0502020204030204" pitchFamily="34" charset="0"/>
              </a:rPr>
              <a:pPr>
                <a:spcBef>
                  <a:spcPct val="0"/>
                </a:spcBef>
              </a:pPr>
              <a:t>25</a:t>
            </a:fld>
            <a:endParaRPr lang="en-US" altLang="ja-JP">
              <a:latin typeface="Calibri" panose="020F050202020403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ja-JP">
              <a:latin typeface="Arial" panose="020B0604020202020204" pitchFamily="34" charset="0"/>
            </a:endParaRPr>
          </a:p>
        </p:txBody>
      </p:sp>
    </p:spTree>
    <p:extLst>
      <p:ext uri="{BB962C8B-B14F-4D97-AF65-F5344CB8AC3E}">
        <p14:creationId xmlns:p14="http://schemas.microsoft.com/office/powerpoint/2010/main" val="2006528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06CE5A-39C4-461E-A64E-9FA980B57C46}" type="slidenum">
              <a:rPr lang="en-GB" altLang="ja-JP"/>
              <a:pPr>
                <a:spcBef>
                  <a:spcPct val="0"/>
                </a:spcBef>
              </a:pPr>
              <a:t>27</a:t>
            </a:fld>
            <a:endParaRPr lang="en-GB" altLang="ja-JP"/>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2172887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F710AB-A6A8-48E3-A300-D3027AE2AC6C}" type="slidenum">
              <a:rPr lang="en-GB" altLang="ja-JP"/>
              <a:pPr>
                <a:spcBef>
                  <a:spcPct val="0"/>
                </a:spcBef>
              </a:pPr>
              <a:t>28</a:t>
            </a:fld>
            <a:endParaRPr lang="en-GB" altLang="ja-JP"/>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ja-JP">
              <a:latin typeface="Arial" panose="020B0604020202020204" pitchFamily="34" charset="0"/>
            </a:endParaRPr>
          </a:p>
        </p:txBody>
      </p:sp>
    </p:spTree>
    <p:extLst>
      <p:ext uri="{BB962C8B-B14F-4D97-AF65-F5344CB8AC3E}">
        <p14:creationId xmlns:p14="http://schemas.microsoft.com/office/powerpoint/2010/main" val="237337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84EE18-78B7-4CDB-A5D5-053A53321433}" type="slidenum">
              <a:rPr lang="en-GB" altLang="ja-JP" smtClean="0"/>
              <a:pPr eaLnBrk="1" hangingPunct="1">
                <a:spcBef>
                  <a:spcPct val="0"/>
                </a:spcBef>
              </a:pPr>
              <a:t>3</a:t>
            </a:fld>
            <a:endParaRPr lang="en-GB" altLang="ja-JP"/>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89054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4C7C77-C916-4CC9-A289-2DE78D88F481}" type="slidenum">
              <a:rPr lang="en-GB" altLang="ja-JP" smtClean="0"/>
              <a:pPr eaLnBrk="1" hangingPunct="1">
                <a:spcBef>
                  <a:spcPct val="0"/>
                </a:spcBef>
              </a:pPr>
              <a:t>4</a:t>
            </a:fld>
            <a:endParaRPr lang="en-GB" altLang="ja-JP"/>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a:latin typeface="Arial" charset="0"/>
              </a:rPr>
              <a:t>？</a:t>
            </a:r>
            <a:endParaRPr lang="en-US" altLang="ja-JP">
              <a:latin typeface="Arial" charset="0"/>
            </a:endParaRPr>
          </a:p>
        </p:txBody>
      </p:sp>
    </p:spTree>
    <p:extLst>
      <p:ext uri="{BB962C8B-B14F-4D97-AF65-F5344CB8AC3E}">
        <p14:creationId xmlns:p14="http://schemas.microsoft.com/office/powerpoint/2010/main" val="212355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80C07C6-0396-4848-954A-1340CA56C47A}" type="slidenum">
              <a:rPr lang="en-GB" altLang="ja-JP" smtClean="0"/>
              <a:pPr eaLnBrk="1" hangingPunct="1">
                <a:spcBef>
                  <a:spcPct val="0"/>
                </a:spcBef>
              </a:pPr>
              <a:t>5</a:t>
            </a:fld>
            <a:endParaRPr lang="en-GB" altLang="ja-JP"/>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30746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5DA4B34-34D2-43B0-8733-2677CD200FA8}" type="slidenum">
              <a:rPr lang="en-GB" altLang="ja-JP" smtClean="0"/>
              <a:pPr eaLnBrk="1" hangingPunct="1">
                <a:spcBef>
                  <a:spcPct val="0"/>
                </a:spcBef>
              </a:pPr>
              <a:t>6</a:t>
            </a:fld>
            <a:endParaRPr lang="en-GB" altLang="ja-JP"/>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2204969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0CF088-5410-41CD-813A-13A2AD276F2F}" type="slidenum">
              <a:rPr lang="en-GB" altLang="ja-JP" smtClean="0"/>
              <a:pPr eaLnBrk="1" hangingPunct="1">
                <a:spcBef>
                  <a:spcPct val="0"/>
                </a:spcBef>
              </a:pPr>
              <a:t>7</a:t>
            </a:fld>
            <a:endParaRPr lang="en-GB" altLang="ja-JP"/>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289644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FD1EF4-4BCA-4C5D-85B9-58CC0213A0BF}" type="slidenum">
              <a:rPr lang="en-GB" altLang="ja-JP" smtClean="0"/>
              <a:pPr eaLnBrk="1" hangingPunct="1">
                <a:spcBef>
                  <a:spcPct val="0"/>
                </a:spcBef>
              </a:pPr>
              <a:t>8</a:t>
            </a:fld>
            <a:endParaRPr lang="en-GB"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48086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2CEB0F-5716-4F07-BF92-A45575E8600C}" type="slidenum">
              <a:rPr lang="en-GB" altLang="ja-JP" smtClean="0"/>
              <a:pPr eaLnBrk="1" hangingPunct="1">
                <a:spcBef>
                  <a:spcPct val="0"/>
                </a:spcBef>
              </a:pPr>
              <a:t>9</a:t>
            </a:fld>
            <a:endParaRPr lang="en-GB" altLang="ja-JP"/>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429424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95288" y="260350"/>
            <a:ext cx="8748712" cy="366713"/>
          </a:xfrm>
          <a:prstGeom prst="rect">
            <a:avLst/>
          </a:prstGeom>
          <a:noFill/>
          <a:ln w="9525">
            <a:noFill/>
            <a:miter lim="800000"/>
            <a:headEnd/>
            <a:tailEnd/>
          </a:ln>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GB" altLang="ja-JP">
              <a:ea typeface="MS PGothic" panose="020B0600070205080204" pitchFamily="50" charset="-128"/>
            </a:endParaRPr>
          </a:p>
        </p:txBody>
      </p:sp>
      <p:pic>
        <p:nvPicPr>
          <p:cNvPr id="6"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p:cNvSpPr txBox="1"/>
          <p:nvPr/>
        </p:nvSpPr>
        <p:spPr>
          <a:xfrm>
            <a:off x="1071563" y="0"/>
            <a:ext cx="8072437" cy="461963"/>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ja-JP" sz="2400">
                <a:solidFill>
                  <a:schemeClr val="bg1"/>
                </a:solidFill>
                <a:latin typeface="Frutiger LT Pro 57 Condensed" pitchFamily="34" charset="0"/>
                <a:ea typeface="MS PGothic" panose="020B0600070205080204" pitchFamily="50" charset="-128"/>
              </a:rPr>
              <a:t>Task Force on National Greenhouse Gas Inventories</a:t>
            </a:r>
            <a:endParaRPr lang="en-GB" altLang="ja-JP" sz="2400">
              <a:solidFill>
                <a:schemeClr val="bg1"/>
              </a:solidFill>
              <a:latin typeface="Frutiger LT Pro 57 Condensed" pitchFamily="34" charset="0"/>
              <a:ea typeface="MS PGothic" panose="020B0600070205080204" pitchFamily="50" charset="-12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53163"/>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p:cNvSpPr>
            <a:spLocks noGrp="1" noChangeArrowheads="1"/>
          </p:cNvSpPr>
          <p:nvPr>
            <p:ph type="ctrTitle"/>
          </p:nvPr>
        </p:nvSpPr>
        <p:spPr>
          <a:xfrm>
            <a:off x="1071538" y="3439115"/>
            <a:ext cx="8072462" cy="841066"/>
          </a:xfrm>
        </p:spPr>
        <p:txBody>
          <a:bodyPr/>
          <a:lstStyle>
            <a:lvl1pPr algn="r">
              <a:defRPr sz="4400" b="1" i="0" cap="none" spc="0">
                <a:ln>
                  <a:noFill/>
                </a:ln>
                <a:solidFill>
                  <a:srgbClr val="990002"/>
                </a:solidFill>
                <a:effectLst/>
                <a:latin typeface="Frutiger LT Pro 57 Condensed" pitchFamily="34" charset="0"/>
              </a:defRPr>
            </a:lvl1pPr>
          </a:lstStyle>
          <a:p>
            <a:r>
              <a:rPr lang="en-US" dirty="0"/>
              <a:t>Click to edit Master title style</a:t>
            </a:r>
            <a:endParaRPr lang="en-GB" dirty="0"/>
          </a:p>
        </p:txBody>
      </p:sp>
      <p:sp>
        <p:nvSpPr>
          <p:cNvPr id="140291" name="Rectangle 3"/>
          <p:cNvSpPr>
            <a:spLocks noGrp="1" noChangeArrowheads="1"/>
          </p:cNvSpPr>
          <p:nvPr>
            <p:ph type="subTitle" idx="1"/>
          </p:nvPr>
        </p:nvSpPr>
        <p:spPr>
          <a:xfrm>
            <a:off x="1071538" y="4458712"/>
            <a:ext cx="8072462" cy="1027688"/>
          </a:xfrm>
        </p:spPr>
        <p:txBody>
          <a:bodyPr/>
          <a:lstStyle>
            <a:lvl1pPr marL="0" indent="0" algn="r">
              <a:buFontTx/>
              <a:buNone/>
              <a:defRPr b="1" i="0">
                <a:solidFill>
                  <a:srgbClr val="5492CD"/>
                </a:solidFill>
                <a:latin typeface="Frutiger LT Pro 57 Condensed" pitchFamily="34" charset="0"/>
              </a:defRPr>
            </a:lvl1pPr>
          </a:lstStyle>
          <a:p>
            <a:r>
              <a:rPr lang="en-US" dirty="0"/>
              <a:t>Click to edit Master subtitle style</a:t>
            </a:r>
            <a:endParaRPr lang="en-GB" dirty="0"/>
          </a:p>
        </p:txBody>
      </p:sp>
      <p:pic>
        <p:nvPicPr>
          <p:cNvPr id="13" name="Picture 5" descr="P1000866.JPG"/>
          <p:cNvPicPr>
            <a:picLocks noChangeAspect="1"/>
          </p:cNvPicPr>
          <p:nvPr userDrawn="1"/>
        </p:nvPicPr>
        <p:blipFill>
          <a:blip r:embed="rId4">
            <a:extLst>
              <a:ext uri="{28A0092B-C50C-407E-A947-70E740481C1C}">
                <a14:useLocalDpi xmlns:a14="http://schemas.microsoft.com/office/drawing/2010/main" val="0"/>
              </a:ext>
            </a:extLst>
          </a:blip>
          <a:srcRect t="31248" b="37502"/>
          <a:stretch>
            <a:fillRect/>
          </a:stretch>
        </p:blipFill>
        <p:spPr bwMode="auto">
          <a:xfrm>
            <a:off x="0" y="0"/>
            <a:ext cx="9144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241774"/>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smtClean="0"/>
            </a:lvl1pPr>
          </a:lstStyle>
          <a:p>
            <a:pPr>
              <a:defRPr/>
            </a:pPr>
            <a:fld id="{1AB46499-8639-40D8-8A6E-171DD8B0AED6}" type="slidenum">
              <a:rPr lang="en-GB" altLang="ja-JP"/>
              <a:pPr>
                <a:defRPr/>
              </a:pPr>
              <a:t>‹#›</a:t>
            </a:fld>
            <a:endParaRPr lang="en-GB" altLang="ja-JP"/>
          </a:p>
        </p:txBody>
      </p:sp>
    </p:spTree>
    <p:extLst>
      <p:ext uri="{BB962C8B-B14F-4D97-AF65-F5344CB8AC3E}">
        <p14:creationId xmlns:p14="http://schemas.microsoft.com/office/powerpoint/2010/main" val="3936395736"/>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smtClean="0"/>
            </a:lvl1pPr>
          </a:lstStyle>
          <a:p>
            <a:pPr>
              <a:defRPr/>
            </a:pPr>
            <a:fld id="{AE1E7096-6579-4089-ABD6-356E69164446}" type="slidenum">
              <a:rPr lang="en-GB" altLang="ja-JP"/>
              <a:pPr>
                <a:defRPr/>
              </a:pPr>
              <a:t>‹#›</a:t>
            </a:fld>
            <a:endParaRPr lang="en-GB" altLang="ja-JP"/>
          </a:p>
        </p:txBody>
      </p:sp>
    </p:spTree>
    <p:extLst>
      <p:ext uri="{BB962C8B-B14F-4D97-AF65-F5344CB8AC3E}">
        <p14:creationId xmlns:p14="http://schemas.microsoft.com/office/powerpoint/2010/main" val="311175238"/>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52513" y="1600200"/>
            <a:ext cx="3740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5063" y="1600200"/>
            <a:ext cx="374173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7" name="Rectangle 13"/>
          <p:cNvSpPr>
            <a:spLocks noGrp="1" noChangeArrowheads="1"/>
          </p:cNvSpPr>
          <p:nvPr>
            <p:ph type="sldNum" sz="quarter" idx="12"/>
          </p:nvPr>
        </p:nvSpPr>
        <p:spPr/>
        <p:txBody>
          <a:bodyPr/>
          <a:lstStyle>
            <a:lvl1pPr>
              <a:defRPr smtClean="0"/>
            </a:lvl1pPr>
          </a:lstStyle>
          <a:p>
            <a:pPr>
              <a:defRPr/>
            </a:pPr>
            <a:fld id="{811FBB96-F4AF-4C6A-86BA-395519E2B995}" type="slidenum">
              <a:rPr lang="en-GB" altLang="ja-JP"/>
              <a:pPr>
                <a:defRPr/>
              </a:pPr>
              <a:t>‹#›</a:t>
            </a:fld>
            <a:endParaRPr lang="en-GB" altLang="ja-JP"/>
          </a:p>
        </p:txBody>
      </p:sp>
    </p:spTree>
    <p:extLst>
      <p:ext uri="{BB962C8B-B14F-4D97-AF65-F5344CB8AC3E}">
        <p14:creationId xmlns:p14="http://schemas.microsoft.com/office/powerpoint/2010/main" val="811843558"/>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en-US"/>
              <a:t>Click to edit Master title style</a:t>
            </a:r>
            <a:endParaRPr lang="en-GB"/>
          </a:p>
        </p:txBody>
      </p:sp>
      <p:sp>
        <p:nvSpPr>
          <p:cNvPr id="3" name="Table Placeholder 2"/>
          <p:cNvSpPr>
            <a:spLocks noGrp="1"/>
          </p:cNvSpPr>
          <p:nvPr>
            <p:ph type="tbl" idx="1"/>
          </p:nvPr>
        </p:nvSpPr>
        <p:spPr>
          <a:xfrm>
            <a:off x="1052513" y="1600200"/>
            <a:ext cx="7634287"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smtClean="0"/>
            </a:lvl1pPr>
          </a:lstStyle>
          <a:p>
            <a:pPr>
              <a:defRPr/>
            </a:pPr>
            <a:fld id="{3134F425-BDB1-4A9E-8E67-E76948373E24}" type="slidenum">
              <a:rPr lang="en-GB" altLang="ja-JP"/>
              <a:pPr>
                <a:defRPr/>
              </a:pPr>
              <a:t>‹#›</a:t>
            </a:fld>
            <a:endParaRPr lang="en-GB" altLang="ja-JP"/>
          </a:p>
        </p:txBody>
      </p:sp>
    </p:spTree>
    <p:extLst>
      <p:ext uri="{BB962C8B-B14F-4D97-AF65-F5344CB8AC3E}">
        <p14:creationId xmlns:p14="http://schemas.microsoft.com/office/powerpoint/2010/main" val="1669479771"/>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ja-JP">
              <a:solidFill>
                <a:srgbClr val="FFFFFF"/>
              </a:solidFill>
              <a:latin typeface="Arial Narrow" panose="020B0606020202030204" pitchFamily="34" charset="0"/>
              <a:ea typeface="MS PGothic" panose="020B0600070205080204" pitchFamily="50" charset="-128"/>
            </a:endParaRPr>
          </a:p>
        </p:txBody>
      </p:sp>
      <p:sp>
        <p:nvSpPr>
          <p:cNvPr id="2" name="Title 1"/>
          <p:cNvSpPr>
            <a:spLocks noGrp="1"/>
          </p:cNvSpPr>
          <p:nvPr>
            <p:ph type="title"/>
          </p:nvPr>
        </p:nvSpPr>
        <p:spPr/>
        <p:txBody>
          <a:bodyPr/>
          <a:lstStyle>
            <a:lvl1pPr algn="l">
              <a:defRPr>
                <a:latin typeface="Arial Narrow" pitchFamily="34" charset="0"/>
              </a:defRPr>
            </a:lvl1pPr>
          </a:lstStyle>
          <a:p>
            <a:r>
              <a:rPr lang="en-US"/>
              <a:t>Click to edit Master title style</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atin typeface="Arial Narrow" pitchFamily="34" charset="0"/>
              </a:defRPr>
            </a:lvl1pPr>
            <a:lvl2pPr>
              <a:buFont typeface="Wingdings" pitchFamily="2" charset="2"/>
              <a:buChar char="v"/>
              <a:defRPr sz="2400">
                <a:latin typeface="Arial Narrow" pitchFamily="34" charset="0"/>
              </a:defRPr>
            </a:lvl2pPr>
            <a:lvl3pPr>
              <a:buFont typeface="Wingdings" pitchFamily="2" charset="2"/>
              <a:buChar char="§"/>
              <a:defRPr sz="2000">
                <a:latin typeface="Arial Narrow" pitchFamily="34" charset="0"/>
              </a:defRPr>
            </a:lvl3pPr>
            <a:lvl4pPr>
              <a:buFont typeface="Wingdings" pitchFamily="2" charset="2"/>
              <a:buChar char="Ø"/>
              <a:defRPr sz="1800">
                <a:latin typeface="Arial Narrow" pitchFamily="34" charset="0"/>
              </a:defRPr>
            </a:lvl4pPr>
            <a:lvl5pPr>
              <a:buFont typeface="Arial" pitchFamily="34" charset="0"/>
              <a:buChar char="•"/>
              <a:defRPr sz="18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kumimoji="0">
                <a:latin typeface="Arial Narrow" pitchFamily="34" charset="0"/>
                <a:ea typeface="MS PGothic" pitchFamily="34" charset="-128"/>
              </a:defRPr>
            </a:lvl1pPr>
          </a:lstStyle>
          <a:p>
            <a:pPr>
              <a:defRPr/>
            </a:pPr>
            <a:fld id="{7730DA21-4E10-4833-8DA8-B85B500B0F78}" type="datetimeFigureOut">
              <a:rPr lang="en-US"/>
              <a:pPr>
                <a:defRPr/>
              </a:pPr>
              <a:t>5/31/2017</a:t>
            </a:fld>
            <a:endParaRPr lang="en-US"/>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kumimoji="0">
                <a:latin typeface="Arial Narrow" pitchFamily="34" charset="0"/>
                <a:ea typeface="MS PGothic" pitchFamily="34" charset="-128"/>
              </a:defRPr>
            </a:lvl1pPr>
          </a:lstStyle>
          <a:p>
            <a:pPr>
              <a:defRPr/>
            </a:pPr>
            <a:endParaRPr lang="en-US"/>
          </a:p>
        </p:txBody>
      </p:sp>
      <p:sp>
        <p:nvSpPr>
          <p:cNvPr id="8" name="Slide Number Placeholder 4"/>
          <p:cNvSpPr>
            <a:spLocks noGrp="1"/>
          </p:cNvSpPr>
          <p:nvPr>
            <p:ph type="sldNum" sz="quarter" idx="12"/>
          </p:nvPr>
        </p:nvSpPr>
        <p:spPr/>
        <p:txBody>
          <a:bodyPr/>
          <a:lstStyle>
            <a:lvl1pPr>
              <a:defRPr>
                <a:latin typeface="Arial Narrow" pitchFamily="34" charset="0"/>
              </a:defRPr>
            </a:lvl1pPr>
          </a:lstStyle>
          <a:p>
            <a:pPr>
              <a:defRPr/>
            </a:pPr>
            <a:fld id="{C90D31A5-6B92-446A-A9E8-47739A0F20F0}" type="slidenum">
              <a:rPr lang="en-US"/>
              <a:pPr>
                <a:defRPr/>
              </a:pPr>
              <a:t>‹#›</a:t>
            </a:fld>
            <a:endParaRPr lang="en-US"/>
          </a:p>
        </p:txBody>
      </p:sp>
    </p:spTree>
    <p:extLst>
      <p:ext uri="{BB962C8B-B14F-4D97-AF65-F5344CB8AC3E}">
        <p14:creationId xmlns:p14="http://schemas.microsoft.com/office/powerpoint/2010/main" val="2216476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91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941763"/>
            <a:ext cx="4038600" cy="2189162"/>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xfrm>
            <a:off x="457200" y="6243638"/>
            <a:ext cx="2133600" cy="457200"/>
          </a:xfrm>
          <a:prstGeom prst="rect">
            <a:avLst/>
          </a:prstGeom>
        </p:spPr>
        <p:txBody>
          <a:bodyPr/>
          <a:lstStyle>
            <a:lvl1pPr eaLnBrk="1" hangingPunct="1">
              <a:defRPr dirty="0">
                <a:ea typeface="ＭＳ Ｐゴシック" pitchFamily="50" charset="-128"/>
              </a:defRPr>
            </a:lvl1pPr>
          </a:lstStyle>
          <a:p>
            <a:pPr>
              <a:defRPr/>
            </a:pPr>
            <a:endParaRPr lang="en-US" altLang="ja-JP"/>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dirty="0">
                <a:ea typeface="ＭＳ Ｐゴシック" pitchFamily="50" charset="-128"/>
              </a:defRPr>
            </a:lvl1pPr>
          </a:lstStyle>
          <a:p>
            <a:pPr>
              <a:defRPr/>
            </a:pPr>
            <a:endParaRPr lang="en-US" altLang="ja-JP"/>
          </a:p>
        </p:txBody>
      </p:sp>
      <p:sp>
        <p:nvSpPr>
          <p:cNvPr id="8" name="Rectangle 6"/>
          <p:cNvSpPr>
            <a:spLocks noGrp="1" noChangeArrowheads="1"/>
          </p:cNvSpPr>
          <p:nvPr>
            <p:ph type="sldNum" sz="quarter" idx="12"/>
          </p:nvPr>
        </p:nvSpPr>
        <p:spPr>
          <a:xfrm>
            <a:off x="6553200" y="6243638"/>
            <a:ext cx="2133600" cy="457200"/>
          </a:xfrm>
        </p:spPr>
        <p:txBody>
          <a:bodyPr/>
          <a:lstStyle>
            <a:lvl1pPr>
              <a:defRPr>
                <a:ea typeface="ＭＳ Ｐゴシック" pitchFamily="50" charset="-128"/>
              </a:defRPr>
            </a:lvl1pPr>
          </a:lstStyle>
          <a:p>
            <a:pPr>
              <a:defRPr/>
            </a:pPr>
            <a:fld id="{73E72D24-7218-4D65-B9BC-9CFBDE25A43D}" type="slidenum">
              <a:rPr lang="en-US" altLang="ja-JP"/>
              <a:pPr>
                <a:defRPr/>
              </a:pPr>
              <a:t>‹#›</a:t>
            </a:fld>
            <a:endParaRPr lang="en-US" altLang="ja-JP" dirty="0"/>
          </a:p>
        </p:txBody>
      </p:sp>
    </p:spTree>
    <p:extLst>
      <p:ext uri="{BB962C8B-B14F-4D97-AF65-F5344CB8AC3E}">
        <p14:creationId xmlns:p14="http://schemas.microsoft.com/office/powerpoint/2010/main" val="3175988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タイトル スライド">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95288" y="260350"/>
            <a:ext cx="8748712" cy="36671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altLang="ja-JP">
              <a:ea typeface="MS PGothic" pitchFamily="34" charset="-128"/>
            </a:endParaRPr>
          </a:p>
        </p:txBody>
      </p:sp>
      <p:pic>
        <p:nvPicPr>
          <p:cNvPr id="6"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p:nvPr/>
        </p:nvSpPr>
        <p:spPr>
          <a:xfrm>
            <a:off x="928688" y="5054600"/>
            <a:ext cx="8072437" cy="461963"/>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ja-JP" sz="2400" dirty="0">
                <a:solidFill>
                  <a:schemeClr val="bg1"/>
                </a:solidFill>
                <a:latin typeface="Frutiger LT Pro 57 Condensed" pitchFamily="34" charset="0"/>
                <a:ea typeface="MS PGothic" pitchFamily="34" charset="-128"/>
              </a:rPr>
              <a:t>Task Force on National Greenhouse Gas Inventories</a:t>
            </a:r>
            <a:endParaRPr lang="en-GB" altLang="ja-JP" sz="2400" dirty="0">
              <a:solidFill>
                <a:schemeClr val="bg1"/>
              </a:solidFill>
              <a:latin typeface="Frutiger LT Pro 57 Condensed" pitchFamily="34" charset="0"/>
              <a:ea typeface="MS PGothic" pitchFamily="34" charset="-128"/>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p:cNvSpPr txBox="1"/>
          <p:nvPr userDrawn="1"/>
        </p:nvSpPr>
        <p:spPr>
          <a:xfrm>
            <a:off x="1043608" y="14709"/>
            <a:ext cx="8072437" cy="461963"/>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ja-JP" sz="2400" dirty="0">
                <a:solidFill>
                  <a:schemeClr val="bg1"/>
                </a:solidFill>
                <a:latin typeface="Arial Narrow" panose="020B0606020202030204" pitchFamily="34" charset="0"/>
                <a:ea typeface="MS PGothic" pitchFamily="34" charset="-128"/>
              </a:rPr>
              <a:t>Task Force on National Greenhouse Gas Inventories</a:t>
            </a:r>
            <a:endParaRPr lang="en-GB" altLang="ja-JP" sz="2400" dirty="0">
              <a:solidFill>
                <a:schemeClr val="bg1"/>
              </a:solidFill>
              <a:latin typeface="Arial Narrow" panose="020B0606020202030204" pitchFamily="34" charset="0"/>
              <a:ea typeface="MS PGothic" pitchFamily="34" charset="-128"/>
            </a:endParaRPr>
          </a:p>
        </p:txBody>
      </p:sp>
      <p:pic>
        <p:nvPicPr>
          <p:cNvPr id="11" name="Picture 3"/>
          <p:cNvPicPr>
            <a:picLocks noChangeAspect="1"/>
          </p:cNvPicPr>
          <p:nvPr userDrawn="1"/>
        </p:nvPicPr>
        <p:blipFill>
          <a:blip r:embed="rId4"/>
          <a:stretch>
            <a:fillRect/>
          </a:stretch>
        </p:blipFill>
        <p:spPr>
          <a:xfrm>
            <a:off x="-1" y="-4376"/>
            <a:ext cx="1607817" cy="2033721"/>
          </a:xfrm>
          <a:prstGeom prst="rect">
            <a:avLst/>
          </a:prstGeom>
        </p:spPr>
      </p:pic>
      <p:pic>
        <p:nvPicPr>
          <p:cNvPr id="12" name="Picture 6"/>
          <p:cNvPicPr>
            <a:picLocks noChangeAspect="1"/>
          </p:cNvPicPr>
          <p:nvPr userDrawn="1"/>
        </p:nvPicPr>
        <p:blipFill>
          <a:blip r:embed="rId5"/>
          <a:stretch>
            <a:fillRect/>
          </a:stretch>
        </p:blipFill>
        <p:spPr>
          <a:xfrm>
            <a:off x="1261575" y="-7565"/>
            <a:ext cx="1629745" cy="2036911"/>
          </a:xfrm>
          <a:prstGeom prst="rect">
            <a:avLst/>
          </a:prstGeom>
        </p:spPr>
      </p:pic>
      <p:pic>
        <p:nvPicPr>
          <p:cNvPr id="13" name="Picture 4"/>
          <p:cNvPicPr>
            <a:picLocks noChangeAspect="1"/>
          </p:cNvPicPr>
          <p:nvPr userDrawn="1"/>
        </p:nvPicPr>
        <p:blipFill>
          <a:blip r:embed="rId6"/>
          <a:stretch>
            <a:fillRect/>
          </a:stretch>
        </p:blipFill>
        <p:spPr>
          <a:xfrm>
            <a:off x="2526313" y="-12506"/>
            <a:ext cx="1638240" cy="2041852"/>
          </a:xfrm>
          <a:prstGeom prst="rect">
            <a:avLst/>
          </a:prstGeom>
        </p:spPr>
      </p:pic>
      <p:pic>
        <p:nvPicPr>
          <p:cNvPr id="14" name="Picture 7"/>
          <p:cNvPicPr>
            <a:picLocks noChangeAspect="1"/>
          </p:cNvPicPr>
          <p:nvPr userDrawn="1"/>
        </p:nvPicPr>
        <p:blipFill>
          <a:blip r:embed="rId7"/>
          <a:stretch>
            <a:fillRect/>
          </a:stretch>
        </p:blipFill>
        <p:spPr>
          <a:xfrm>
            <a:off x="3804647" y="-2"/>
            <a:ext cx="1662592" cy="2029348"/>
          </a:xfrm>
          <a:prstGeom prst="rect">
            <a:avLst/>
          </a:prstGeom>
        </p:spPr>
      </p:pic>
      <p:pic>
        <p:nvPicPr>
          <p:cNvPr id="15" name="Picture 8"/>
          <p:cNvPicPr>
            <a:picLocks noChangeAspect="1"/>
          </p:cNvPicPr>
          <p:nvPr userDrawn="1"/>
        </p:nvPicPr>
        <p:blipFill>
          <a:blip r:embed="rId8"/>
          <a:stretch>
            <a:fillRect/>
          </a:stretch>
        </p:blipFill>
        <p:spPr>
          <a:xfrm>
            <a:off x="5065463" y="3188"/>
            <a:ext cx="1654816" cy="2026159"/>
          </a:xfrm>
          <a:prstGeom prst="rect">
            <a:avLst/>
          </a:prstGeom>
        </p:spPr>
      </p:pic>
      <p:pic>
        <p:nvPicPr>
          <p:cNvPr id="16" name="Picture 9"/>
          <p:cNvPicPr>
            <a:picLocks noChangeAspect="1"/>
          </p:cNvPicPr>
          <p:nvPr userDrawn="1"/>
        </p:nvPicPr>
        <p:blipFill>
          <a:blip r:embed="rId9"/>
          <a:stretch>
            <a:fillRect/>
          </a:stretch>
        </p:blipFill>
        <p:spPr>
          <a:xfrm>
            <a:off x="6356244" y="-12507"/>
            <a:ext cx="1684842" cy="2041853"/>
          </a:xfrm>
          <a:prstGeom prst="rect">
            <a:avLst/>
          </a:prstGeom>
        </p:spPr>
      </p:pic>
      <p:pic>
        <p:nvPicPr>
          <p:cNvPr id="17" name="Picture 10"/>
          <p:cNvPicPr>
            <a:picLocks noChangeAspect="1"/>
          </p:cNvPicPr>
          <p:nvPr userDrawn="1"/>
        </p:nvPicPr>
        <p:blipFill rotWithShape="1">
          <a:blip r:embed="rId10"/>
          <a:srcRect t="1" r="19381" b="150"/>
          <a:stretch/>
        </p:blipFill>
        <p:spPr>
          <a:xfrm>
            <a:off x="7672834" y="3187"/>
            <a:ext cx="1471166" cy="2026159"/>
          </a:xfrm>
          <a:prstGeom prst="rect">
            <a:avLst/>
          </a:prstGeom>
        </p:spPr>
      </p:pic>
    </p:spTree>
    <p:extLst>
      <p:ext uri="{BB962C8B-B14F-4D97-AF65-F5344CB8AC3E}">
        <p14:creationId xmlns:p14="http://schemas.microsoft.com/office/powerpoint/2010/main" val="2957001719"/>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rgbClr val="5492CD"/>
                </a:solidFill>
              </a:defRPr>
            </a:lvl1pPr>
            <a:lvl2pPr>
              <a:defRPr>
                <a:solidFill>
                  <a:srgbClr val="5492CD"/>
                </a:solidFill>
              </a:defRPr>
            </a:lvl2pPr>
            <a:lvl3pPr>
              <a:defRPr>
                <a:solidFill>
                  <a:srgbClr val="5492CD"/>
                </a:solidFill>
              </a:defRPr>
            </a:lvl3pPr>
            <a:lvl4pPr>
              <a:defRPr>
                <a:solidFill>
                  <a:srgbClr val="5492CD"/>
                </a:solidFill>
              </a:defRPr>
            </a:lvl4pPr>
            <a:lvl5pPr>
              <a:defRPr>
                <a:solidFill>
                  <a:srgbClr val="5492C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smtClean="0"/>
            </a:lvl1pPr>
          </a:lstStyle>
          <a:p>
            <a:pPr>
              <a:defRPr/>
            </a:pPr>
            <a:fld id="{4911FAE9-7701-4029-93A1-7A288F0B011F}" type="slidenum">
              <a:rPr lang="en-GB" altLang="ja-JP"/>
              <a:pPr>
                <a:defRPr/>
              </a:pPr>
              <a:t>‹#›</a:t>
            </a:fld>
            <a:endParaRPr lang="en-GB" altLang="ja-JP"/>
          </a:p>
        </p:txBody>
      </p:sp>
    </p:spTree>
    <p:extLst>
      <p:ext uri="{BB962C8B-B14F-4D97-AF65-F5344CB8AC3E}">
        <p14:creationId xmlns:p14="http://schemas.microsoft.com/office/powerpoint/2010/main" val="1484733159"/>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Rectangle 6"/>
          <p:cNvSpPr>
            <a:spLocks noGrp="1" noChangeArrowheads="1"/>
          </p:cNvSpPr>
          <p:nvPr>
            <p:ph type="sldNum" sz="quarter" idx="12"/>
          </p:nvPr>
        </p:nvSpPr>
        <p:spPr/>
        <p:txBody>
          <a:bodyPr/>
          <a:lstStyle>
            <a:lvl1pPr>
              <a:defRPr smtClean="0"/>
            </a:lvl1pPr>
          </a:lstStyle>
          <a:p>
            <a:pPr>
              <a:defRPr/>
            </a:pPr>
            <a:fld id="{1C59CAA1-1AA8-4EBB-B556-FC1E3C0C74AC}" type="slidenum">
              <a:rPr lang="en-GB" altLang="ja-JP"/>
              <a:pPr>
                <a:defRPr/>
              </a:pPr>
              <a:t>‹#›</a:t>
            </a:fld>
            <a:endParaRPr lang="en-GB" altLang="ja-JP"/>
          </a:p>
        </p:txBody>
      </p:sp>
    </p:spTree>
    <p:extLst>
      <p:ext uri="{BB962C8B-B14F-4D97-AF65-F5344CB8AC3E}">
        <p14:creationId xmlns:p14="http://schemas.microsoft.com/office/powerpoint/2010/main" val="2457518645"/>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45063" y="160020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7" name="Rectangle 13"/>
          <p:cNvSpPr>
            <a:spLocks noGrp="1" noChangeArrowheads="1"/>
          </p:cNvSpPr>
          <p:nvPr>
            <p:ph type="sldNum" sz="quarter" idx="12"/>
          </p:nvPr>
        </p:nvSpPr>
        <p:spPr/>
        <p:txBody>
          <a:bodyPr/>
          <a:lstStyle>
            <a:lvl1pPr>
              <a:defRPr smtClean="0"/>
            </a:lvl1pPr>
          </a:lstStyle>
          <a:p>
            <a:pPr>
              <a:defRPr/>
            </a:pPr>
            <a:fld id="{CF74E34F-C90A-4B5A-96E8-3FD071A1B7D3}" type="slidenum">
              <a:rPr lang="en-GB" altLang="ja-JP"/>
              <a:pPr>
                <a:defRPr/>
              </a:pPr>
              <a:t>‹#›</a:t>
            </a:fld>
            <a:endParaRPr lang="en-GB" altLang="ja-JP"/>
          </a:p>
        </p:txBody>
      </p:sp>
    </p:spTree>
    <p:extLst>
      <p:ext uri="{BB962C8B-B14F-4D97-AF65-F5344CB8AC3E}">
        <p14:creationId xmlns:p14="http://schemas.microsoft.com/office/powerpoint/2010/main" val="955274203"/>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8"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9" name="Rectangle 6"/>
          <p:cNvSpPr>
            <a:spLocks noGrp="1" noChangeArrowheads="1"/>
          </p:cNvSpPr>
          <p:nvPr>
            <p:ph type="sldNum" sz="quarter" idx="12"/>
          </p:nvPr>
        </p:nvSpPr>
        <p:spPr/>
        <p:txBody>
          <a:bodyPr/>
          <a:lstStyle>
            <a:lvl1pPr>
              <a:defRPr smtClean="0"/>
            </a:lvl1pPr>
          </a:lstStyle>
          <a:p>
            <a:pPr>
              <a:defRPr/>
            </a:pPr>
            <a:fld id="{5ADAE989-7202-43A7-8929-D19B71FBAFC3}" type="slidenum">
              <a:rPr lang="en-GB" altLang="ja-JP"/>
              <a:pPr>
                <a:defRPr/>
              </a:pPr>
              <a:t>‹#›</a:t>
            </a:fld>
            <a:endParaRPr lang="en-GB" altLang="ja-JP"/>
          </a:p>
        </p:txBody>
      </p:sp>
    </p:spTree>
    <p:extLst>
      <p:ext uri="{BB962C8B-B14F-4D97-AF65-F5344CB8AC3E}">
        <p14:creationId xmlns:p14="http://schemas.microsoft.com/office/powerpoint/2010/main" val="2309439279"/>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5" name="Rectangle 6"/>
          <p:cNvSpPr>
            <a:spLocks noGrp="1" noChangeArrowheads="1"/>
          </p:cNvSpPr>
          <p:nvPr>
            <p:ph type="sldNum" sz="quarter" idx="12"/>
          </p:nvPr>
        </p:nvSpPr>
        <p:spPr/>
        <p:txBody>
          <a:bodyPr/>
          <a:lstStyle>
            <a:lvl1pPr>
              <a:defRPr smtClean="0"/>
            </a:lvl1pPr>
          </a:lstStyle>
          <a:p>
            <a:pPr>
              <a:defRPr/>
            </a:pPr>
            <a:fld id="{2A988FBF-6D8E-46BC-8A18-C923ADE92118}" type="slidenum">
              <a:rPr lang="en-GB" altLang="ja-JP"/>
              <a:pPr>
                <a:defRPr/>
              </a:pPr>
              <a:t>‹#›</a:t>
            </a:fld>
            <a:endParaRPr lang="en-GB" altLang="ja-JP"/>
          </a:p>
        </p:txBody>
      </p:sp>
    </p:spTree>
    <p:extLst>
      <p:ext uri="{BB962C8B-B14F-4D97-AF65-F5344CB8AC3E}">
        <p14:creationId xmlns:p14="http://schemas.microsoft.com/office/powerpoint/2010/main" val="705781669"/>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3"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4" name="Rectangle 6"/>
          <p:cNvSpPr>
            <a:spLocks noGrp="1" noChangeArrowheads="1"/>
          </p:cNvSpPr>
          <p:nvPr>
            <p:ph type="sldNum" sz="quarter" idx="12"/>
          </p:nvPr>
        </p:nvSpPr>
        <p:spPr/>
        <p:txBody>
          <a:bodyPr/>
          <a:lstStyle>
            <a:lvl1pPr>
              <a:defRPr smtClean="0"/>
            </a:lvl1pPr>
          </a:lstStyle>
          <a:p>
            <a:pPr>
              <a:defRPr/>
            </a:pPr>
            <a:fld id="{3998816F-61DB-4F73-8746-D3B88945788D}" type="slidenum">
              <a:rPr lang="en-GB" altLang="ja-JP"/>
              <a:pPr>
                <a:defRPr/>
              </a:pPr>
              <a:t>‹#›</a:t>
            </a:fld>
            <a:endParaRPr lang="en-GB" altLang="ja-JP"/>
          </a:p>
        </p:txBody>
      </p:sp>
    </p:spTree>
    <p:extLst>
      <p:ext uri="{BB962C8B-B14F-4D97-AF65-F5344CB8AC3E}">
        <p14:creationId xmlns:p14="http://schemas.microsoft.com/office/powerpoint/2010/main" val="3359595327"/>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7" name="Rectangle 13"/>
          <p:cNvSpPr>
            <a:spLocks noGrp="1" noChangeArrowheads="1"/>
          </p:cNvSpPr>
          <p:nvPr>
            <p:ph type="sldNum" sz="quarter" idx="12"/>
          </p:nvPr>
        </p:nvSpPr>
        <p:spPr/>
        <p:txBody>
          <a:bodyPr/>
          <a:lstStyle>
            <a:lvl1pPr>
              <a:defRPr smtClean="0"/>
            </a:lvl1pPr>
          </a:lstStyle>
          <a:p>
            <a:pPr>
              <a:defRPr/>
            </a:pPr>
            <a:fld id="{5936BA3C-389C-4D9E-9DE4-0B9B7604540F}" type="slidenum">
              <a:rPr lang="en-GB" altLang="ja-JP"/>
              <a:pPr>
                <a:defRPr/>
              </a:pPr>
              <a:t>‹#›</a:t>
            </a:fld>
            <a:endParaRPr lang="en-GB" altLang="ja-JP"/>
          </a:p>
        </p:txBody>
      </p:sp>
    </p:spTree>
    <p:extLst>
      <p:ext uri="{BB962C8B-B14F-4D97-AF65-F5344CB8AC3E}">
        <p14:creationId xmlns:p14="http://schemas.microsoft.com/office/powerpoint/2010/main" val="2260382874"/>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ea typeface="MS PGothic" panose="020B0600070205080204" pitchFamily="50" charset="-128"/>
              </a:defRPr>
            </a:lvl1pPr>
          </a:lstStyle>
          <a:p>
            <a:pPr>
              <a:defRPr/>
            </a:pPr>
            <a:endParaRPr lang="en-GB" altLang="ja-JP"/>
          </a:p>
        </p:txBody>
      </p:sp>
      <p:sp>
        <p:nvSpPr>
          <p:cNvPr id="7" name="Rectangle 13"/>
          <p:cNvSpPr>
            <a:spLocks noGrp="1" noChangeArrowheads="1"/>
          </p:cNvSpPr>
          <p:nvPr>
            <p:ph type="sldNum" sz="quarter" idx="12"/>
          </p:nvPr>
        </p:nvSpPr>
        <p:spPr/>
        <p:txBody>
          <a:bodyPr/>
          <a:lstStyle>
            <a:lvl1pPr>
              <a:defRPr smtClean="0"/>
            </a:lvl1pPr>
          </a:lstStyle>
          <a:p>
            <a:pPr>
              <a:defRPr/>
            </a:pPr>
            <a:fld id="{42437F1A-D734-49C0-8ECB-66485D80B81F}" type="slidenum">
              <a:rPr lang="en-GB" altLang="ja-JP"/>
              <a:pPr>
                <a:defRPr/>
              </a:pPr>
              <a:t>‹#›</a:t>
            </a:fld>
            <a:endParaRPr lang="en-GB" altLang="ja-JP"/>
          </a:p>
        </p:txBody>
      </p:sp>
    </p:spTree>
    <p:extLst>
      <p:ext uri="{BB962C8B-B14F-4D97-AF65-F5344CB8AC3E}">
        <p14:creationId xmlns:p14="http://schemas.microsoft.com/office/powerpoint/2010/main" val="1127713628"/>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e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IPCCLogoBlue_RGB_72PPI.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endParaRPr lang="en-GB" altLang="ja-JP"/>
          </a:p>
        </p:txBody>
      </p:sp>
      <p:sp>
        <p:nvSpPr>
          <p:cNvPr id="1028"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GB" altLang="ja-JP"/>
          </a:p>
        </p:txBody>
      </p:sp>
      <p:sp>
        <p:nvSpPr>
          <p:cNvPr id="139270" name="Rectangle 6"/>
          <p:cNvSpPr>
            <a:spLocks noGrp="1" noChangeArrowheads="1"/>
          </p:cNvSpPr>
          <p:nvPr>
            <p:ph type="sldNum" sz="quarter" idx="4"/>
          </p:nvPr>
        </p:nvSpPr>
        <p:spPr bwMode="auto">
          <a:xfrm>
            <a:off x="1285875" y="6572250"/>
            <a:ext cx="642938"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a typeface="MS PGothic" panose="020B0600070205080204" pitchFamily="50" charset="-128"/>
              </a:defRPr>
            </a:lvl1pPr>
          </a:lstStyle>
          <a:p>
            <a:pPr>
              <a:defRPr/>
            </a:pPr>
            <a:fld id="{662FE6D7-BEFD-49C6-BE7C-33C1A6E5072F}" type="slidenum">
              <a:rPr lang="en-GB" altLang="ja-JP"/>
              <a:pPr>
                <a:defRPr/>
              </a:pPr>
              <a:t>‹#›</a:t>
            </a:fld>
            <a:endParaRPr lang="en-GB" altLang="ja-JP"/>
          </a:p>
        </p:txBody>
      </p:sp>
      <p:grpSp>
        <p:nvGrpSpPr>
          <p:cNvPr id="1030" name="Group 25"/>
          <p:cNvGrpSpPr>
            <a:grpSpLocks/>
          </p:cNvGrpSpPr>
          <p:nvPr/>
        </p:nvGrpSpPr>
        <p:grpSpPr bwMode="auto">
          <a:xfrm>
            <a:off x="71438" y="1635125"/>
            <a:ext cx="928687" cy="5151438"/>
            <a:chOff x="62976" y="785794"/>
            <a:chExt cx="1080000" cy="6009222"/>
          </a:xfrm>
        </p:grpSpPr>
        <p:pic>
          <p:nvPicPr>
            <p:cNvPr id="1031" name="Picture 3" descr="MPj04004720000[1]"/>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976" y="325040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MPj01787530000[1]"/>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976" y="201809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6" descr="MPj04032910000[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976" y="785794"/>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8" descr="Peopl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976" y="5715016"/>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MPj04019050000[1]"/>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976" y="4482709"/>
              <a:ext cx="1080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transition>
    <p:cover/>
  </p:transition>
  <p:hf hdr="0" ftr="0" dt="0"/>
  <p:txStyles>
    <p:titleStyle>
      <a:lvl1pPr algn="l" rtl="0" eaLnBrk="0" fontAlgn="base" hangingPunct="0">
        <a:spcBef>
          <a:spcPct val="0"/>
        </a:spcBef>
        <a:spcAft>
          <a:spcPct val="0"/>
        </a:spcAft>
        <a:defRPr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sz="2400">
          <a:solidFill>
            <a:srgbClr val="5B92E5"/>
          </a:solidFill>
          <a:latin typeface="Frutiger LT Pro 57 Condensed" pitchFamily="34" charset="0"/>
        </a:defRPr>
      </a:lvl2pPr>
      <a:lvl3pPr marL="1143000" indent="-228600" algn="l" rtl="0" eaLnBrk="0" fontAlgn="base" hangingPunct="0">
        <a:spcBef>
          <a:spcPct val="20000"/>
        </a:spcBef>
        <a:spcAft>
          <a:spcPct val="0"/>
        </a:spcAft>
        <a:buChar char="•"/>
        <a:defRPr sz="2000">
          <a:solidFill>
            <a:srgbClr val="5B92E5"/>
          </a:solidFill>
          <a:latin typeface="Frutiger LT Pro 57 Condensed" pitchFamily="34" charset="0"/>
        </a:defRPr>
      </a:lvl3pPr>
      <a:lvl4pPr marL="1600200" indent="-228600" algn="l" rtl="0" eaLnBrk="0" fontAlgn="base" hangingPunct="0">
        <a:spcBef>
          <a:spcPct val="20000"/>
        </a:spcBef>
        <a:spcAft>
          <a:spcPct val="0"/>
        </a:spcAft>
        <a:buChar char="–"/>
        <a:defRPr>
          <a:solidFill>
            <a:srgbClr val="5B92E5"/>
          </a:solidFill>
          <a:latin typeface="Frutiger LT Pro 57 Condensed" pitchFamily="34" charset="0"/>
        </a:defRPr>
      </a:lvl4pPr>
      <a:lvl5pPr marL="2057400" indent="-228600" algn="l" rtl="0" eaLnBrk="0" fontAlgn="base" hangingPunct="0">
        <a:spcBef>
          <a:spcPct val="20000"/>
        </a:spcBef>
        <a:spcAft>
          <a:spcPct val="0"/>
        </a:spcAft>
        <a:buChar char="»"/>
        <a:defRPr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notesSlide" Target="../notesSlides/notesSlide12.xml"/><Relationship Id="rId16"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6.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7.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ipcc.ch/meetings/session44/p44_decisions.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www.ipcc.ch/activities/pdf/ar6_schedule.pdf#page=2" TargetMode="External"/><Relationship Id="rId5" Type="http://schemas.openxmlformats.org/officeDocument/2006/relationships/hyperlink" Target="http://www.ipcc-nggip.iges.or.jp/presentation/presentation.html" TargetMode="External"/><Relationship Id="rId4" Type="http://schemas.openxmlformats.org/officeDocument/2006/relationships/hyperlink" Target="http://www.ipcc-nggip.iges.or.jp/meeting/meeting.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276872"/>
            <a:ext cx="9144000" cy="1008112"/>
          </a:xfrm>
        </p:spPr>
        <p:txBody>
          <a:bodyPr/>
          <a:lstStyle/>
          <a:p>
            <a:pPr algn="ctr" eaLnBrk="1" hangingPunct="1">
              <a:defRPr/>
            </a:pPr>
            <a:r>
              <a:rPr lang="en-GB" sz="2600" dirty="0">
                <a:effectLst>
                  <a:outerShdw blurRad="38100" dist="38100" dir="2700000" algn="tl">
                    <a:srgbClr val="000000">
                      <a:alpha val="43137"/>
                    </a:srgbClr>
                  </a:outerShdw>
                </a:effectLst>
                <a:latin typeface="Arial Narrow" panose="020B0606020202030204" pitchFamily="34" charset="0"/>
              </a:rPr>
              <a:t>National GHG Inventories: Scope &amp; General </a:t>
            </a:r>
            <a:r>
              <a:rPr lang="en-GB" sz="2600" dirty="0" smtClean="0">
                <a:effectLst>
                  <a:outerShdw blurRad="38100" dist="38100" dir="2700000" algn="tl">
                    <a:srgbClr val="000000">
                      <a:alpha val="43137"/>
                    </a:srgbClr>
                  </a:outerShdw>
                </a:effectLst>
                <a:latin typeface="Arial Narrow" panose="020B0606020202030204" pitchFamily="34" charset="0"/>
              </a:rPr>
              <a:t>Principles and </a:t>
            </a:r>
            <a:r>
              <a:rPr lang="en-GB" sz="2600" dirty="0">
                <a:effectLst>
                  <a:outerShdw blurRad="38100" dist="38100" dir="2700000" algn="tl">
                    <a:srgbClr val="000000">
                      <a:alpha val="43137"/>
                    </a:srgbClr>
                  </a:outerShdw>
                </a:effectLst>
                <a:latin typeface="Arial Narrow" panose="020B0606020202030204" pitchFamily="34" charset="0"/>
              </a:rPr>
              <a:t/>
            </a:r>
            <a:br>
              <a:rPr lang="en-GB" sz="2600" dirty="0">
                <a:effectLst>
                  <a:outerShdw blurRad="38100" dist="38100" dir="2700000" algn="tl">
                    <a:srgbClr val="000000">
                      <a:alpha val="43137"/>
                    </a:srgbClr>
                  </a:outerShdw>
                </a:effectLst>
                <a:latin typeface="Arial Narrow" panose="020B0606020202030204" pitchFamily="34" charset="0"/>
              </a:rPr>
            </a:br>
            <a:r>
              <a:rPr lang="en-GB" sz="2600" dirty="0">
                <a:effectLst>
                  <a:outerShdw blurRad="38100" dist="38100" dir="2700000" algn="tl">
                    <a:srgbClr val="000000">
                      <a:alpha val="43137"/>
                    </a:srgbClr>
                  </a:outerShdw>
                </a:effectLst>
                <a:latin typeface="Arial Narrow" panose="020B0606020202030204" pitchFamily="34" charset="0"/>
              </a:rPr>
              <a:t>2006 IPCC Guidelines and relationship to earlier IPCC Guidelines </a:t>
            </a:r>
            <a:endParaRPr lang="en-US" altLang="ja-JP" sz="2600" dirty="0">
              <a:latin typeface="Arial Narrow" pitchFamily="34" charset="0"/>
              <a:ea typeface="MS PGothic" pitchFamily="34" charset="-128"/>
            </a:endParaRPr>
          </a:p>
        </p:txBody>
      </p:sp>
      <p:sp>
        <p:nvSpPr>
          <p:cNvPr id="5" name="Rectangle 3"/>
          <p:cNvSpPr txBox="1">
            <a:spLocks noChangeArrowheads="1"/>
          </p:cNvSpPr>
          <p:nvPr/>
        </p:nvSpPr>
        <p:spPr bwMode="auto">
          <a:xfrm>
            <a:off x="-134237" y="3432748"/>
            <a:ext cx="9278238" cy="217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Aft>
                <a:spcPts val="1200"/>
              </a:spcAft>
            </a:pPr>
            <a:r>
              <a:rPr lang="en-GB" sz="2400" b="1" dirty="0">
                <a:solidFill>
                  <a:srgbClr val="0070C0"/>
                </a:solidFill>
                <a:latin typeface="Arial Narrow" panose="020B0606020202030204" pitchFamily="34" charset="0"/>
                <a:cs typeface="Aharoni" panose="02010803020104030203" pitchFamily="2" charset="-79"/>
              </a:rPr>
              <a:t>Africa Regional Workshop on the Building of Sustainable National Greenhouse Gas Inventory Management Systems, and the use of the 2006 IPCC Guidelines for National Greenhouse Gas Inventories</a:t>
            </a:r>
          </a:p>
          <a:p>
            <a:pPr algn="r"/>
            <a:r>
              <a:rPr lang="en-US" altLang="ja-JP" sz="2400" dirty="0" err="1">
                <a:solidFill>
                  <a:srgbClr val="0070C0"/>
                </a:solidFill>
                <a:latin typeface="Arial Narrow" panose="020B0606020202030204" pitchFamily="34" charset="0"/>
              </a:rPr>
              <a:t>Swakopmund</a:t>
            </a:r>
            <a:r>
              <a:rPr lang="en-US" altLang="ja-JP" sz="2400" dirty="0">
                <a:solidFill>
                  <a:srgbClr val="0070C0"/>
                </a:solidFill>
                <a:latin typeface="Arial Narrow" panose="020B0606020202030204" pitchFamily="34" charset="0"/>
              </a:rPr>
              <a:t>, Namibia, 24-28 April, 2017</a:t>
            </a:r>
          </a:p>
          <a:p>
            <a:pPr algn="r"/>
            <a:r>
              <a:rPr lang="en-GB" altLang="ja-JP" sz="2000" dirty="0">
                <a:solidFill>
                  <a:srgbClr val="0070C0"/>
                </a:solidFill>
                <a:latin typeface="Arial Narrow" panose="020B0606020202030204" pitchFamily="34" charset="0"/>
              </a:rPr>
              <a:t>Andrej Kranjc, Head of IPCC TFI TSU</a:t>
            </a:r>
            <a:endParaRPr lang="en-GB" altLang="ja-JP" sz="2000" dirty="0">
              <a:solidFill>
                <a:srgbClr val="0070C0"/>
              </a:solidFill>
              <a:latin typeface="Arial Narrow" panose="020B0606020202030204" pitchFamily="34" charset="0"/>
            </a:endParaRPr>
          </a:p>
        </p:txBody>
      </p:sp>
    </p:spTree>
    <p:extLst>
      <p:ext uri="{BB962C8B-B14F-4D97-AF65-F5344CB8AC3E}">
        <p14:creationId xmlns:p14="http://schemas.microsoft.com/office/powerpoint/2010/main" val="299409705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15925" y="163513"/>
            <a:ext cx="8372475"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Good </a:t>
            </a:r>
            <a:r>
              <a:rPr lang="en-GB" altLang="ja-JP" dirty="0" smtClean="0">
                <a:effectLst>
                  <a:outerShdw blurRad="38100" dist="38100" dir="2700000" algn="tl">
                    <a:srgbClr val="000000">
                      <a:alpha val="43137"/>
                    </a:srgbClr>
                  </a:outerShdw>
                </a:effectLst>
                <a:latin typeface="Arial Narrow" pitchFamily="34" charset="0"/>
                <a:ea typeface="MS PGothic" pitchFamily="50" charset="-128"/>
              </a:rPr>
              <a:t>Practice (3)</a:t>
            </a:r>
            <a:endParaRPr lang="en-GB" altLang="ja-JP" dirty="0">
              <a:effectLst>
                <a:outerShdw blurRad="38100" dist="38100" dir="2700000" algn="tl">
                  <a:srgbClr val="000000">
                    <a:alpha val="43137"/>
                  </a:srgbClr>
                </a:outerShdw>
              </a:effectLst>
              <a:latin typeface="Arial Narrow" pitchFamily="34" charset="0"/>
              <a:ea typeface="MS PGothic" pitchFamily="50" charset="-128"/>
            </a:endParaRPr>
          </a:p>
        </p:txBody>
      </p:sp>
      <p:sp>
        <p:nvSpPr>
          <p:cNvPr id="38915" name="Rectangle 3"/>
          <p:cNvSpPr>
            <a:spLocks noGrp="1" noChangeArrowheads="1"/>
          </p:cNvSpPr>
          <p:nvPr>
            <p:ph idx="1"/>
          </p:nvPr>
        </p:nvSpPr>
        <p:spPr>
          <a:xfrm>
            <a:off x="1543050" y="1600200"/>
            <a:ext cx="7143750" cy="4525963"/>
          </a:xfrm>
        </p:spPr>
        <p:txBody>
          <a:bodyPr/>
          <a:lstStyle/>
          <a:p>
            <a:pPr eaLnBrk="1" hangingPunct="1">
              <a:lnSpc>
                <a:spcPct val="90000"/>
              </a:lnSpc>
            </a:pPr>
            <a:r>
              <a:rPr lang="en-GB" altLang="ja-JP" sz="2600" dirty="0">
                <a:solidFill>
                  <a:srgbClr val="0070C0"/>
                </a:solidFill>
                <a:latin typeface="Arial Narrow" pitchFamily="34" charset="0"/>
                <a:ea typeface="MS PGothic" pitchFamily="50" charset="-128"/>
              </a:rPr>
              <a:t>Supports the development of inventories that are:</a:t>
            </a:r>
          </a:p>
          <a:p>
            <a:pPr lvl="1" eaLnBrk="1" hangingPunct="1">
              <a:lnSpc>
                <a:spcPct val="90000"/>
              </a:lnSpc>
            </a:pPr>
            <a:r>
              <a:rPr lang="en-GB" altLang="ja-JP" sz="2200" dirty="0">
                <a:solidFill>
                  <a:srgbClr val="0070C0"/>
                </a:solidFill>
                <a:latin typeface="Arial Narrow" pitchFamily="34" charset="0"/>
                <a:ea typeface="MS PGothic" pitchFamily="50" charset="-128"/>
              </a:rPr>
              <a:t>Transparent</a:t>
            </a:r>
          </a:p>
          <a:p>
            <a:pPr lvl="1" eaLnBrk="1" hangingPunct="1">
              <a:lnSpc>
                <a:spcPct val="90000"/>
              </a:lnSpc>
            </a:pPr>
            <a:r>
              <a:rPr lang="en-GB" altLang="ja-JP" sz="2200" dirty="0">
                <a:solidFill>
                  <a:srgbClr val="0070C0"/>
                </a:solidFill>
                <a:latin typeface="Arial Narrow" pitchFamily="34" charset="0"/>
                <a:ea typeface="MS PGothic" pitchFamily="50" charset="-128"/>
              </a:rPr>
              <a:t>Documented</a:t>
            </a:r>
          </a:p>
          <a:p>
            <a:pPr lvl="1" eaLnBrk="1" hangingPunct="1">
              <a:lnSpc>
                <a:spcPct val="90000"/>
              </a:lnSpc>
            </a:pPr>
            <a:r>
              <a:rPr lang="en-GB" altLang="ja-JP" sz="2200" dirty="0">
                <a:solidFill>
                  <a:srgbClr val="0070C0"/>
                </a:solidFill>
                <a:latin typeface="Arial Narrow" pitchFamily="34" charset="0"/>
                <a:ea typeface="MS PGothic" pitchFamily="50" charset="-128"/>
              </a:rPr>
              <a:t>Consistent over time</a:t>
            </a:r>
          </a:p>
          <a:p>
            <a:pPr lvl="1" eaLnBrk="1" hangingPunct="1">
              <a:lnSpc>
                <a:spcPct val="90000"/>
              </a:lnSpc>
            </a:pPr>
            <a:r>
              <a:rPr lang="en-GB" altLang="ja-JP" sz="2200" dirty="0">
                <a:solidFill>
                  <a:srgbClr val="0070C0"/>
                </a:solidFill>
                <a:latin typeface="Arial Narrow" pitchFamily="34" charset="0"/>
                <a:ea typeface="MS PGothic" pitchFamily="50" charset="-128"/>
              </a:rPr>
              <a:t>Complete</a:t>
            </a:r>
          </a:p>
          <a:p>
            <a:pPr lvl="1" eaLnBrk="1" hangingPunct="1">
              <a:lnSpc>
                <a:spcPct val="90000"/>
              </a:lnSpc>
            </a:pPr>
            <a:r>
              <a:rPr lang="en-GB" altLang="ja-JP" sz="2200" dirty="0">
                <a:solidFill>
                  <a:srgbClr val="0070C0"/>
                </a:solidFill>
                <a:latin typeface="Arial Narrow" pitchFamily="34" charset="0"/>
                <a:ea typeface="MS PGothic" pitchFamily="50" charset="-128"/>
              </a:rPr>
              <a:t>Comparable</a:t>
            </a:r>
          </a:p>
          <a:p>
            <a:pPr lvl="1" eaLnBrk="1" hangingPunct="1">
              <a:lnSpc>
                <a:spcPct val="90000"/>
              </a:lnSpc>
            </a:pPr>
            <a:r>
              <a:rPr lang="en-GB" altLang="ja-JP" sz="2200" dirty="0">
                <a:solidFill>
                  <a:srgbClr val="0070C0"/>
                </a:solidFill>
                <a:latin typeface="Arial Narrow" pitchFamily="34" charset="0"/>
                <a:ea typeface="MS PGothic" pitchFamily="50" charset="-128"/>
              </a:rPr>
              <a:t>Assessed for uncertainties</a:t>
            </a:r>
          </a:p>
          <a:p>
            <a:pPr lvl="1" eaLnBrk="1" hangingPunct="1">
              <a:lnSpc>
                <a:spcPct val="90000"/>
              </a:lnSpc>
            </a:pPr>
            <a:r>
              <a:rPr lang="en-GB" altLang="ja-JP" sz="2200" dirty="0">
                <a:solidFill>
                  <a:srgbClr val="0070C0"/>
                </a:solidFill>
                <a:latin typeface="Arial Narrow" pitchFamily="34" charset="0"/>
                <a:ea typeface="MS PGothic" pitchFamily="50" charset="-128"/>
              </a:rPr>
              <a:t>Subject to quality control and assurance</a:t>
            </a:r>
          </a:p>
          <a:p>
            <a:pPr lvl="1" eaLnBrk="1" hangingPunct="1">
              <a:lnSpc>
                <a:spcPct val="90000"/>
              </a:lnSpc>
            </a:pPr>
            <a:r>
              <a:rPr lang="en-GB" altLang="ja-JP" sz="2200" dirty="0">
                <a:solidFill>
                  <a:srgbClr val="0070C0"/>
                </a:solidFill>
                <a:latin typeface="Arial Narrow" pitchFamily="34" charset="0"/>
                <a:ea typeface="MS PGothic" pitchFamily="50" charset="-128"/>
              </a:rPr>
              <a:t>Efficient in the use of resources available to inventory agencies</a:t>
            </a:r>
          </a:p>
          <a:p>
            <a:pPr lvl="1" eaLnBrk="1" hangingPunct="1">
              <a:lnSpc>
                <a:spcPct val="90000"/>
              </a:lnSpc>
            </a:pPr>
            <a:r>
              <a:rPr lang="en-GB" altLang="ja-JP" sz="2200" dirty="0">
                <a:solidFill>
                  <a:srgbClr val="0070C0"/>
                </a:solidFill>
                <a:latin typeface="Arial Narrow" pitchFamily="34" charset="0"/>
                <a:ea typeface="MS PGothic" pitchFamily="50" charset="-128"/>
              </a:rPr>
              <a:t>In which uncertainties are gradually reduced as better information becomes available</a:t>
            </a:r>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defRPr/>
            </a:pPr>
            <a:r>
              <a:rPr lang="en-GB" dirty="0" smtClean="0">
                <a:effectLst>
                  <a:outerShdw blurRad="38100" dist="38100" dir="2700000" algn="tl">
                    <a:srgbClr val="000000">
                      <a:alpha val="43137"/>
                    </a:srgbClr>
                  </a:outerShdw>
                </a:effectLst>
                <a:latin typeface="Arial Narrow" panose="020B0606020202030204" pitchFamily="34" charset="0"/>
              </a:rPr>
              <a:t>Evolution</a:t>
            </a:r>
            <a:endParaRPr lang="en-GB" dirty="0">
              <a:effectLst>
                <a:outerShdw blurRad="38100" dist="38100" dir="2700000" algn="tl">
                  <a:srgbClr val="000000">
                    <a:alpha val="43137"/>
                  </a:srgbClr>
                </a:outerShdw>
              </a:effectLst>
              <a:latin typeface="Arial Narrow" panose="020B0606020202030204" pitchFamily="34" charset="0"/>
            </a:endParaRPr>
          </a:p>
        </p:txBody>
      </p:sp>
      <p:sp>
        <p:nvSpPr>
          <p:cNvPr id="20483" name="Rectangle 3"/>
          <p:cNvSpPr>
            <a:spLocks noGrp="1" noChangeArrowheads="1"/>
          </p:cNvSpPr>
          <p:nvPr>
            <p:ph idx="1"/>
          </p:nvPr>
        </p:nvSpPr>
        <p:spPr>
          <a:xfrm>
            <a:off x="1014413" y="1335088"/>
            <a:ext cx="3873500" cy="5522912"/>
          </a:xfrm>
        </p:spPr>
        <p:txBody>
          <a:bodyPr/>
          <a:lstStyle/>
          <a:p>
            <a:pPr eaLnBrk="1" hangingPunct="1">
              <a:lnSpc>
                <a:spcPct val="80000"/>
              </a:lnSpc>
            </a:pPr>
            <a:r>
              <a:rPr lang="en-GB" altLang="ja-JP" sz="1800" dirty="0">
                <a:solidFill>
                  <a:srgbClr val="0070C0"/>
                </a:solidFill>
                <a:latin typeface="Arial Narrow" panose="020B0606020202030204" pitchFamily="34" charset="0"/>
                <a:ea typeface="MS PGothic" panose="020B0600070205080204" pitchFamily="50" charset="-128"/>
              </a:rPr>
              <a:t>Guidelines have evolved from 1996 to 2006</a:t>
            </a:r>
            <a:endParaRPr lang="en-GB" altLang="ja-JP" sz="1400" dirty="0">
              <a:solidFill>
                <a:srgbClr val="0070C0"/>
              </a:solidFill>
              <a:latin typeface="Arial Narrow" panose="020B0606020202030204" pitchFamily="34" charset="0"/>
              <a:ea typeface="MS PGothic" panose="020B0600070205080204" pitchFamily="50" charset="-128"/>
            </a:endParaRPr>
          </a:p>
          <a:p>
            <a:pPr eaLnBrk="1" hangingPunct="1">
              <a:lnSpc>
                <a:spcPct val="80000"/>
              </a:lnSpc>
            </a:pPr>
            <a:r>
              <a:rPr lang="en-GB" altLang="ja-JP" sz="1800" dirty="0">
                <a:solidFill>
                  <a:srgbClr val="0070C0"/>
                </a:solidFill>
                <a:latin typeface="Arial Narrow" panose="020B0606020202030204" pitchFamily="34" charset="0"/>
                <a:ea typeface="MS PGothic" panose="020B0600070205080204" pitchFamily="50" charset="-128"/>
              </a:rPr>
              <a:t>Development of Good Practice Guidance (GPG) was a major step forward </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Complete, consistent, comparable, transparent, and accurate inventories taking account of available resources</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Major change was from 1996 LUCF to GPG LULUCF</a:t>
            </a:r>
            <a:endParaRPr lang="en-GB" altLang="ja-JP" sz="1400" dirty="0">
              <a:solidFill>
                <a:srgbClr val="0070C0"/>
              </a:solidFill>
              <a:latin typeface="Arial Narrow" panose="020B0606020202030204" pitchFamily="34" charset="0"/>
              <a:ea typeface="MS PGothic" panose="020B0600070205080204" pitchFamily="50" charset="-128"/>
            </a:endParaRPr>
          </a:p>
          <a:p>
            <a:pPr eaLnBrk="1" hangingPunct="1">
              <a:lnSpc>
                <a:spcPct val="80000"/>
              </a:lnSpc>
            </a:pPr>
            <a:r>
              <a:rPr lang="en-GB" altLang="ja-JP" sz="1800" dirty="0">
                <a:solidFill>
                  <a:srgbClr val="0070C0"/>
                </a:solidFill>
                <a:latin typeface="Arial Narrow" panose="020B0606020202030204" pitchFamily="34" charset="0"/>
                <a:ea typeface="MS PGothic" panose="020B0600070205080204" pitchFamily="50" charset="-128"/>
              </a:rPr>
              <a:t>2006 Guidelines [2.5 years work, 250 authors]</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Have 4 sectors</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Have improved methods and default data</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Cover more greenhouse gases and methods</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Integrate GPG</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Require similar resources</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Do not pre-empt accounting choices</a:t>
            </a:r>
          </a:p>
          <a:p>
            <a:pPr lvl="1" eaLnBrk="1" hangingPunct="1">
              <a:lnSpc>
                <a:spcPct val="80000"/>
              </a:lnSpc>
            </a:pPr>
            <a:r>
              <a:rPr lang="en-GB" altLang="ja-JP" sz="1600" dirty="0">
                <a:solidFill>
                  <a:srgbClr val="0070C0"/>
                </a:solidFill>
                <a:latin typeface="Arial Narrow" panose="020B0606020202030204" pitchFamily="34" charset="0"/>
                <a:ea typeface="MS PGothic" panose="020B0600070205080204" pitchFamily="50" charset="-128"/>
              </a:rPr>
              <a:t>The best globally applicable methods</a:t>
            </a:r>
          </a:p>
        </p:txBody>
      </p:sp>
      <p:graphicFrame>
        <p:nvGraphicFramePr>
          <p:cNvPr id="20485" name="Object 20"/>
          <p:cNvGraphicFramePr>
            <a:graphicFrameLocks/>
          </p:cNvGraphicFramePr>
          <p:nvPr/>
        </p:nvGraphicFramePr>
        <p:xfrm>
          <a:off x="4675188" y="0"/>
          <a:ext cx="4468812" cy="6199188"/>
        </p:xfrm>
        <a:graphic>
          <a:graphicData uri="http://schemas.openxmlformats.org/presentationml/2006/ole">
            <mc:AlternateContent xmlns:mc="http://schemas.openxmlformats.org/markup-compatibility/2006">
              <mc:Choice xmlns:v="urn:schemas-microsoft-com:vml" Requires="v">
                <p:oleObj spid="_x0000_s20561" name="Visio" r:id="rId4" imgW="6271284" imgH="7982998" progId="Visio.Drawing.11">
                  <p:embed/>
                </p:oleObj>
              </mc:Choice>
              <mc:Fallback>
                <p:oleObj name="Visio" r:id="rId4" imgW="6271284" imgH="7982998" progId="Visio.Drawing.11">
                  <p:embed/>
                  <p:pic>
                    <p:nvPicPr>
                      <p:cNvPr id="0" name="Object 20"/>
                      <p:cNvPicPr>
                        <a:picLocks noChangeArrowheads="1"/>
                      </p:cNvPicPr>
                      <p:nvPr/>
                    </p:nvPicPr>
                    <p:blipFill>
                      <a:blip r:embed="rId5">
                        <a:extLst>
                          <a:ext uri="{28A0092B-C50C-407E-A947-70E740481C1C}">
                            <a14:useLocalDpi xmlns:a14="http://schemas.microsoft.com/office/drawing/2010/main" val="0"/>
                          </a:ext>
                        </a:extLst>
                      </a:blip>
                      <a:srcRect r="11252" b="-4149"/>
                      <a:stretch>
                        <a:fillRect/>
                      </a:stretch>
                    </p:blipFill>
                    <p:spPr bwMode="auto">
                      <a:xfrm>
                        <a:off x="4675188" y="0"/>
                        <a:ext cx="4468812" cy="619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6" name="Picture 2"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4113" y="5870575"/>
            <a:ext cx="5207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図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0388" y="5870575"/>
            <a:ext cx="5175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テキスト ボックス 1"/>
          <p:cNvSpPr txBox="1">
            <a:spLocks noChangeArrowheads="1"/>
          </p:cNvSpPr>
          <p:nvPr/>
        </p:nvSpPr>
        <p:spPr bwMode="auto">
          <a:xfrm>
            <a:off x="4816475" y="6199188"/>
            <a:ext cx="450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ja-JP" sz="900" b="1">
                <a:ea typeface="MS PGothic" panose="020B0600070205080204" pitchFamily="50" charset="-128"/>
              </a:rPr>
              <a:t>2013</a:t>
            </a:r>
            <a:endParaRPr kumimoji="1" lang="ja-JP" altLang="en-US" sz="900" b="1">
              <a:ea typeface="MS PGothic" panose="020B0600070205080204" pitchFamily="50" charset="-128"/>
            </a:endParaRPr>
          </a:p>
        </p:txBody>
      </p:sp>
      <p:sp>
        <p:nvSpPr>
          <p:cNvPr id="20489" name="テキスト ボックス 2"/>
          <p:cNvSpPr txBox="1">
            <a:spLocks noChangeArrowheads="1"/>
          </p:cNvSpPr>
          <p:nvPr/>
        </p:nvSpPr>
        <p:spPr bwMode="auto">
          <a:xfrm>
            <a:off x="5837238" y="6081713"/>
            <a:ext cx="30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kumimoji="1" lang="en-US" altLang="ja-JP">
                <a:ea typeface="MS PGothic" panose="020B0600070205080204" pitchFamily="50" charset="-128"/>
              </a:rPr>
              <a:t>+</a:t>
            </a:r>
            <a:endParaRPr kumimoji="1" lang="ja-JP" altLang="en-US">
              <a:ea typeface="MS PGothic" panose="020B0600070205080204" pitchFamily="50" charset="-128"/>
            </a:endParaRPr>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AutoShape 47"/>
          <p:cNvSpPr>
            <a:spLocks noChangeArrowheads="1"/>
          </p:cNvSpPr>
          <p:nvPr/>
        </p:nvSpPr>
        <p:spPr bwMode="auto">
          <a:xfrm>
            <a:off x="6228656" y="1322388"/>
            <a:ext cx="2447925" cy="4464050"/>
          </a:xfrm>
          <a:prstGeom prst="roundRect">
            <a:avLst>
              <a:gd name="adj" fmla="val 16667"/>
            </a:avLst>
          </a:prstGeom>
          <a:solidFill>
            <a:srgbClr val="CC99FF">
              <a:alpha val="70195"/>
            </a:srgbClr>
          </a:solidFill>
          <a:ln w="9525">
            <a:noFill/>
            <a:round/>
            <a:headEnd/>
            <a:tailEnd/>
          </a:ln>
        </p:spPr>
        <p:txBody>
          <a:bodyPr wrap="none" anchor="ctr"/>
          <a:lstStyle/>
          <a:p>
            <a:endParaRPr lang="ja-JP" altLang="en-US"/>
          </a:p>
        </p:txBody>
      </p:sp>
      <p:sp>
        <p:nvSpPr>
          <p:cNvPr id="9220" name="AutoShape 34"/>
          <p:cNvSpPr>
            <a:spLocks noChangeArrowheads="1"/>
          </p:cNvSpPr>
          <p:nvPr/>
        </p:nvSpPr>
        <p:spPr bwMode="auto">
          <a:xfrm>
            <a:off x="323850" y="5734050"/>
            <a:ext cx="8496300" cy="863600"/>
          </a:xfrm>
          <a:prstGeom prst="rightArrow">
            <a:avLst>
              <a:gd name="adj1" fmla="val 50000"/>
              <a:gd name="adj2" fmla="val 245956"/>
            </a:avLst>
          </a:prstGeom>
          <a:solidFill>
            <a:srgbClr val="CCFFCC"/>
          </a:solidFill>
          <a:ln w="9525">
            <a:solidFill>
              <a:schemeClr val="tx1"/>
            </a:solidFill>
            <a:miter lim="800000"/>
            <a:headEnd/>
            <a:tailEnd/>
          </a:ln>
        </p:spPr>
        <p:txBody>
          <a:bodyPr wrap="none" anchor="ctr"/>
          <a:lstStyle/>
          <a:p>
            <a:pPr algn="ctr"/>
            <a:r>
              <a:rPr lang="en-US" altLang="ja-JP" b="1" dirty="0">
                <a:latin typeface="Arial Narrow" panose="020B0606020202030204" pitchFamily="34" charset="0"/>
              </a:rPr>
              <a:t>Revision/Update by the IPCC</a:t>
            </a:r>
            <a:endParaRPr lang="ja-JP" altLang="en-US" b="1" dirty="0">
              <a:latin typeface="Arial Narrow" panose="020B0606020202030204" pitchFamily="34" charset="0"/>
            </a:endParaRPr>
          </a:p>
        </p:txBody>
      </p:sp>
      <p:sp>
        <p:nvSpPr>
          <p:cNvPr id="320526" name="Rectangle 14"/>
          <p:cNvSpPr>
            <a:spLocks noGrp="1" noChangeArrowheads="1"/>
          </p:cNvSpPr>
          <p:nvPr>
            <p:ph type="title"/>
          </p:nvPr>
        </p:nvSpPr>
        <p:spPr>
          <a:xfrm>
            <a:off x="128588" y="225425"/>
            <a:ext cx="5955828" cy="774700"/>
          </a:xfrm>
        </p:spPr>
        <p:txBody>
          <a:bodyPr/>
          <a:lstStyle/>
          <a:p>
            <a:pPr algn="l" eaLnBrk="1" hangingPunct="1">
              <a:defRPr/>
            </a:pPr>
            <a:r>
              <a:rPr lang="en-US" altLang="ja-JP" sz="3600" b="1" dirty="0">
                <a:effectLst>
                  <a:outerShdw blurRad="38100" dist="38100" dir="2700000" algn="tl">
                    <a:srgbClr val="C0C0C0"/>
                  </a:outerShdw>
                </a:effectLst>
                <a:latin typeface="Arial Narrow" panose="020B0606020202030204" pitchFamily="34" charset="0"/>
              </a:rPr>
              <a:t>IPCC Inventory Guidelines</a:t>
            </a:r>
            <a:endParaRPr lang="ja-JP" altLang="en-US" sz="3600" b="1" dirty="0">
              <a:effectLst>
                <a:outerShdw blurRad="38100" dist="38100" dir="2700000" algn="tl">
                  <a:srgbClr val="C0C0C0"/>
                </a:outerShdw>
              </a:effectLst>
              <a:latin typeface="Arial Narrow" panose="020B0606020202030204" pitchFamily="34" charset="0"/>
            </a:endParaRPr>
          </a:p>
        </p:txBody>
      </p:sp>
      <p:pic>
        <p:nvPicPr>
          <p:cNvPr id="9222" name="Picture 16"/>
          <p:cNvPicPr>
            <a:picLocks noChangeAspect="1" noChangeArrowheads="1"/>
          </p:cNvPicPr>
          <p:nvPr/>
        </p:nvPicPr>
        <p:blipFill>
          <a:blip r:embed="rId3" cstate="print"/>
          <a:srcRect/>
          <a:stretch>
            <a:fillRect/>
          </a:stretch>
        </p:blipFill>
        <p:spPr bwMode="auto">
          <a:xfrm>
            <a:off x="107504" y="3773488"/>
            <a:ext cx="1131888" cy="1427162"/>
          </a:xfrm>
          <a:prstGeom prst="rect">
            <a:avLst/>
          </a:prstGeom>
          <a:noFill/>
          <a:ln w="9525">
            <a:noFill/>
            <a:miter lim="800000"/>
            <a:headEnd/>
            <a:tailEnd/>
          </a:ln>
        </p:spPr>
      </p:pic>
      <p:pic>
        <p:nvPicPr>
          <p:cNvPr id="9223" name="Picture 17"/>
          <p:cNvPicPr>
            <a:picLocks noChangeAspect="1" noChangeArrowheads="1"/>
          </p:cNvPicPr>
          <p:nvPr/>
        </p:nvPicPr>
        <p:blipFill>
          <a:blip r:embed="rId4" cstate="print"/>
          <a:srcRect/>
          <a:stretch>
            <a:fillRect/>
          </a:stretch>
        </p:blipFill>
        <p:spPr bwMode="auto">
          <a:xfrm>
            <a:off x="264667" y="3987800"/>
            <a:ext cx="1127125" cy="1428750"/>
          </a:xfrm>
          <a:prstGeom prst="rect">
            <a:avLst/>
          </a:prstGeom>
          <a:noFill/>
          <a:ln w="9525">
            <a:noFill/>
            <a:miter lim="800000"/>
            <a:headEnd/>
            <a:tailEnd/>
          </a:ln>
        </p:spPr>
      </p:pic>
      <p:pic>
        <p:nvPicPr>
          <p:cNvPr id="9224" name="Picture 18"/>
          <p:cNvPicPr>
            <a:picLocks noChangeAspect="1" noChangeArrowheads="1"/>
          </p:cNvPicPr>
          <p:nvPr/>
        </p:nvPicPr>
        <p:blipFill>
          <a:blip r:embed="rId5" cstate="print"/>
          <a:srcRect/>
          <a:stretch>
            <a:fillRect/>
          </a:stretch>
        </p:blipFill>
        <p:spPr bwMode="auto">
          <a:xfrm>
            <a:off x="409129" y="4203700"/>
            <a:ext cx="1120775" cy="1439863"/>
          </a:xfrm>
          <a:prstGeom prst="rect">
            <a:avLst/>
          </a:prstGeom>
          <a:noFill/>
          <a:ln w="9525">
            <a:noFill/>
            <a:miter lim="800000"/>
            <a:headEnd/>
            <a:tailEnd/>
          </a:ln>
        </p:spPr>
      </p:pic>
      <p:pic>
        <p:nvPicPr>
          <p:cNvPr id="9225" name="Picture 19"/>
          <p:cNvPicPr>
            <a:picLocks noChangeAspect="1" noChangeArrowheads="1"/>
          </p:cNvPicPr>
          <p:nvPr/>
        </p:nvPicPr>
        <p:blipFill>
          <a:blip r:embed="rId6" cstate="print"/>
          <a:srcRect/>
          <a:stretch>
            <a:fillRect/>
          </a:stretch>
        </p:blipFill>
        <p:spPr bwMode="auto">
          <a:xfrm>
            <a:off x="3491880" y="2619375"/>
            <a:ext cx="1187047" cy="1441450"/>
          </a:xfrm>
          <a:prstGeom prst="rect">
            <a:avLst/>
          </a:prstGeom>
          <a:noFill/>
          <a:ln w="9525">
            <a:noFill/>
            <a:miter lim="800000"/>
            <a:headEnd/>
            <a:tailEnd/>
          </a:ln>
        </p:spPr>
      </p:pic>
      <p:pic>
        <p:nvPicPr>
          <p:cNvPr id="9226" name="Picture 20" descr="gpgimg"/>
          <p:cNvPicPr>
            <a:picLocks noChangeAspect="1" noChangeArrowheads="1"/>
          </p:cNvPicPr>
          <p:nvPr/>
        </p:nvPicPr>
        <p:blipFill>
          <a:blip r:embed="rId7" cstate="print"/>
          <a:srcRect/>
          <a:stretch>
            <a:fillRect/>
          </a:stretch>
        </p:blipFill>
        <p:spPr bwMode="auto">
          <a:xfrm>
            <a:off x="4788024" y="2619375"/>
            <a:ext cx="1111126" cy="1441450"/>
          </a:xfrm>
          <a:prstGeom prst="rect">
            <a:avLst/>
          </a:prstGeom>
          <a:noFill/>
          <a:ln w="9525">
            <a:noFill/>
            <a:miter lim="800000"/>
            <a:headEnd/>
            <a:tailEnd/>
          </a:ln>
        </p:spPr>
      </p:pic>
      <p:pic>
        <p:nvPicPr>
          <p:cNvPr id="9227" name="Picture 21" descr="vol1"/>
          <p:cNvPicPr>
            <a:picLocks noChangeAspect="1" noChangeArrowheads="1"/>
          </p:cNvPicPr>
          <p:nvPr/>
        </p:nvPicPr>
        <p:blipFill>
          <a:blip r:embed="rId8" cstate="print"/>
          <a:srcRect/>
          <a:stretch>
            <a:fillRect/>
          </a:stretch>
        </p:blipFill>
        <p:spPr bwMode="auto">
          <a:xfrm>
            <a:off x="6371531" y="3232150"/>
            <a:ext cx="1149350" cy="1397000"/>
          </a:xfrm>
          <a:prstGeom prst="rect">
            <a:avLst/>
          </a:prstGeom>
          <a:noFill/>
          <a:ln w="9525">
            <a:noFill/>
            <a:miter lim="800000"/>
            <a:headEnd/>
            <a:tailEnd/>
          </a:ln>
        </p:spPr>
      </p:pic>
      <p:pic>
        <p:nvPicPr>
          <p:cNvPr id="9228" name="Picture 27" descr="vol2"/>
          <p:cNvPicPr>
            <a:picLocks noChangeAspect="1" noChangeArrowheads="1"/>
          </p:cNvPicPr>
          <p:nvPr/>
        </p:nvPicPr>
        <p:blipFill>
          <a:blip r:embed="rId9" cstate="print"/>
          <a:srcRect/>
          <a:stretch>
            <a:fillRect/>
          </a:stretch>
        </p:blipFill>
        <p:spPr bwMode="auto">
          <a:xfrm>
            <a:off x="6585843" y="3433763"/>
            <a:ext cx="1125538" cy="1362075"/>
          </a:xfrm>
          <a:prstGeom prst="rect">
            <a:avLst/>
          </a:prstGeom>
          <a:noFill/>
          <a:ln w="9525">
            <a:noFill/>
            <a:miter lim="800000"/>
            <a:headEnd/>
            <a:tailEnd/>
          </a:ln>
        </p:spPr>
      </p:pic>
      <p:pic>
        <p:nvPicPr>
          <p:cNvPr id="9229" name="Picture 25" descr="vol3_2"/>
          <p:cNvPicPr>
            <a:picLocks noChangeAspect="1" noChangeArrowheads="1"/>
          </p:cNvPicPr>
          <p:nvPr/>
        </p:nvPicPr>
        <p:blipFill>
          <a:blip r:embed="rId10" cstate="print"/>
          <a:srcRect/>
          <a:stretch>
            <a:fillRect/>
          </a:stretch>
        </p:blipFill>
        <p:spPr bwMode="auto">
          <a:xfrm>
            <a:off x="6766818" y="3598863"/>
            <a:ext cx="1081088" cy="1309687"/>
          </a:xfrm>
          <a:prstGeom prst="rect">
            <a:avLst/>
          </a:prstGeom>
          <a:noFill/>
          <a:ln w="9525">
            <a:noFill/>
            <a:miter lim="800000"/>
            <a:headEnd/>
            <a:tailEnd/>
          </a:ln>
        </p:spPr>
      </p:pic>
      <p:pic>
        <p:nvPicPr>
          <p:cNvPr id="9230" name="Picture 26" descr="vol3_1"/>
          <p:cNvPicPr>
            <a:picLocks noChangeAspect="1" noChangeArrowheads="1"/>
          </p:cNvPicPr>
          <p:nvPr/>
        </p:nvPicPr>
        <p:blipFill>
          <a:blip r:embed="rId11" cstate="print"/>
          <a:srcRect/>
          <a:stretch>
            <a:fillRect/>
          </a:stretch>
        </p:blipFill>
        <p:spPr bwMode="auto">
          <a:xfrm>
            <a:off x="6946206" y="3722688"/>
            <a:ext cx="1112837" cy="1349375"/>
          </a:xfrm>
          <a:prstGeom prst="rect">
            <a:avLst/>
          </a:prstGeom>
          <a:noFill/>
          <a:ln w="9525">
            <a:noFill/>
            <a:miter lim="800000"/>
            <a:headEnd/>
            <a:tailEnd/>
          </a:ln>
        </p:spPr>
      </p:pic>
      <p:pic>
        <p:nvPicPr>
          <p:cNvPr id="9231" name="Picture 23" descr="vol4_2"/>
          <p:cNvPicPr>
            <a:picLocks noChangeAspect="1" noChangeArrowheads="1"/>
          </p:cNvPicPr>
          <p:nvPr/>
        </p:nvPicPr>
        <p:blipFill>
          <a:blip r:embed="rId12" cstate="print"/>
          <a:srcRect/>
          <a:stretch>
            <a:fillRect/>
          </a:stretch>
        </p:blipFill>
        <p:spPr bwMode="auto">
          <a:xfrm>
            <a:off x="7120831" y="3940175"/>
            <a:ext cx="1123950" cy="1366838"/>
          </a:xfrm>
          <a:prstGeom prst="rect">
            <a:avLst/>
          </a:prstGeom>
          <a:noFill/>
          <a:ln w="9525">
            <a:noFill/>
            <a:miter lim="800000"/>
            <a:headEnd/>
            <a:tailEnd/>
          </a:ln>
        </p:spPr>
      </p:pic>
      <p:pic>
        <p:nvPicPr>
          <p:cNvPr id="9232" name="Picture 24" descr="vol4_1"/>
          <p:cNvPicPr>
            <a:picLocks noChangeAspect="1" noChangeArrowheads="1"/>
          </p:cNvPicPr>
          <p:nvPr/>
        </p:nvPicPr>
        <p:blipFill>
          <a:blip r:embed="rId13" cstate="print"/>
          <a:srcRect/>
          <a:stretch>
            <a:fillRect/>
          </a:stretch>
        </p:blipFill>
        <p:spPr bwMode="auto">
          <a:xfrm>
            <a:off x="7306568" y="4081463"/>
            <a:ext cx="1096963" cy="1333500"/>
          </a:xfrm>
          <a:prstGeom prst="rect">
            <a:avLst/>
          </a:prstGeom>
          <a:noFill/>
          <a:ln w="9525">
            <a:noFill/>
            <a:miter lim="800000"/>
            <a:headEnd/>
            <a:tailEnd/>
          </a:ln>
        </p:spPr>
      </p:pic>
      <p:pic>
        <p:nvPicPr>
          <p:cNvPr id="9233" name="Picture 22" descr="vol5"/>
          <p:cNvPicPr>
            <a:picLocks noChangeAspect="1" noChangeArrowheads="1"/>
          </p:cNvPicPr>
          <p:nvPr/>
        </p:nvPicPr>
        <p:blipFill>
          <a:blip r:embed="rId14" cstate="print"/>
          <a:srcRect/>
          <a:stretch>
            <a:fillRect/>
          </a:stretch>
        </p:blipFill>
        <p:spPr bwMode="auto">
          <a:xfrm>
            <a:off x="7522468" y="4298950"/>
            <a:ext cx="1104900" cy="1344613"/>
          </a:xfrm>
          <a:prstGeom prst="rect">
            <a:avLst/>
          </a:prstGeom>
          <a:noFill/>
          <a:ln w="9525">
            <a:noFill/>
            <a:miter lim="800000"/>
            <a:headEnd/>
            <a:tailEnd/>
          </a:ln>
        </p:spPr>
      </p:pic>
      <p:pic>
        <p:nvPicPr>
          <p:cNvPr id="9234" name="Picture 31"/>
          <p:cNvPicPr>
            <a:picLocks noChangeAspect="1" noChangeArrowheads="1"/>
          </p:cNvPicPr>
          <p:nvPr/>
        </p:nvPicPr>
        <p:blipFill>
          <a:blip r:embed="rId3" cstate="print"/>
          <a:srcRect/>
          <a:stretch>
            <a:fillRect/>
          </a:stretch>
        </p:blipFill>
        <p:spPr bwMode="auto">
          <a:xfrm>
            <a:off x="1763267" y="3773488"/>
            <a:ext cx="1131887" cy="1427162"/>
          </a:xfrm>
          <a:prstGeom prst="rect">
            <a:avLst/>
          </a:prstGeom>
          <a:noFill/>
          <a:ln w="9525">
            <a:noFill/>
            <a:miter lim="800000"/>
            <a:headEnd/>
            <a:tailEnd/>
          </a:ln>
        </p:spPr>
      </p:pic>
      <p:pic>
        <p:nvPicPr>
          <p:cNvPr id="9235" name="Picture 32"/>
          <p:cNvPicPr>
            <a:picLocks noChangeAspect="1" noChangeArrowheads="1"/>
          </p:cNvPicPr>
          <p:nvPr/>
        </p:nvPicPr>
        <p:blipFill>
          <a:blip r:embed="rId4" cstate="print"/>
          <a:srcRect/>
          <a:stretch>
            <a:fillRect/>
          </a:stretch>
        </p:blipFill>
        <p:spPr bwMode="auto">
          <a:xfrm>
            <a:off x="1920429" y="3987800"/>
            <a:ext cx="1127125" cy="1428750"/>
          </a:xfrm>
          <a:prstGeom prst="rect">
            <a:avLst/>
          </a:prstGeom>
          <a:noFill/>
          <a:ln w="9525">
            <a:noFill/>
            <a:miter lim="800000"/>
            <a:headEnd/>
            <a:tailEnd/>
          </a:ln>
        </p:spPr>
      </p:pic>
      <p:pic>
        <p:nvPicPr>
          <p:cNvPr id="9236" name="Picture 33"/>
          <p:cNvPicPr>
            <a:picLocks noChangeAspect="1" noChangeArrowheads="1"/>
          </p:cNvPicPr>
          <p:nvPr/>
        </p:nvPicPr>
        <p:blipFill>
          <a:blip r:embed="rId5" cstate="print"/>
          <a:srcRect/>
          <a:stretch>
            <a:fillRect/>
          </a:stretch>
        </p:blipFill>
        <p:spPr bwMode="auto">
          <a:xfrm>
            <a:off x="2064892" y="4203700"/>
            <a:ext cx="1120775" cy="1439863"/>
          </a:xfrm>
          <a:prstGeom prst="rect">
            <a:avLst/>
          </a:prstGeom>
          <a:noFill/>
          <a:ln w="9525">
            <a:noFill/>
            <a:miter lim="800000"/>
            <a:headEnd/>
            <a:tailEnd/>
          </a:ln>
        </p:spPr>
      </p:pic>
      <p:sp>
        <p:nvSpPr>
          <p:cNvPr id="9237" name="Text Box 35"/>
          <p:cNvSpPr txBox="1">
            <a:spLocks noChangeArrowheads="1"/>
          </p:cNvSpPr>
          <p:nvPr/>
        </p:nvSpPr>
        <p:spPr bwMode="auto">
          <a:xfrm>
            <a:off x="35496" y="3122613"/>
            <a:ext cx="1368425" cy="646331"/>
          </a:xfrm>
          <a:prstGeom prst="rect">
            <a:avLst/>
          </a:prstGeom>
          <a:noFill/>
          <a:ln w="9525">
            <a:noFill/>
            <a:miter lim="800000"/>
            <a:headEnd/>
            <a:tailEnd/>
          </a:ln>
        </p:spPr>
        <p:txBody>
          <a:bodyPr>
            <a:spAutoFit/>
          </a:bodyPr>
          <a:lstStyle/>
          <a:p>
            <a:pPr>
              <a:spcBef>
                <a:spcPct val="50000"/>
              </a:spcBef>
            </a:pPr>
            <a:r>
              <a:rPr lang="en-US" altLang="ja-JP" b="1" dirty="0">
                <a:latin typeface="Arial Narrow" panose="020B0606020202030204" pitchFamily="34" charset="0"/>
              </a:rPr>
              <a:t>1995 IPCC Guidelines</a:t>
            </a:r>
            <a:endParaRPr lang="ja-JP" altLang="en-US" b="1" dirty="0">
              <a:latin typeface="Arial Narrow" panose="020B0606020202030204" pitchFamily="34" charset="0"/>
            </a:endParaRPr>
          </a:p>
        </p:txBody>
      </p:sp>
      <p:sp>
        <p:nvSpPr>
          <p:cNvPr id="9238" name="Text Box 36"/>
          <p:cNvSpPr txBox="1">
            <a:spLocks noChangeArrowheads="1"/>
          </p:cNvSpPr>
          <p:nvPr/>
        </p:nvSpPr>
        <p:spPr bwMode="auto">
          <a:xfrm>
            <a:off x="1475780" y="3122613"/>
            <a:ext cx="2016224" cy="646331"/>
          </a:xfrm>
          <a:prstGeom prst="rect">
            <a:avLst/>
          </a:prstGeom>
          <a:noFill/>
          <a:ln w="9525">
            <a:noFill/>
            <a:miter lim="800000"/>
            <a:headEnd/>
            <a:tailEnd/>
          </a:ln>
        </p:spPr>
        <p:txBody>
          <a:bodyPr wrap="square">
            <a:spAutoFit/>
          </a:bodyPr>
          <a:lstStyle/>
          <a:p>
            <a:pPr>
              <a:spcBef>
                <a:spcPct val="50000"/>
              </a:spcBef>
            </a:pPr>
            <a:r>
              <a:rPr lang="en-US" altLang="ja-JP" b="1" dirty="0">
                <a:latin typeface="Arial Narrow" panose="020B0606020202030204" pitchFamily="34" charset="0"/>
              </a:rPr>
              <a:t>Revised 1996 IPCC Guidelines</a:t>
            </a:r>
            <a:endParaRPr lang="ja-JP" altLang="en-US" b="1" dirty="0">
              <a:latin typeface="Arial Narrow" panose="020B0606020202030204" pitchFamily="34" charset="0"/>
            </a:endParaRPr>
          </a:p>
        </p:txBody>
      </p:sp>
      <p:sp>
        <p:nvSpPr>
          <p:cNvPr id="9239" name="AutoShape 37"/>
          <p:cNvSpPr>
            <a:spLocks noChangeArrowheads="1"/>
          </p:cNvSpPr>
          <p:nvPr/>
        </p:nvSpPr>
        <p:spPr bwMode="auto">
          <a:xfrm>
            <a:off x="1333054" y="4706938"/>
            <a:ext cx="935038" cy="288925"/>
          </a:xfrm>
          <a:prstGeom prst="rightArrow">
            <a:avLst>
              <a:gd name="adj1" fmla="val 50000"/>
              <a:gd name="adj2" fmla="val 80907"/>
            </a:avLst>
          </a:prstGeom>
          <a:solidFill>
            <a:schemeClr val="accent1"/>
          </a:solidFill>
          <a:ln w="9525">
            <a:solidFill>
              <a:schemeClr val="tx1"/>
            </a:solidFill>
            <a:miter lim="800000"/>
            <a:headEnd/>
            <a:tailEnd/>
          </a:ln>
        </p:spPr>
        <p:txBody>
          <a:bodyPr wrap="none" anchor="ctr"/>
          <a:lstStyle/>
          <a:p>
            <a:endParaRPr lang="ja-JP" altLang="en-US"/>
          </a:p>
        </p:txBody>
      </p:sp>
      <p:sp>
        <p:nvSpPr>
          <p:cNvPr id="9240" name="AutoShape 38"/>
          <p:cNvSpPr>
            <a:spLocks noChangeArrowheads="1"/>
          </p:cNvSpPr>
          <p:nvPr/>
        </p:nvSpPr>
        <p:spPr bwMode="auto">
          <a:xfrm>
            <a:off x="3132138" y="4706938"/>
            <a:ext cx="3715643" cy="288925"/>
          </a:xfrm>
          <a:prstGeom prst="rightArrow">
            <a:avLst>
              <a:gd name="adj1" fmla="val 50000"/>
              <a:gd name="adj2" fmla="val 367582"/>
            </a:avLst>
          </a:prstGeom>
          <a:solidFill>
            <a:schemeClr val="accent1"/>
          </a:solidFill>
          <a:ln w="9525">
            <a:solidFill>
              <a:schemeClr val="tx1"/>
            </a:solidFill>
            <a:miter lim="800000"/>
            <a:headEnd/>
            <a:tailEnd/>
          </a:ln>
        </p:spPr>
        <p:txBody>
          <a:bodyPr wrap="none" anchor="ctr"/>
          <a:lstStyle/>
          <a:p>
            <a:endParaRPr lang="ja-JP" altLang="en-US"/>
          </a:p>
        </p:txBody>
      </p:sp>
      <p:sp>
        <p:nvSpPr>
          <p:cNvPr id="9241" name="AutoShape 39"/>
          <p:cNvSpPr>
            <a:spLocks noChangeArrowheads="1"/>
          </p:cNvSpPr>
          <p:nvPr/>
        </p:nvSpPr>
        <p:spPr bwMode="auto">
          <a:xfrm rot="-2062820">
            <a:off x="2857054" y="3743325"/>
            <a:ext cx="1008063" cy="287338"/>
          </a:xfrm>
          <a:custGeom>
            <a:avLst/>
            <a:gdLst>
              <a:gd name="T0" fmla="*/ 1646707651 w 21600"/>
              <a:gd name="T1" fmla="*/ 0 h 21600"/>
              <a:gd name="T2" fmla="*/ 0 w 21600"/>
              <a:gd name="T3" fmla="*/ 25423877 h 21600"/>
              <a:gd name="T4" fmla="*/ 1646707651 w 21600"/>
              <a:gd name="T5" fmla="*/ 50847726 h 21600"/>
              <a:gd name="T6" fmla="*/ 2147483647 w 21600"/>
              <a:gd name="T7" fmla="*/ 2542387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9242" name="AutoShape 41"/>
          <p:cNvSpPr>
            <a:spLocks noChangeArrowheads="1"/>
          </p:cNvSpPr>
          <p:nvPr/>
        </p:nvSpPr>
        <p:spPr bwMode="auto">
          <a:xfrm rot="1933365">
            <a:off x="5579088" y="3482975"/>
            <a:ext cx="1008063" cy="287338"/>
          </a:xfrm>
          <a:custGeom>
            <a:avLst/>
            <a:gdLst>
              <a:gd name="T0" fmla="*/ 1646707651 w 21600"/>
              <a:gd name="T1" fmla="*/ 0 h 21600"/>
              <a:gd name="T2" fmla="*/ 0 w 21600"/>
              <a:gd name="T3" fmla="*/ 25423877 h 21600"/>
              <a:gd name="T4" fmla="*/ 1646707651 w 21600"/>
              <a:gd name="T5" fmla="*/ 50847726 h 21600"/>
              <a:gd name="T6" fmla="*/ 2147483647 w 21600"/>
              <a:gd name="T7" fmla="*/ 2542387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9243" name="Text Box 42"/>
          <p:cNvSpPr txBox="1">
            <a:spLocks noChangeArrowheads="1"/>
          </p:cNvSpPr>
          <p:nvPr/>
        </p:nvSpPr>
        <p:spPr bwMode="auto">
          <a:xfrm>
            <a:off x="3275856" y="1971675"/>
            <a:ext cx="1584176" cy="615553"/>
          </a:xfrm>
          <a:prstGeom prst="rect">
            <a:avLst/>
          </a:prstGeom>
          <a:noFill/>
          <a:ln w="9525">
            <a:noFill/>
            <a:miter lim="800000"/>
            <a:headEnd/>
            <a:tailEnd/>
          </a:ln>
        </p:spPr>
        <p:txBody>
          <a:bodyPr wrap="square">
            <a:spAutoFit/>
          </a:bodyPr>
          <a:lstStyle/>
          <a:p>
            <a:pPr>
              <a:spcBef>
                <a:spcPct val="50000"/>
              </a:spcBef>
            </a:pPr>
            <a:r>
              <a:rPr lang="en-US" altLang="ja-JP" b="1" dirty="0">
                <a:latin typeface="Arial Narrow" panose="020B0606020202030204" pitchFamily="34" charset="0"/>
              </a:rPr>
              <a:t>GPG2000</a:t>
            </a:r>
            <a:br>
              <a:rPr lang="en-US" altLang="ja-JP" b="1" dirty="0">
                <a:latin typeface="Arial Narrow" panose="020B0606020202030204" pitchFamily="34" charset="0"/>
              </a:rPr>
            </a:br>
            <a:r>
              <a:rPr lang="en-US" altLang="ja-JP" sz="1600" b="1" dirty="0">
                <a:latin typeface="Arial Narrow" panose="020B0606020202030204" pitchFamily="34" charset="0"/>
              </a:rPr>
              <a:t>(non-LULUCF)</a:t>
            </a:r>
          </a:p>
        </p:txBody>
      </p:sp>
      <p:sp>
        <p:nvSpPr>
          <p:cNvPr id="9244" name="Text Box 43"/>
          <p:cNvSpPr txBox="1">
            <a:spLocks noChangeArrowheads="1"/>
          </p:cNvSpPr>
          <p:nvPr/>
        </p:nvSpPr>
        <p:spPr bwMode="auto">
          <a:xfrm>
            <a:off x="4716016" y="1971675"/>
            <a:ext cx="1223963" cy="611188"/>
          </a:xfrm>
          <a:prstGeom prst="rect">
            <a:avLst/>
          </a:prstGeom>
          <a:noFill/>
          <a:ln w="9525">
            <a:noFill/>
            <a:miter lim="800000"/>
            <a:headEnd/>
            <a:tailEnd/>
          </a:ln>
        </p:spPr>
        <p:txBody>
          <a:bodyPr>
            <a:spAutoFit/>
          </a:bodyPr>
          <a:lstStyle/>
          <a:p>
            <a:pPr>
              <a:spcBef>
                <a:spcPct val="50000"/>
              </a:spcBef>
            </a:pPr>
            <a:r>
              <a:rPr lang="en-US" altLang="ja-JP" b="1" dirty="0">
                <a:latin typeface="Arial Narrow" panose="020B0606020202030204" pitchFamily="34" charset="0"/>
              </a:rPr>
              <a:t>GPG2003 </a:t>
            </a:r>
            <a:r>
              <a:rPr lang="en-US" altLang="ja-JP" sz="1600" b="1" dirty="0">
                <a:latin typeface="Arial Narrow" panose="020B0606020202030204" pitchFamily="34" charset="0"/>
              </a:rPr>
              <a:t>(LULUCF)</a:t>
            </a:r>
          </a:p>
        </p:txBody>
      </p:sp>
      <p:sp>
        <p:nvSpPr>
          <p:cNvPr id="9245" name="Text Box 44"/>
          <p:cNvSpPr txBox="1">
            <a:spLocks noChangeArrowheads="1"/>
          </p:cNvSpPr>
          <p:nvPr/>
        </p:nvSpPr>
        <p:spPr bwMode="auto">
          <a:xfrm>
            <a:off x="6804918" y="2474913"/>
            <a:ext cx="1368425" cy="646331"/>
          </a:xfrm>
          <a:prstGeom prst="rect">
            <a:avLst/>
          </a:prstGeom>
          <a:noFill/>
          <a:ln w="9525">
            <a:noFill/>
            <a:miter lim="800000"/>
            <a:headEnd/>
            <a:tailEnd/>
          </a:ln>
        </p:spPr>
        <p:txBody>
          <a:bodyPr>
            <a:spAutoFit/>
          </a:bodyPr>
          <a:lstStyle/>
          <a:p>
            <a:pPr>
              <a:spcBef>
                <a:spcPct val="50000"/>
              </a:spcBef>
            </a:pPr>
            <a:r>
              <a:rPr lang="en-US" altLang="ja-JP" b="1" dirty="0">
                <a:latin typeface="Arial Narrow" panose="020B0606020202030204" pitchFamily="34" charset="0"/>
              </a:rPr>
              <a:t>2006 IPCC Guidelines</a:t>
            </a:r>
            <a:endParaRPr lang="ja-JP" altLang="en-US" b="1" dirty="0">
              <a:latin typeface="Arial Narrow" panose="020B0606020202030204" pitchFamily="34" charset="0"/>
            </a:endParaRPr>
          </a:p>
        </p:txBody>
      </p:sp>
      <p:sp>
        <p:nvSpPr>
          <p:cNvPr id="9247" name="Text Box 48"/>
          <p:cNvSpPr txBox="1">
            <a:spLocks noChangeArrowheads="1"/>
          </p:cNvSpPr>
          <p:nvPr/>
        </p:nvSpPr>
        <p:spPr bwMode="auto">
          <a:xfrm>
            <a:off x="6228184" y="1484784"/>
            <a:ext cx="2448272" cy="646331"/>
          </a:xfrm>
          <a:prstGeom prst="rect">
            <a:avLst/>
          </a:prstGeom>
          <a:noFill/>
          <a:ln w="9525">
            <a:noFill/>
            <a:miter lim="800000"/>
            <a:headEnd/>
            <a:tailEnd/>
          </a:ln>
        </p:spPr>
        <p:txBody>
          <a:bodyPr wrap="square">
            <a:spAutoFit/>
          </a:bodyPr>
          <a:lstStyle/>
          <a:p>
            <a:pPr algn="ctr">
              <a:spcBef>
                <a:spcPct val="50000"/>
              </a:spcBef>
            </a:pPr>
            <a:r>
              <a:rPr lang="en-US" altLang="ja-JP" b="1" dirty="0">
                <a:solidFill>
                  <a:schemeClr val="tx2"/>
                </a:solidFill>
                <a:latin typeface="Arial Narrow" panose="020B0606020202030204" pitchFamily="34" charset="0"/>
              </a:rPr>
              <a:t>Annex I Parties must use from 2015</a:t>
            </a:r>
            <a:endParaRPr lang="ja-JP" altLang="en-US" b="1" dirty="0">
              <a:solidFill>
                <a:schemeClr val="tx2"/>
              </a:solidFill>
              <a:latin typeface="Arial Narrow" panose="020B0606020202030204" pitchFamily="34" charset="0"/>
            </a:endParaRPr>
          </a:p>
        </p:txBody>
      </p:sp>
      <p:sp>
        <p:nvSpPr>
          <p:cNvPr id="35" name="角丸四角形吹き出し 34"/>
          <p:cNvSpPr/>
          <p:nvPr/>
        </p:nvSpPr>
        <p:spPr>
          <a:xfrm>
            <a:off x="3491880" y="1126505"/>
            <a:ext cx="2485082" cy="720080"/>
          </a:xfrm>
          <a:prstGeom prst="wedgeRoundRectCallout">
            <a:avLst>
              <a:gd name="adj1" fmla="val 591"/>
              <a:gd name="adj2" fmla="val 818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2060"/>
                </a:solidFill>
                <a:latin typeface="Arial Narrow" panose="020B0606020202030204" pitchFamily="34" charset="0"/>
              </a:rPr>
              <a:t>Non-Annex I Parties are encouraged to use GPGs.</a:t>
            </a:r>
            <a:endParaRPr kumimoji="1" lang="ja-JP" altLang="en-US" sz="1600" b="1" dirty="0">
              <a:solidFill>
                <a:srgbClr val="002060"/>
              </a:solidFill>
              <a:latin typeface="Arial Narrow" panose="020B0606020202030204" pitchFamily="34" charset="0"/>
            </a:endParaRPr>
          </a:p>
        </p:txBody>
      </p:sp>
      <p:pic>
        <p:nvPicPr>
          <p:cNvPr id="33" name="Picture 2"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98271" y="293318"/>
            <a:ext cx="750193" cy="903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01988" y="404664"/>
            <a:ext cx="764258" cy="92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35"/>
          <p:cNvSpPr txBox="1"/>
          <p:nvPr/>
        </p:nvSpPr>
        <p:spPr>
          <a:xfrm>
            <a:off x="7279276" y="511176"/>
            <a:ext cx="680037" cy="369332"/>
          </a:xfrm>
          <a:prstGeom prst="rect">
            <a:avLst/>
          </a:prstGeom>
          <a:noFill/>
        </p:spPr>
        <p:txBody>
          <a:bodyPr wrap="square" rtlCol="0">
            <a:spAutoFit/>
          </a:bodyPr>
          <a:lstStyle/>
          <a:p>
            <a:pPr algn="r"/>
            <a:r>
              <a:rPr kumimoji="1" lang="ja-JP" altLang="en-US" dirty="0"/>
              <a:t>＋</a:t>
            </a:r>
          </a:p>
        </p:txBody>
      </p:sp>
      <p:sp>
        <p:nvSpPr>
          <p:cNvPr id="37" name="テキスト ボックス 36"/>
          <p:cNvSpPr txBox="1"/>
          <p:nvPr/>
        </p:nvSpPr>
        <p:spPr>
          <a:xfrm>
            <a:off x="6444208" y="24879"/>
            <a:ext cx="2699792" cy="307777"/>
          </a:xfrm>
          <a:prstGeom prst="rect">
            <a:avLst/>
          </a:prstGeom>
          <a:noFill/>
        </p:spPr>
        <p:txBody>
          <a:bodyPr wrap="square" rtlCol="0">
            <a:spAutoFit/>
          </a:bodyPr>
          <a:lstStyle/>
          <a:p>
            <a:r>
              <a:rPr kumimoji="1" lang="en-US" altLang="ja-JP" sz="1400" dirty="0">
                <a:latin typeface="Arial Narrow" panose="020B0606020202030204" pitchFamily="34" charset="0"/>
              </a:rPr>
              <a:t>New Supplementary Guidance in 2013 </a:t>
            </a:r>
            <a:endParaRPr kumimoji="1" lang="ja-JP" altLang="en-US" sz="1400" dirty="0">
              <a:latin typeface="Arial Narrow" panose="020B0606020202030204" pitchFamily="34" charset="0"/>
            </a:endParaRPr>
          </a:p>
        </p:txBody>
      </p:sp>
      <p:sp>
        <p:nvSpPr>
          <p:cNvPr id="38" name="角丸四角形吹き出し 37"/>
          <p:cNvSpPr/>
          <p:nvPr/>
        </p:nvSpPr>
        <p:spPr>
          <a:xfrm>
            <a:off x="736226" y="1996331"/>
            <a:ext cx="2485082" cy="808781"/>
          </a:xfrm>
          <a:prstGeom prst="wedgeRoundRectCallout">
            <a:avLst>
              <a:gd name="adj1" fmla="val 3251"/>
              <a:gd name="adj2" fmla="val 935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002060"/>
                </a:solidFill>
                <a:latin typeface="Arial Narrow" panose="020B0606020202030204" pitchFamily="34" charset="0"/>
              </a:rPr>
              <a:t>Non-Annex I Parties should use 1996 Guidelines. </a:t>
            </a:r>
            <a:br>
              <a:rPr lang="en-US" altLang="ja-JP" sz="1600" b="1" dirty="0">
                <a:solidFill>
                  <a:srgbClr val="002060"/>
                </a:solidFill>
                <a:latin typeface="Arial Narrow" panose="020B0606020202030204" pitchFamily="34" charset="0"/>
              </a:rPr>
            </a:br>
            <a:r>
              <a:rPr lang="en-US" altLang="ja-JP" sz="1600" b="1" dirty="0">
                <a:solidFill>
                  <a:srgbClr val="002060"/>
                </a:solidFill>
                <a:latin typeface="Arial Narrow" panose="020B0606020202030204" pitchFamily="34" charset="0"/>
              </a:rPr>
              <a:t>(Annex to Decision 17/CP.8)</a:t>
            </a:r>
            <a:endParaRPr kumimoji="1" lang="ja-JP" altLang="en-US" sz="1600" b="1" dirty="0">
              <a:solidFill>
                <a:srgbClr val="002060"/>
              </a:solidFill>
              <a:latin typeface="Arial Narrow" panose="020B0606020202030204" pitchFamily="34" charset="0"/>
            </a:endParaRPr>
          </a:p>
        </p:txBody>
      </p:sp>
      <p:sp>
        <p:nvSpPr>
          <p:cNvPr id="2" name="テキスト ボックス 1"/>
          <p:cNvSpPr txBox="1"/>
          <p:nvPr/>
        </p:nvSpPr>
        <p:spPr>
          <a:xfrm>
            <a:off x="3469667" y="5050557"/>
            <a:ext cx="3624646" cy="646331"/>
          </a:xfrm>
          <a:prstGeom prst="rect">
            <a:avLst/>
          </a:prstGeom>
          <a:solidFill>
            <a:srgbClr val="FFCC99"/>
          </a:solidFill>
        </p:spPr>
        <p:txBody>
          <a:bodyPr wrap="square" rtlCol="0">
            <a:spAutoFit/>
          </a:bodyPr>
          <a:lstStyle/>
          <a:p>
            <a:r>
              <a:rPr kumimoji="1" lang="en-US" altLang="ja-JP" dirty="0">
                <a:latin typeface="Arial Narrow" panose="020B0606020202030204" pitchFamily="34" charset="0"/>
              </a:rPr>
              <a:t>Actually, 2006 Guidelines are being used by more and more Non-Annex I Parties.</a:t>
            </a:r>
            <a:endParaRPr kumimoji="1" lang="ja-JP" altLang="en-US" dirty="0">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0337" y="163513"/>
            <a:ext cx="8769427"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2006 Guidelines being used by NAI Parties</a:t>
            </a:r>
          </a:p>
        </p:txBody>
      </p:sp>
      <p:sp>
        <p:nvSpPr>
          <p:cNvPr id="29699" name="Rectangle 3"/>
          <p:cNvSpPr>
            <a:spLocks noGrp="1" noChangeArrowheads="1"/>
          </p:cNvSpPr>
          <p:nvPr>
            <p:ph idx="1"/>
          </p:nvPr>
        </p:nvSpPr>
        <p:spPr>
          <a:xfrm>
            <a:off x="1383030" y="1316038"/>
            <a:ext cx="7303770" cy="4525962"/>
          </a:xfrm>
        </p:spPr>
        <p:txBody>
          <a:bodyPr/>
          <a:lstStyle/>
          <a:p>
            <a:pPr eaLnBrk="1" hangingPunct="1"/>
            <a:r>
              <a:rPr lang="en-US" altLang="ja-JP" dirty="0">
                <a:solidFill>
                  <a:srgbClr val="0070C0"/>
                </a:solidFill>
                <a:latin typeface="Arial Narrow" pitchFamily="34" charset="0"/>
                <a:ea typeface="MS PGothic" pitchFamily="50" charset="-128"/>
              </a:rPr>
              <a:t>At the 42</a:t>
            </a:r>
            <a:r>
              <a:rPr lang="en-US" altLang="ja-JP" baseline="30000" dirty="0">
                <a:solidFill>
                  <a:srgbClr val="0070C0"/>
                </a:solidFill>
                <a:latin typeface="Arial Narrow" pitchFamily="34" charset="0"/>
                <a:ea typeface="MS PGothic" pitchFamily="50" charset="-128"/>
              </a:rPr>
              <a:t>nd</a:t>
            </a:r>
            <a:r>
              <a:rPr lang="en-US" altLang="ja-JP" dirty="0">
                <a:solidFill>
                  <a:srgbClr val="0070C0"/>
                </a:solidFill>
                <a:latin typeface="Arial Narrow" pitchFamily="34" charset="0"/>
                <a:ea typeface="MS PGothic" pitchFamily="50" charset="-128"/>
              </a:rPr>
              <a:t> Session held in June 2015, the Subsidiary Body for Implementation (SBI) of the UNFCCC concluded under the agenda item on “Reporting from Parties not included in Annex I to the Convention”:</a:t>
            </a:r>
            <a:endParaRPr lang="en-GB" altLang="ja-JP" dirty="0">
              <a:solidFill>
                <a:srgbClr val="0070C0"/>
              </a:solidFill>
              <a:latin typeface="Arial Narrow" pitchFamily="34" charset="0"/>
              <a:ea typeface="MS PGothic" pitchFamily="50" charset="-128"/>
            </a:endParaRPr>
          </a:p>
          <a:p>
            <a:pPr lvl="1" eaLnBrk="1" hangingPunct="1">
              <a:buFont typeface="Arial Narrow" pitchFamily="34" charset="0"/>
              <a:buChar char="―"/>
            </a:pPr>
            <a:r>
              <a:rPr lang="en-US" altLang="ja-JP" dirty="0">
                <a:solidFill>
                  <a:srgbClr val="0070C0"/>
                </a:solidFill>
                <a:latin typeface="Arial Narrow" pitchFamily="34" charset="0"/>
                <a:ea typeface="MS PGothic" pitchFamily="50" charset="-128"/>
              </a:rPr>
              <a:t>“The SBI noted the requests from non-Annex I Parties for further technical support aimed at improving their domestic capacity to facilitate continuity in meeting reporting requirements through training on the use of the </a:t>
            </a:r>
            <a:r>
              <a:rPr lang="en-US" altLang="ja-JP" b="1" i="1" dirty="0">
                <a:solidFill>
                  <a:srgbClr val="0070C0"/>
                </a:solidFill>
                <a:latin typeface="Arial Narrow" pitchFamily="34" charset="0"/>
                <a:ea typeface="MS PGothic" pitchFamily="50" charset="-128"/>
              </a:rPr>
              <a:t>2006 IPCC Guidelines for National Greenhouse Gas Inventories</a:t>
            </a:r>
            <a:r>
              <a:rPr lang="en-US" altLang="ja-JP" dirty="0">
                <a:solidFill>
                  <a:srgbClr val="0070C0"/>
                </a:solidFill>
                <a:latin typeface="Arial Narrow" pitchFamily="34" charset="0"/>
                <a:ea typeface="MS PGothic" pitchFamily="50" charset="-128"/>
              </a:rPr>
              <a:t>, …” (FCCC/SBI/2015/10, paragraph 29)</a:t>
            </a:r>
            <a:endParaRPr lang="en-US" altLang="ja-JP" sz="2000" dirty="0">
              <a:solidFill>
                <a:srgbClr val="0070C0"/>
              </a:solidFill>
              <a:latin typeface="Arial Narrow" pitchFamily="34" charset="0"/>
              <a:ea typeface="MS PGothic" pitchFamily="50" charset="-128"/>
            </a:endParaRPr>
          </a:p>
        </p:txBody>
      </p:sp>
    </p:spTree>
    <p:extLst>
      <p:ext uri="{BB962C8B-B14F-4D97-AF65-F5344CB8AC3E}">
        <p14:creationId xmlns:p14="http://schemas.microsoft.com/office/powerpoint/2010/main" val="3385009663"/>
      </p:ext>
    </p:extLst>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5770" y="163513"/>
            <a:ext cx="8526780" cy="1008062"/>
          </a:xfrm>
        </p:spPr>
        <p:txBody>
          <a:bodyPr/>
          <a:lstStyle/>
          <a:p>
            <a:pPr eaLnBrk="1" hangingPunct="1">
              <a:defRPr/>
            </a:pPr>
            <a:r>
              <a:rPr lang="en-GB" dirty="0">
                <a:effectLst>
                  <a:outerShdw blurRad="38100" dist="38100" dir="2700000" algn="tl">
                    <a:srgbClr val="000000">
                      <a:alpha val="43137"/>
                    </a:srgbClr>
                  </a:outerShdw>
                </a:effectLst>
                <a:latin typeface="Arial Narrow" panose="020B0606020202030204" pitchFamily="34" charset="0"/>
              </a:rPr>
              <a:t>Methodological approaches unchanged</a:t>
            </a:r>
          </a:p>
        </p:txBody>
      </p:sp>
      <p:sp>
        <p:nvSpPr>
          <p:cNvPr id="24579" name="Rectangle 3"/>
          <p:cNvSpPr>
            <a:spLocks noGrp="1" noChangeArrowheads="1"/>
          </p:cNvSpPr>
          <p:nvPr>
            <p:ph idx="1"/>
          </p:nvPr>
        </p:nvSpPr>
        <p:spPr>
          <a:xfrm>
            <a:off x="1065213" y="1171575"/>
            <a:ext cx="7634287" cy="5530850"/>
          </a:xfrm>
        </p:spPr>
        <p:txBody>
          <a:bodyPr/>
          <a:lstStyle/>
          <a:p>
            <a:pPr eaLnBrk="1" hangingPunct="1">
              <a:lnSpc>
                <a:spcPct val="90000"/>
              </a:lnSpc>
              <a:buFont typeface="Wingdings" panose="05000000000000000000" pitchFamily="2" charset="2"/>
              <a:buChar char="Ø"/>
            </a:pPr>
            <a:r>
              <a:rPr lang="en-GB" altLang="ja-JP" sz="2400" dirty="0">
                <a:solidFill>
                  <a:srgbClr val="0070C0"/>
                </a:solidFill>
                <a:latin typeface="Arial Narrow" panose="020B0606020202030204" pitchFamily="34" charset="0"/>
                <a:ea typeface="MS PGothic" panose="020B0600070205080204" pitchFamily="50" charset="-128"/>
              </a:rPr>
              <a:t>In General:</a:t>
            </a:r>
          </a:p>
          <a:p>
            <a:pPr lvl="1" eaLnBrk="1" hangingPunct="1">
              <a:lnSpc>
                <a:spcPct val="90000"/>
              </a:lnSpc>
              <a:buFont typeface="Wingdings" panose="05000000000000000000" pitchFamily="2" charset="2"/>
              <a:buChar char="Ø"/>
            </a:pPr>
            <a:r>
              <a:rPr lang="en-GB" altLang="ja-JP" dirty="0">
                <a:solidFill>
                  <a:srgbClr val="0070C0"/>
                </a:solidFill>
                <a:latin typeface="Arial Narrow" panose="020B0606020202030204" pitchFamily="34" charset="0"/>
                <a:ea typeface="MS PGothic" panose="020B0600070205080204" pitchFamily="50" charset="-128"/>
              </a:rPr>
              <a:t>Energy</a:t>
            </a:r>
          </a:p>
          <a:p>
            <a:pPr lvl="2" eaLnBrk="1" hangingPunct="1">
              <a:lnSpc>
                <a:spcPct val="90000"/>
              </a:lnSpc>
              <a:buFont typeface="Arial" panose="020B0604020202020204" pitchFamily="34" charset="0"/>
              <a:buChar char="•"/>
            </a:pPr>
            <a:r>
              <a:rPr lang="en-GB" altLang="ja-JP" dirty="0">
                <a:solidFill>
                  <a:srgbClr val="0070C0"/>
                </a:solidFill>
                <a:latin typeface="Arial Narrow" panose="020B0606020202030204" pitchFamily="34" charset="0"/>
                <a:ea typeface="MS PGothic" panose="020B0600070205080204" pitchFamily="50" charset="-128"/>
              </a:rPr>
              <a:t>Based on carbon content of fuel</a:t>
            </a:r>
          </a:p>
          <a:p>
            <a:pPr lvl="2" eaLnBrk="1" hangingPunct="1">
              <a:lnSpc>
                <a:spcPct val="90000"/>
              </a:lnSpc>
              <a:buFont typeface="Arial" panose="020B0604020202020204" pitchFamily="34" charset="0"/>
              <a:buChar char="•"/>
            </a:pPr>
            <a:r>
              <a:rPr lang="en-US" altLang="ja-JP" dirty="0">
                <a:solidFill>
                  <a:srgbClr val="0070C0"/>
                </a:solidFill>
                <a:latin typeface="Arial Narrow" panose="020B0606020202030204" pitchFamily="34" charset="0"/>
                <a:ea typeface="MS PGothic" panose="020B0600070205080204" pitchFamily="50" charset="-128"/>
              </a:rPr>
              <a:t>Fugitive (leaks) use emission factors</a:t>
            </a:r>
            <a:endParaRPr lang="en-GB" altLang="ja-JP" dirty="0">
              <a:solidFill>
                <a:srgbClr val="0070C0"/>
              </a:solidFill>
              <a:latin typeface="Arial Narrow" panose="020B0606020202030204" pitchFamily="34" charset="0"/>
              <a:ea typeface="MS PGothic" panose="020B0600070205080204" pitchFamily="50" charset="-128"/>
            </a:endParaRPr>
          </a:p>
          <a:p>
            <a:pPr lvl="1" eaLnBrk="1" hangingPunct="1">
              <a:lnSpc>
                <a:spcPct val="90000"/>
              </a:lnSpc>
              <a:buFont typeface="Wingdings" panose="05000000000000000000" pitchFamily="2" charset="2"/>
              <a:buChar char="Ø"/>
            </a:pPr>
            <a:r>
              <a:rPr lang="en-GB" altLang="ja-JP" dirty="0">
                <a:solidFill>
                  <a:srgbClr val="0070C0"/>
                </a:solidFill>
                <a:latin typeface="Arial Narrow" panose="020B0606020202030204" pitchFamily="34" charset="0"/>
                <a:ea typeface="MS PGothic" panose="020B0600070205080204" pitchFamily="50" charset="-128"/>
              </a:rPr>
              <a:t>Industrial Processes </a:t>
            </a:r>
          </a:p>
          <a:p>
            <a:pPr lvl="2" eaLnBrk="1" hangingPunct="1">
              <a:lnSpc>
                <a:spcPct val="90000"/>
              </a:lnSpc>
              <a:buFont typeface="Arial" panose="020B0604020202020204" pitchFamily="34" charset="0"/>
              <a:buChar char="•"/>
            </a:pPr>
            <a:r>
              <a:rPr lang="en-GB" altLang="ja-JP" dirty="0">
                <a:solidFill>
                  <a:srgbClr val="0070C0"/>
                </a:solidFill>
                <a:latin typeface="Arial Narrow" panose="020B0606020202030204" pitchFamily="34" charset="0"/>
                <a:ea typeface="MS PGothic" panose="020B0600070205080204" pitchFamily="50" charset="-128"/>
              </a:rPr>
              <a:t>Based on chemistry of process</a:t>
            </a:r>
          </a:p>
          <a:p>
            <a:pPr lvl="2" eaLnBrk="1" hangingPunct="1">
              <a:lnSpc>
                <a:spcPct val="90000"/>
              </a:lnSpc>
              <a:buFont typeface="Arial" panose="020B0604020202020204" pitchFamily="34" charset="0"/>
              <a:buChar char="•"/>
            </a:pPr>
            <a:r>
              <a:rPr lang="en-GB" altLang="ja-JP" dirty="0">
                <a:solidFill>
                  <a:srgbClr val="0070C0"/>
                </a:solidFill>
                <a:latin typeface="Arial Narrow" panose="020B0606020202030204" pitchFamily="34" charset="0"/>
                <a:ea typeface="MS PGothic" panose="020B0600070205080204" pitchFamily="50" charset="-128"/>
              </a:rPr>
              <a:t>Some use mass balance of product used</a:t>
            </a:r>
          </a:p>
          <a:p>
            <a:pPr lvl="1" eaLnBrk="1" hangingPunct="1">
              <a:lnSpc>
                <a:spcPct val="90000"/>
              </a:lnSpc>
              <a:buFont typeface="Wingdings" panose="05000000000000000000" pitchFamily="2" charset="2"/>
              <a:buChar char="Ø"/>
            </a:pPr>
            <a:r>
              <a:rPr lang="en-GB" altLang="ja-JP" dirty="0">
                <a:solidFill>
                  <a:srgbClr val="0070C0"/>
                </a:solidFill>
                <a:latin typeface="Arial Narrow" panose="020B0606020202030204" pitchFamily="34" charset="0"/>
                <a:ea typeface="MS PGothic" panose="020B0600070205080204" pitchFamily="50" charset="-128"/>
              </a:rPr>
              <a:t>Land Use</a:t>
            </a:r>
          </a:p>
          <a:p>
            <a:pPr lvl="2" eaLnBrk="1" hangingPunct="1">
              <a:lnSpc>
                <a:spcPct val="90000"/>
              </a:lnSpc>
              <a:buFont typeface="Arial" panose="020B0604020202020204" pitchFamily="34" charset="0"/>
              <a:buChar char="•"/>
            </a:pPr>
            <a:r>
              <a:rPr lang="en-GB" altLang="ja-JP" dirty="0">
                <a:solidFill>
                  <a:srgbClr val="0070C0"/>
                </a:solidFill>
                <a:latin typeface="Arial Narrow" panose="020B0606020202030204" pitchFamily="34" charset="0"/>
                <a:ea typeface="MS PGothic" panose="020B0600070205080204" pitchFamily="50" charset="-128"/>
              </a:rPr>
              <a:t>Stock changes ⇒ Emissions/Removals</a:t>
            </a:r>
          </a:p>
          <a:p>
            <a:pPr lvl="3" eaLnBrk="1" hangingPunct="1">
              <a:lnSpc>
                <a:spcPct val="90000"/>
              </a:lnSpc>
              <a:buFont typeface="Wingdings" panose="05000000000000000000" pitchFamily="2" charset="2"/>
              <a:buAutoNum type="arabicPeriod"/>
            </a:pPr>
            <a:r>
              <a:rPr lang="en-GB" altLang="ja-JP" dirty="0">
                <a:solidFill>
                  <a:srgbClr val="0070C0"/>
                </a:solidFill>
                <a:latin typeface="Arial Narrow" panose="020B0606020202030204" pitchFamily="34" charset="0"/>
                <a:ea typeface="MS PGothic" panose="020B0600070205080204" pitchFamily="50" charset="-128"/>
              </a:rPr>
              <a:t>Inputs (e.g. growth) - outputs (e.g. decay, harvest)</a:t>
            </a:r>
          </a:p>
          <a:p>
            <a:pPr lvl="3" eaLnBrk="1" hangingPunct="1">
              <a:lnSpc>
                <a:spcPct val="90000"/>
              </a:lnSpc>
              <a:buFont typeface="Wingdings" panose="05000000000000000000" pitchFamily="2" charset="2"/>
              <a:buAutoNum type="arabicPeriod"/>
            </a:pPr>
            <a:r>
              <a:rPr lang="en-GB" altLang="ja-JP" dirty="0">
                <a:solidFill>
                  <a:srgbClr val="0070C0"/>
                </a:solidFill>
                <a:latin typeface="Arial Narrow" panose="020B0606020202030204" pitchFamily="34" charset="0"/>
                <a:ea typeface="MS PGothic" panose="020B0600070205080204" pitchFamily="50" charset="-128"/>
              </a:rPr>
              <a:t>Total Stock at end minus Total stock at beginning</a:t>
            </a:r>
          </a:p>
          <a:p>
            <a:pPr lvl="1" eaLnBrk="1" hangingPunct="1">
              <a:lnSpc>
                <a:spcPct val="90000"/>
              </a:lnSpc>
              <a:buFont typeface="Wingdings" panose="05000000000000000000" pitchFamily="2" charset="2"/>
              <a:buChar char="Ø"/>
            </a:pPr>
            <a:r>
              <a:rPr lang="en-US" altLang="ja-JP" dirty="0">
                <a:solidFill>
                  <a:srgbClr val="0070C0"/>
                </a:solidFill>
                <a:latin typeface="Arial Narrow" panose="020B0606020202030204" pitchFamily="34" charset="0"/>
                <a:ea typeface="MS PGothic" panose="020B0600070205080204" pitchFamily="50" charset="-128"/>
              </a:rPr>
              <a:t>Agriculture</a:t>
            </a:r>
          </a:p>
          <a:p>
            <a:pPr lvl="2" eaLnBrk="1" hangingPunct="1">
              <a:lnSpc>
                <a:spcPct val="90000"/>
              </a:lnSpc>
              <a:buFont typeface="Arial" panose="020B0604020202020204" pitchFamily="34" charset="0"/>
              <a:buChar char="•"/>
            </a:pPr>
            <a:r>
              <a:rPr lang="en-US" altLang="ja-JP" dirty="0">
                <a:solidFill>
                  <a:srgbClr val="0070C0"/>
                </a:solidFill>
                <a:latin typeface="Arial Narrow" panose="020B0606020202030204" pitchFamily="34" charset="0"/>
                <a:ea typeface="MS PGothic" panose="020B0600070205080204" pitchFamily="50" charset="-128"/>
              </a:rPr>
              <a:t>Based on understanding of processes</a:t>
            </a:r>
            <a:endParaRPr lang="en-GB" altLang="ja-JP" dirty="0">
              <a:solidFill>
                <a:srgbClr val="0070C0"/>
              </a:solidFill>
              <a:latin typeface="Arial Narrow" panose="020B0606020202030204" pitchFamily="34" charset="0"/>
              <a:ea typeface="MS PGothic" panose="020B0600070205080204" pitchFamily="50" charset="-128"/>
            </a:endParaRPr>
          </a:p>
          <a:p>
            <a:pPr lvl="1" eaLnBrk="1" hangingPunct="1">
              <a:lnSpc>
                <a:spcPct val="90000"/>
              </a:lnSpc>
              <a:buFont typeface="Wingdings" panose="05000000000000000000" pitchFamily="2" charset="2"/>
              <a:buChar char="Ø"/>
            </a:pPr>
            <a:r>
              <a:rPr lang="en-GB" altLang="ja-JP" dirty="0">
                <a:solidFill>
                  <a:srgbClr val="0070C0"/>
                </a:solidFill>
                <a:latin typeface="Arial Narrow" panose="020B0606020202030204" pitchFamily="34" charset="0"/>
                <a:ea typeface="MS PGothic" panose="020B0600070205080204" pitchFamily="50" charset="-128"/>
              </a:rPr>
              <a:t>Waste</a:t>
            </a:r>
          </a:p>
          <a:p>
            <a:pPr lvl="2" eaLnBrk="1" hangingPunct="1">
              <a:lnSpc>
                <a:spcPct val="90000"/>
              </a:lnSpc>
              <a:buFont typeface="Arial" panose="020B0604020202020204" pitchFamily="34" charset="0"/>
              <a:buChar char="•"/>
            </a:pPr>
            <a:r>
              <a:rPr lang="en-GB" altLang="ja-JP" dirty="0">
                <a:solidFill>
                  <a:srgbClr val="0070C0"/>
                </a:solidFill>
                <a:latin typeface="Arial Narrow" panose="020B0606020202030204" pitchFamily="34" charset="0"/>
                <a:ea typeface="MS PGothic" panose="020B0600070205080204" pitchFamily="50" charset="-128"/>
              </a:rPr>
              <a:t>Tracks carbon (fossil &amp; biogenic) in waste</a:t>
            </a:r>
          </a:p>
          <a:p>
            <a:pPr eaLnBrk="1" hangingPunct="1">
              <a:lnSpc>
                <a:spcPct val="90000"/>
              </a:lnSpc>
            </a:pPr>
            <a:endParaRPr lang="en-GB" altLang="ja-JP" sz="2000" dirty="0">
              <a:solidFill>
                <a:srgbClr val="0070C0"/>
              </a:solidFill>
              <a:latin typeface="Arial Narrow" panose="020B0606020202030204" pitchFamily="34" charset="0"/>
              <a:ea typeface="MS PGothic" panose="020B0600070205080204" pitchFamily="50" charset="-128"/>
            </a:endParaRPr>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p:txBody>
          <a:bodyPr/>
          <a:lstStyle/>
          <a:p>
            <a:pPr eaLnBrk="1" hangingPunct="1">
              <a:defRPr/>
            </a:pPr>
            <a:r>
              <a:rPr lang="en-GB" dirty="0">
                <a:effectLst>
                  <a:outerShdw blurRad="38100" dist="38100" dir="2700000" algn="tl">
                    <a:srgbClr val="000000">
                      <a:alpha val="43137"/>
                    </a:srgbClr>
                  </a:outerShdw>
                </a:effectLst>
                <a:latin typeface="Arial Narrow" panose="020B0606020202030204" pitchFamily="34" charset="0"/>
              </a:rPr>
              <a:t>GPG and </a:t>
            </a:r>
            <a:r>
              <a:rPr lang="en-GB" dirty="0" err="1">
                <a:effectLst>
                  <a:outerShdw blurRad="38100" dist="38100" dir="2700000" algn="tl">
                    <a:srgbClr val="000000">
                      <a:alpha val="43137"/>
                    </a:srgbClr>
                  </a:outerShdw>
                </a:effectLst>
                <a:latin typeface="Arial Narrow" panose="020B0606020202030204" pitchFamily="34" charset="0"/>
              </a:rPr>
              <a:t>Sectoral</a:t>
            </a:r>
            <a:r>
              <a:rPr lang="en-GB" dirty="0">
                <a:effectLst>
                  <a:outerShdw blurRad="38100" dist="38100" dir="2700000" algn="tl">
                    <a:srgbClr val="000000">
                      <a:alpha val="43137"/>
                    </a:srgbClr>
                  </a:outerShdw>
                </a:effectLst>
                <a:latin typeface="Arial Narrow" panose="020B0606020202030204" pitchFamily="34" charset="0"/>
              </a:rPr>
              <a:t> Guidance</a:t>
            </a:r>
          </a:p>
        </p:txBody>
      </p:sp>
      <p:graphicFrame>
        <p:nvGraphicFramePr>
          <p:cNvPr id="26627" name="Object 3"/>
          <p:cNvGraphicFramePr>
            <a:graphicFrameLocks noGrp="1" noChangeAspect="1"/>
          </p:cNvGraphicFramePr>
          <p:nvPr>
            <p:ph idx="1"/>
          </p:nvPr>
        </p:nvGraphicFramePr>
        <p:xfrm>
          <a:off x="987425" y="1252538"/>
          <a:ext cx="8154988" cy="3656012"/>
        </p:xfrm>
        <a:graphic>
          <a:graphicData uri="http://schemas.openxmlformats.org/presentationml/2006/ole">
            <mc:AlternateContent xmlns:mc="http://schemas.openxmlformats.org/markup-compatibility/2006">
              <mc:Choice xmlns:v="urn:schemas-microsoft-com:vml" Requires="v">
                <p:oleObj spid="_x0000_s26701" name="Visio" r:id="rId4" imgW="7882534" imgH="3534054" progId="Visio.Drawing.11">
                  <p:embed/>
                </p:oleObj>
              </mc:Choice>
              <mc:Fallback>
                <p:oleObj name="Visio" r:id="rId4" imgW="7882534" imgH="3534054"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425" y="1252538"/>
                        <a:ext cx="8154988" cy="365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spcBef>
                <a:spcPct val="0"/>
              </a:spcBef>
              <a:buFontTx/>
              <a:buNone/>
            </a:pPr>
            <a:fld id="{49C41A75-4D1C-4AF2-9A8D-458EC9ADA8FF}" type="slidenum">
              <a:rPr lang="en-GB" altLang="ja-JP" sz="1400">
                <a:solidFill>
                  <a:schemeClr val="tx1"/>
                </a:solidFill>
                <a:latin typeface="Arial" panose="020B0604020202020204" pitchFamily="34" charset="0"/>
              </a:rPr>
              <a:pPr>
                <a:spcBef>
                  <a:spcPct val="0"/>
                </a:spcBef>
                <a:buFontTx/>
                <a:buNone/>
              </a:pPr>
              <a:t>15</a:t>
            </a:fld>
            <a:endParaRPr lang="en-GB" altLang="ja-JP" sz="1400">
              <a:solidFill>
                <a:schemeClr val="tx1"/>
              </a:solidFill>
              <a:latin typeface="Arial" panose="020B0604020202020204" pitchFamily="34" charset="0"/>
            </a:endParaRPr>
          </a:p>
        </p:txBody>
      </p:sp>
      <p:sp>
        <p:nvSpPr>
          <p:cNvPr id="26629" name="Rectangle 6"/>
          <p:cNvSpPr>
            <a:spLocks noGrp="1" noChangeArrowheads="1"/>
          </p:cNvSpPr>
          <p:nvPr>
            <p:ph type="body" idx="4294967295"/>
          </p:nvPr>
        </p:nvSpPr>
        <p:spPr>
          <a:xfrm>
            <a:off x="1244600" y="4570413"/>
            <a:ext cx="7899400" cy="1733550"/>
          </a:xfrm>
        </p:spPr>
        <p:txBody>
          <a:bodyPr/>
          <a:lstStyle/>
          <a:p>
            <a:pPr eaLnBrk="1" hangingPunct="1">
              <a:lnSpc>
                <a:spcPct val="80000"/>
              </a:lnSpc>
            </a:pPr>
            <a:r>
              <a:rPr lang="en-GB" altLang="ja-JP" sz="1800" dirty="0">
                <a:solidFill>
                  <a:srgbClr val="0070C0"/>
                </a:solidFill>
                <a:latin typeface="Arial Narrow" panose="020B0606020202030204" pitchFamily="34" charset="0"/>
                <a:ea typeface="MS PGothic" panose="020B0600070205080204" pitchFamily="50" charset="-128"/>
              </a:rPr>
              <a:t>Good Practice inventories are  defined as “</a:t>
            </a:r>
            <a:r>
              <a:rPr lang="en-GB" altLang="ja-JP" sz="1800" b="1" i="1" dirty="0">
                <a:solidFill>
                  <a:srgbClr val="0070C0"/>
                </a:solidFill>
                <a:latin typeface="Arial Narrow" panose="020B0606020202030204" pitchFamily="34" charset="0"/>
                <a:ea typeface="MS PGothic" panose="020B0600070205080204" pitchFamily="50" charset="-128"/>
              </a:rPr>
              <a:t>those that contain neither over- nor under-estimates so far as can be judged, and in which uncertainties are reduced as far as is practical”</a:t>
            </a:r>
          </a:p>
          <a:p>
            <a:pPr eaLnBrk="1" hangingPunct="1">
              <a:lnSpc>
                <a:spcPct val="80000"/>
              </a:lnSpc>
            </a:pPr>
            <a:endParaRPr lang="en-GB" altLang="ja-JP" sz="1800" b="1" i="1" dirty="0">
              <a:solidFill>
                <a:srgbClr val="0070C0"/>
              </a:solidFill>
              <a:latin typeface="Arial Narrow" panose="020B0606020202030204" pitchFamily="34" charset="0"/>
              <a:ea typeface="MS PGothic" panose="020B0600070205080204" pitchFamily="50" charset="-128"/>
            </a:endParaRPr>
          </a:p>
          <a:p>
            <a:pPr eaLnBrk="1" hangingPunct="1">
              <a:lnSpc>
                <a:spcPct val="80000"/>
              </a:lnSpc>
            </a:pPr>
            <a:r>
              <a:rPr lang="en-GB" altLang="ja-JP" sz="1800" dirty="0">
                <a:solidFill>
                  <a:srgbClr val="0070C0"/>
                </a:solidFill>
                <a:latin typeface="Arial Narrow" panose="020B0606020202030204" pitchFamily="34" charset="0"/>
                <a:ea typeface="MS PGothic" panose="020B0600070205080204" pitchFamily="50" charset="-128"/>
              </a:rPr>
              <a:t>GPG retains consistency with Revised 1996 Guidelines and is </a:t>
            </a:r>
            <a:r>
              <a:rPr lang="en-GB" altLang="ja-JP" sz="1800" dirty="0">
                <a:solidFill>
                  <a:srgbClr val="C00000"/>
                </a:solidFill>
                <a:latin typeface="Arial Narrow" panose="020B0606020202030204" pitchFamily="34" charset="0"/>
                <a:ea typeface="MS PGothic" panose="020B0600070205080204" pitchFamily="50" charset="-128"/>
              </a:rPr>
              <a:t>updated and expanded in the 2006 Guidelines</a:t>
            </a:r>
          </a:p>
          <a:p>
            <a:pPr lvl="1" eaLnBrk="1" hangingPunct="1">
              <a:lnSpc>
                <a:spcPct val="80000"/>
              </a:lnSpc>
            </a:pPr>
            <a:r>
              <a:rPr lang="en-GB" altLang="ja-JP" sz="1600" dirty="0">
                <a:solidFill>
                  <a:srgbClr val="C00000"/>
                </a:solidFill>
                <a:latin typeface="Arial Narrow" panose="020B0606020202030204" pitchFamily="34" charset="0"/>
                <a:ea typeface="MS PGothic" panose="020B0600070205080204" pitchFamily="50" charset="-128"/>
              </a:rPr>
              <a:t>Approaches to Data Collection</a:t>
            </a:r>
          </a:p>
        </p:txBody>
      </p:sp>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77190" y="163513"/>
            <a:ext cx="8595360" cy="1008062"/>
          </a:xfrm>
        </p:spPr>
        <p:txBody>
          <a:bodyPr/>
          <a:lstStyle/>
          <a:p>
            <a:pPr eaLnBrk="1" hangingPunct="1">
              <a:defRPr/>
            </a:pPr>
            <a:r>
              <a:rPr lang="en-GB" dirty="0">
                <a:effectLst>
                  <a:outerShdw blurRad="38100" dist="38100" dir="2700000" algn="tl">
                    <a:srgbClr val="000000">
                      <a:alpha val="43137"/>
                    </a:srgbClr>
                  </a:outerShdw>
                </a:effectLst>
                <a:latin typeface="Arial Narrow" panose="020B0606020202030204" pitchFamily="34" charset="0"/>
              </a:rPr>
              <a:t>“New” gases in 2006 Guidelines </a:t>
            </a:r>
            <a:br>
              <a:rPr lang="en-GB" dirty="0">
                <a:effectLst>
                  <a:outerShdw blurRad="38100" dist="38100" dir="2700000" algn="tl">
                    <a:srgbClr val="000000">
                      <a:alpha val="43137"/>
                    </a:srgbClr>
                  </a:outerShdw>
                </a:effectLst>
                <a:latin typeface="Arial Narrow" panose="020B0606020202030204" pitchFamily="34" charset="0"/>
              </a:rPr>
            </a:br>
            <a:r>
              <a:rPr lang="en-GB" dirty="0">
                <a:effectLst>
                  <a:outerShdw blurRad="38100" dist="38100" dir="2700000" algn="tl">
                    <a:srgbClr val="000000">
                      <a:alpha val="43137"/>
                    </a:srgbClr>
                  </a:outerShdw>
                </a:effectLst>
                <a:latin typeface="Arial Narrow" panose="020B0606020202030204" pitchFamily="34" charset="0"/>
              </a:rPr>
              <a:t>     – Sources Identified in 2006 Guidelines</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spcBef>
                <a:spcPct val="0"/>
              </a:spcBef>
              <a:buFontTx/>
              <a:buNone/>
            </a:pPr>
            <a:fld id="{D78AD408-BF12-46B6-8ECA-7223A5B51707}" type="slidenum">
              <a:rPr lang="en-GB" altLang="ja-JP" sz="1400">
                <a:solidFill>
                  <a:schemeClr val="tx1"/>
                </a:solidFill>
                <a:latin typeface="Arial" panose="020B0604020202020204" pitchFamily="34" charset="0"/>
              </a:rPr>
              <a:pPr>
                <a:spcBef>
                  <a:spcPct val="0"/>
                </a:spcBef>
                <a:buFontTx/>
                <a:buNone/>
              </a:pPr>
              <a:t>16</a:t>
            </a:fld>
            <a:endParaRPr lang="en-GB" altLang="ja-JP" sz="1400">
              <a:solidFill>
                <a:schemeClr val="tx1"/>
              </a:solidFill>
              <a:latin typeface="Arial" panose="020B0604020202020204" pitchFamily="34" charset="0"/>
            </a:endParaRPr>
          </a:p>
        </p:txBody>
      </p:sp>
      <p:graphicFrame>
        <p:nvGraphicFramePr>
          <p:cNvPr id="398339" name="Group 3"/>
          <p:cNvGraphicFramePr>
            <a:graphicFrameLocks noGrp="1"/>
          </p:cNvGraphicFramePr>
          <p:nvPr>
            <p:extLst>
              <p:ext uri="{D42A27DB-BD31-4B8C-83A1-F6EECF244321}">
                <p14:modId xmlns:p14="http://schemas.microsoft.com/office/powerpoint/2010/main" val="3925211069"/>
              </p:ext>
            </p:extLst>
          </p:nvPr>
        </p:nvGraphicFramePr>
        <p:xfrm>
          <a:off x="1068388" y="2116138"/>
          <a:ext cx="8075612" cy="4743450"/>
        </p:xfrm>
        <a:graphic>
          <a:graphicData uri="http://schemas.openxmlformats.org/drawingml/2006/table">
            <a:tbl>
              <a:tblPr/>
              <a:tblGrid>
                <a:gridCol w="4740275">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15937">
                  <a:extLst>
                    <a:ext uri="{9D8B030D-6E8A-4147-A177-3AD203B41FA5}">
                      <a16:colId xmlns:a16="http://schemas.microsoft.com/office/drawing/2014/main" val="20005"/>
                    </a:ext>
                  </a:extLst>
                </a:gridCol>
              </a:tblGrid>
              <a:tr h="1619250">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ja-JP" sz="3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a:noFill/>
                    </a:lnL>
                    <a:lnR w="28575" cap="flat" cmpd="sng" algn="ctr">
                      <a:solidFill>
                        <a:srgbClr val="0000FF"/>
                      </a:solidFill>
                      <a:prstDash val="solid"/>
                      <a:round/>
                      <a:headEnd type="none" w="med" len="med"/>
                      <a:tailEnd type="none" w="med" len="med"/>
                    </a:lnR>
                    <a:lnT>
                      <a:noFill/>
                    </a:lnT>
                    <a:lnB w="28575" cap="flat" cmpd="sng" algn="ctr">
                      <a:solidFill>
                        <a:srgbClr val="0000FF"/>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Electronics Industries</a:t>
                      </a:r>
                      <a:endParaRPr kumimoji="0" lang="en-US" altLang="ja-JP" sz="2800" b="0"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vert="eaVert"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Magnesium production</a:t>
                      </a:r>
                      <a:endParaRPr kumimoji="0" lang="en-US" altLang="ja-JP" sz="2800" b="0"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vert="eaVert"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Halogenated Compounds</a:t>
                      </a:r>
                      <a:br>
                        <a:rPr kumimoji="0" lang="en-US" altLang="ja-JP" sz="1600" b="1" i="0" u="none" strike="noStrike" cap="none" normalizeH="0" baseline="0" dirty="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br>
                      <a:r>
                        <a:rPr kumimoji="0" lang="en-US" altLang="ja-JP" sz="1600" b="1" i="0" u="none" strike="noStrike" cap="none" normalizeH="0" baseline="0" dirty="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 Production </a:t>
                      </a:r>
                      <a:endParaRPr kumimoji="0" lang="en-US" altLang="ja-JP" sz="2800" b="0" i="0" u="none" strike="noStrike" cap="none" normalizeH="0" baseline="0" dirty="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vert="eaVert"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panose="020B0604020202020204" pitchFamily="34" charset="0"/>
                          <a:ea typeface="MS Mincho" panose="02020609040205080304" pitchFamily="17" charset="-128"/>
                          <a:cs typeface="Arial" panose="020B0604020202020204" pitchFamily="34" charset="0"/>
                        </a:rPr>
                        <a:t>GWP in TAR</a:t>
                      </a:r>
                      <a:endParaRPr kumimoji="0" lang="en-US" altLang="ja-JP" sz="2800" b="0" i="0" u="none" strike="noStrike" cap="none" normalizeH="0" baseline="0">
                        <a:ln>
                          <a:noFill/>
                        </a:ln>
                        <a:solidFill>
                          <a:schemeClr val="bg2"/>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vert="eaVert"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2"/>
                          </a:solidFill>
                          <a:effectLst/>
                          <a:latin typeface="Arial" panose="020B0604020202020204" pitchFamily="34" charset="0"/>
                          <a:ea typeface="MS Mincho" panose="02020609040205080304" pitchFamily="17" charset="-128"/>
                          <a:cs typeface="Arial" panose="020B0604020202020204" pitchFamily="34" charset="0"/>
                        </a:rPr>
                        <a:t>GWP in AR4</a:t>
                      </a:r>
                      <a:endParaRPr kumimoji="0" lang="en-US" altLang="ja-JP" sz="2800" b="0" i="0" u="none" strike="noStrike" cap="none" normalizeH="0" baseline="0" dirty="0">
                        <a:ln>
                          <a:noFill/>
                        </a:ln>
                        <a:solidFill>
                          <a:schemeClr val="bg2"/>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vert="eaVert"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extLst>
                  <a:ext uri="{0D108BD9-81ED-4DB2-BD59-A6C34878D82A}">
                    <a16:rowId xmlns:a16="http://schemas.microsoft.com/office/drawing/2014/main" val="10000"/>
                  </a:ext>
                </a:extLst>
              </a:tr>
              <a:tr h="425450">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nitrogen trifluoride (NF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3</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a:t>
                      </a:r>
                      <a:endParaRPr kumimoji="0" lang="en-US" altLang="ja-JP" sz="1600" b="0"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extLst>
                  <a:ext uri="{0D108BD9-81ED-4DB2-BD59-A6C34878D82A}">
                    <a16:rowId xmlns:a16="http://schemas.microsoft.com/office/drawing/2014/main" val="10001"/>
                  </a:ext>
                </a:extLst>
              </a:tr>
              <a:tr h="619125">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trifluoromethyl sulphur pentafluoride (SF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5</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3</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a:t>
                      </a:r>
                      <a:endParaRPr kumimoji="0" lang="en-US" altLang="ja-JP" sz="1600" b="0"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extLst>
                  <a:ext uri="{0D108BD9-81ED-4DB2-BD59-A6C34878D82A}">
                    <a16:rowId xmlns:a16="http://schemas.microsoft.com/office/drawing/2014/main" val="10002"/>
                  </a:ext>
                </a:extLst>
              </a:tr>
              <a:tr h="619125">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halogenated ethers (e.g. C</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4</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9</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OC</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H</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5</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 CHF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OCF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OC</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4</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OCHF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 CHF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OCF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OCHF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a:t>
                      </a:r>
                      <a:endParaRPr kumimoji="0" lang="en-US" altLang="ja-JP" sz="1600" b="0"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extLst>
                  <a:ext uri="{0D108BD9-81ED-4DB2-BD59-A6C34878D82A}">
                    <a16:rowId xmlns:a16="http://schemas.microsoft.com/office/drawing/2014/main" val="10003"/>
                  </a:ext>
                </a:extLst>
              </a:tr>
              <a:tr h="365125">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3</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I, CH</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Br</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 CHCl</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3</a:t>
                      </a:r>
                      <a:endParaRPr kumimoji="0" lang="en-US" altLang="ja-JP" sz="1600" b="0"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cap="none" normalizeH="0" baseline="0" smtClean="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endParaRPr kumimoji="0" lang="en-US" altLang="ja-JP" sz="1600" b="0" i="0" u="none" strike="noStrike" cap="none" normalizeH="0" baseline="0" dirty="0" smtClean="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extLst>
                  <a:ext uri="{0D108BD9-81ED-4DB2-BD59-A6C34878D82A}">
                    <a16:rowId xmlns:a16="http://schemas.microsoft.com/office/drawing/2014/main" val="10004"/>
                  </a:ext>
                </a:extLst>
              </a:tr>
              <a:tr h="365125">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CH</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Cl</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 </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CH</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3</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Cl</a:t>
                      </a: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2"/>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dirty="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extLst>
                  <a:ext uri="{0D108BD9-81ED-4DB2-BD59-A6C34878D82A}">
                    <a16:rowId xmlns:a16="http://schemas.microsoft.com/office/drawing/2014/main" val="10005"/>
                  </a:ext>
                </a:extLst>
              </a:tr>
              <a:tr h="365125">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3</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7</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C(O)C</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2</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5</a:t>
                      </a:r>
                      <a:endParaRPr kumimoji="0" lang="en-US" altLang="ja-JP" sz="1600" b="0"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extLst>
                  <a:ext uri="{0D108BD9-81ED-4DB2-BD59-A6C34878D82A}">
                    <a16:rowId xmlns:a16="http://schemas.microsoft.com/office/drawing/2014/main" val="10006"/>
                  </a:ext>
                </a:extLst>
              </a:tr>
              <a:tr h="365125">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C</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4</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6</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 C</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5</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8</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 c-C</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4</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F</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8</a:t>
                      </a:r>
                      <a:r>
                        <a:rPr kumimoji="0" lang="en-US" altLang="ja-JP" sz="1600" b="1" i="0" u="none" strike="noStrike" cap="none" normalizeH="0" baseline="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O</a:t>
                      </a:r>
                      <a:r>
                        <a:rPr kumimoji="0" lang="en-US" altLang="ja-JP" sz="1600" b="1" i="0" u="none" strike="noStrike" cap="none" normalizeH="0" baseline="-30000">
                          <a:ln>
                            <a:noFill/>
                          </a:ln>
                          <a:solidFill>
                            <a:schemeClr val="tx1"/>
                          </a:solidFill>
                          <a:effectLst/>
                          <a:latin typeface="Arial" panose="020B0604020202020204" pitchFamily="34" charset="0"/>
                          <a:ea typeface="MS Mincho" panose="02020609040205080304" pitchFamily="17" charset="-128"/>
                          <a:cs typeface="Arial" panose="020B0604020202020204" pitchFamily="34" charset="0"/>
                        </a:rPr>
                        <a:t> </a:t>
                      </a: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a:ln>
                            <a:noFill/>
                          </a:ln>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kumimoji="0" lang="en-US" altLang="ja-JP" sz="1600" b="0" i="0" u="none" strike="noStrike" cap="none" normalizeH="0" baseline="0">
                        <a:ln>
                          <a:noFill/>
                        </a:ln>
                        <a:solidFill>
                          <a:schemeClr val="tx1"/>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400">
                          <a:solidFill>
                            <a:srgbClr val="5492CD"/>
                          </a:solidFill>
                          <a:latin typeface="Frutiger LT Pro 57 Condensed" pitchFamily="34" charset="0"/>
                        </a:defRPr>
                      </a:lvl1pPr>
                      <a:lvl2pPr marL="742950" indent="-285750" eaLnBrk="0" hangingPunct="0">
                        <a:spcBef>
                          <a:spcPct val="20000"/>
                        </a:spcBef>
                        <a:defRPr sz="2000">
                          <a:solidFill>
                            <a:srgbClr val="5B92E5"/>
                          </a:solidFill>
                          <a:latin typeface="Frutiger LT Pro 57 Condensed" pitchFamily="34" charset="0"/>
                        </a:defRPr>
                      </a:lvl2pPr>
                      <a:lvl3pPr marL="1143000" indent="-228600" eaLnBrk="0" hangingPunct="0">
                        <a:spcBef>
                          <a:spcPct val="20000"/>
                        </a:spcBef>
                        <a:defRPr>
                          <a:solidFill>
                            <a:srgbClr val="5B92E5"/>
                          </a:solidFill>
                          <a:latin typeface="Frutiger LT Pro 57 Condensed" pitchFamily="34" charset="0"/>
                        </a:defRPr>
                      </a:lvl3pPr>
                      <a:lvl4pPr marL="1600200" indent="-228600" eaLnBrk="0" hangingPunct="0">
                        <a:spcBef>
                          <a:spcPct val="20000"/>
                        </a:spcBef>
                        <a:defRPr sz="1600">
                          <a:solidFill>
                            <a:srgbClr val="5B92E5"/>
                          </a:solidFill>
                          <a:latin typeface="Frutiger LT Pro 57 Condensed" pitchFamily="34" charset="0"/>
                        </a:defRPr>
                      </a:lvl4pPr>
                      <a:lvl5pPr marL="2057400" indent="-228600" eaLnBrk="0" hangingPunct="0">
                        <a:spcBef>
                          <a:spcPct val="20000"/>
                        </a:spcBef>
                        <a:defRPr sz="1400">
                          <a:solidFill>
                            <a:srgbClr val="5B92E5"/>
                          </a:solidFill>
                          <a:latin typeface="Frutiger LT Pro 57 Condensed" pitchFamily="34" charset="0"/>
                        </a:defRPr>
                      </a:lvl5pPr>
                      <a:lvl6pPr marL="2514600" indent="-228600" eaLnBrk="0" fontAlgn="base" hangingPunct="0">
                        <a:spcBef>
                          <a:spcPct val="20000"/>
                        </a:spcBef>
                        <a:spcAft>
                          <a:spcPct val="0"/>
                        </a:spcAft>
                        <a:defRPr sz="1400">
                          <a:solidFill>
                            <a:srgbClr val="5B92E5"/>
                          </a:solidFill>
                          <a:latin typeface="Frutiger LT Pro 57 Condensed" pitchFamily="34" charset="0"/>
                        </a:defRPr>
                      </a:lvl6pPr>
                      <a:lvl7pPr marL="2971800" indent="-228600" eaLnBrk="0" fontAlgn="base" hangingPunct="0">
                        <a:spcBef>
                          <a:spcPct val="20000"/>
                        </a:spcBef>
                        <a:spcAft>
                          <a:spcPct val="0"/>
                        </a:spcAft>
                        <a:defRPr sz="1400">
                          <a:solidFill>
                            <a:srgbClr val="5B92E5"/>
                          </a:solidFill>
                          <a:latin typeface="Frutiger LT Pro 57 Condensed" pitchFamily="34" charset="0"/>
                        </a:defRPr>
                      </a:lvl7pPr>
                      <a:lvl8pPr marL="3429000" indent="-228600" eaLnBrk="0" fontAlgn="base" hangingPunct="0">
                        <a:spcBef>
                          <a:spcPct val="20000"/>
                        </a:spcBef>
                        <a:spcAft>
                          <a:spcPct val="0"/>
                        </a:spcAft>
                        <a:defRPr sz="1400">
                          <a:solidFill>
                            <a:srgbClr val="5B92E5"/>
                          </a:solidFill>
                          <a:latin typeface="Frutiger LT Pro 57 Condensed" pitchFamily="34" charset="0"/>
                        </a:defRPr>
                      </a:lvl8pPr>
                      <a:lvl9pPr marL="3886200" indent="-228600" eaLnBrk="0" fontAlgn="base" hangingPunct="0">
                        <a:spcBef>
                          <a:spcPct val="20000"/>
                        </a:spcBef>
                        <a:spcAft>
                          <a:spcPct val="0"/>
                        </a:spcAft>
                        <a:defRPr sz="1400">
                          <a:solidFill>
                            <a:srgbClr val="5B92E5"/>
                          </a:solidFill>
                          <a:latin typeface="Frutiger LT Pro 57 Condensed"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ja-JP" sz="1600" b="0" i="0" u="none" strike="noStrike" cap="none" normalizeH="0" baseline="0" dirty="0">
                        <a:ln>
                          <a:noFill/>
                        </a:ln>
                        <a:solidFill>
                          <a:schemeClr val="bg2"/>
                        </a:solidFill>
                        <a:effectLst/>
                        <a:latin typeface="Arial" panose="020B0604020202020204" pitchFamily="34" charset="0"/>
                        <a:ea typeface="MS PGothic" panose="020B0600070205080204" pitchFamily="50" charset="-128"/>
                      </a:endParaRPr>
                    </a:p>
                  </a:txBody>
                  <a:tcPr marL="54000" marR="54000" marT="54000" marB="54000" anchor="ctr" horzOverflow="overflow">
                    <a:lnL w="28575" cap="flat" cmpd="sng" algn="ctr">
                      <a:solidFill>
                        <a:srgbClr val="0000FF"/>
                      </a:solidFill>
                      <a:prstDash val="solid"/>
                      <a:round/>
                      <a:headEnd type="none" w="med" len="med"/>
                      <a:tailEnd type="none" w="med" len="med"/>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w="28575" cap="flat" cmpd="sng" algn="ctr">
                      <a:solidFill>
                        <a:srgbClr val="0000FF"/>
                      </a:solidFill>
                      <a:prstDash val="solid"/>
                      <a:round/>
                      <a:headEnd type="none" w="med" len="med"/>
                      <a:tailEnd type="none" w="med" len="med"/>
                    </a:lnB>
                    <a:lnTlToBr>
                      <a:noFill/>
                    </a:lnTlToBr>
                    <a:lnBlToTr>
                      <a:noFill/>
                    </a:lnBlToTr>
                    <a:solidFill>
                      <a:srgbClr val="E8F5F6"/>
                    </a:solidFill>
                  </a:tcPr>
                </a:tc>
                <a:extLst>
                  <a:ext uri="{0D108BD9-81ED-4DB2-BD59-A6C34878D82A}">
                    <a16:rowId xmlns:a16="http://schemas.microsoft.com/office/drawing/2014/main" val="10007"/>
                  </a:ext>
                </a:extLst>
              </a:tr>
            </a:tbl>
          </a:graphicData>
        </a:graphic>
      </p:graphicFrame>
      <p:sp>
        <p:nvSpPr>
          <p:cNvPr id="28741" name="Rectangle 71"/>
          <p:cNvSpPr>
            <a:spLocks noChangeArrowheads="1"/>
          </p:cNvSpPr>
          <p:nvPr/>
        </p:nvSpPr>
        <p:spPr bwMode="auto">
          <a:xfrm>
            <a:off x="0" y="6515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eaLnBrk="1" hangingPunct="1">
              <a:spcBef>
                <a:spcPct val="0"/>
              </a:spcBef>
              <a:buFontTx/>
              <a:buNone/>
            </a:pPr>
            <a:endParaRPr lang="en-GB" altLang="ja-JP" sz="1800">
              <a:solidFill>
                <a:schemeClr val="tx1"/>
              </a:solidFill>
              <a:latin typeface="Arial" panose="020B0604020202020204" pitchFamily="34" charset="0"/>
              <a:ea typeface="MS PGothic" panose="020B0600070205080204" pitchFamily="50" charset="-128"/>
            </a:endParaRPr>
          </a:p>
        </p:txBody>
      </p:sp>
      <p:sp>
        <p:nvSpPr>
          <p:cNvPr id="28742" name="AutoShape 72"/>
          <p:cNvSpPr>
            <a:spLocks noChangeArrowheads="1"/>
          </p:cNvSpPr>
          <p:nvPr/>
        </p:nvSpPr>
        <p:spPr bwMode="auto">
          <a:xfrm>
            <a:off x="7199313" y="1268413"/>
            <a:ext cx="1944687" cy="647700"/>
          </a:xfrm>
          <a:prstGeom prst="wedgeRoundRectCallout">
            <a:avLst>
              <a:gd name="adj1" fmla="val -42815"/>
              <a:gd name="adj2" fmla="val 92157"/>
              <a:gd name="adj3" fmla="val 16667"/>
            </a:avLst>
          </a:prstGeom>
          <a:solidFill>
            <a:srgbClr val="FFFF99"/>
          </a:solidFill>
          <a:ln w="9525" algn="ctr">
            <a:solidFill>
              <a:schemeClr val="tx1"/>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0"/>
              </a:spcBef>
              <a:buFontTx/>
              <a:buNone/>
            </a:pPr>
            <a:r>
              <a:rPr lang="en-GB" altLang="ja-JP" sz="1600">
                <a:solidFill>
                  <a:schemeClr val="tx1"/>
                </a:solidFill>
                <a:latin typeface="Arial" panose="020B0604020202020204" pitchFamily="34" charset="0"/>
                <a:ea typeface="MS PGothic" panose="020B0600070205080204" pitchFamily="50" charset="-128"/>
              </a:rPr>
              <a:t>By-product &amp; fugitive emissions</a:t>
            </a:r>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4"/>
          <p:cNvGraphicFramePr>
            <a:graphicFrameLocks noGrp="1" noChangeAspect="1"/>
          </p:cNvGraphicFramePr>
          <p:nvPr>
            <p:ph idx="1"/>
          </p:nvPr>
        </p:nvGraphicFramePr>
        <p:xfrm>
          <a:off x="787400" y="1717675"/>
          <a:ext cx="8296275" cy="5076825"/>
        </p:xfrm>
        <a:graphic>
          <a:graphicData uri="http://schemas.openxmlformats.org/presentationml/2006/ole">
            <mc:AlternateContent xmlns:mc="http://schemas.openxmlformats.org/markup-compatibility/2006">
              <mc:Choice xmlns:v="urn:schemas-microsoft-com:vml" Requires="v">
                <p:oleObj spid="_x0000_s31824" name="Visio" r:id="rId4" imgW="7850981" imgH="4801600" progId="Visio.Drawing.11">
                  <p:embed/>
                </p:oleObj>
              </mc:Choice>
              <mc:Fallback>
                <p:oleObj name="Visio" r:id="rId4" imgW="7850981" imgH="480160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r="2339" b="3600"/>
                      <a:stretch>
                        <a:fillRect/>
                      </a:stretch>
                    </p:blipFill>
                    <p:spPr bwMode="auto">
                      <a:xfrm>
                        <a:off x="787400" y="1717675"/>
                        <a:ext cx="8296275" cy="5076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5"/>
          <p:cNvSpPr>
            <a:spLocks noGrp="1" noChangeArrowheads="1"/>
          </p:cNvSpPr>
          <p:nvPr>
            <p:ph type="title"/>
          </p:nvPr>
        </p:nvSpPr>
        <p:spPr>
          <a:xfrm>
            <a:off x="411480" y="163513"/>
            <a:ext cx="8561070" cy="1008062"/>
          </a:xfrm>
        </p:spPr>
        <p:txBody>
          <a:bodyPr/>
          <a:lstStyle/>
          <a:p>
            <a:pPr eaLnBrk="1" hangingPunct="1">
              <a:defRPr/>
            </a:pPr>
            <a:r>
              <a:rPr lang="en-GB" dirty="0">
                <a:effectLst>
                  <a:outerShdw blurRad="38100" dist="38100" dir="2700000" algn="tl">
                    <a:srgbClr val="000000">
                      <a:alpha val="43137"/>
                    </a:srgbClr>
                  </a:outerShdw>
                </a:effectLst>
                <a:latin typeface="Arial Narrow" panose="020B0606020202030204" pitchFamily="34" charset="0"/>
              </a:rPr>
              <a:t>Direct &amp; Indirect Emissions: CO</a:t>
            </a:r>
            <a:r>
              <a:rPr lang="en-GB" baseline="-25000" dirty="0">
                <a:effectLst>
                  <a:outerShdw blurRad="38100" dist="38100" dir="2700000" algn="tl">
                    <a:srgbClr val="000000">
                      <a:alpha val="43137"/>
                    </a:srgbClr>
                  </a:outerShdw>
                </a:effectLst>
                <a:latin typeface="Arial Narrow" panose="020B0606020202030204" pitchFamily="34" charset="0"/>
              </a:rPr>
              <a:t>2</a:t>
            </a:r>
            <a:r>
              <a:rPr lang="en-GB" dirty="0">
                <a:effectLst>
                  <a:outerShdw blurRad="38100" dist="38100" dir="2700000" algn="tl">
                    <a:srgbClr val="000000">
                      <a:alpha val="43137"/>
                    </a:srgbClr>
                  </a:outerShdw>
                </a:effectLst>
                <a:latin typeface="Arial Narrow" panose="020B0606020202030204" pitchFamily="34" charset="0"/>
              </a:rPr>
              <a:t> and N</a:t>
            </a:r>
            <a:r>
              <a:rPr lang="en-GB" baseline="-25000" dirty="0">
                <a:effectLst>
                  <a:outerShdw blurRad="38100" dist="38100" dir="2700000" algn="tl">
                    <a:srgbClr val="000000">
                      <a:alpha val="43137"/>
                    </a:srgbClr>
                  </a:outerShdw>
                </a:effectLst>
                <a:latin typeface="Arial Narrow" panose="020B0606020202030204" pitchFamily="34" charset="0"/>
              </a:rPr>
              <a:t>2</a:t>
            </a:r>
            <a:r>
              <a:rPr lang="en-GB" dirty="0">
                <a:effectLst>
                  <a:outerShdw blurRad="38100" dist="38100" dir="2700000" algn="tl">
                    <a:srgbClr val="000000">
                      <a:alpha val="43137"/>
                    </a:srgbClr>
                  </a:outerShdw>
                </a:effectLst>
                <a:latin typeface="Arial Narrow" panose="020B0606020202030204" pitchFamily="34" charset="0"/>
              </a:rPr>
              <a:t>O</a:t>
            </a:r>
          </a:p>
        </p:txBody>
      </p:sp>
      <p:sp>
        <p:nvSpPr>
          <p:cNvPr id="205831" name="AutoShape 7"/>
          <p:cNvSpPr>
            <a:spLocks noChangeArrowheads="1"/>
          </p:cNvSpPr>
          <p:nvPr/>
        </p:nvSpPr>
        <p:spPr bwMode="auto">
          <a:xfrm>
            <a:off x="1000125" y="2505075"/>
            <a:ext cx="1427163" cy="628650"/>
          </a:xfrm>
          <a:prstGeom prst="wedgeRoundRectCallout">
            <a:avLst>
              <a:gd name="adj1" fmla="val 62597"/>
              <a:gd name="adj2" fmla="val 117440"/>
              <a:gd name="adj3" fmla="val 16667"/>
            </a:avLst>
          </a:prstGeom>
          <a:solidFill>
            <a:schemeClr val="accent1"/>
          </a:solidFill>
          <a:ln w="9525" algn="ctr">
            <a:solidFill>
              <a:schemeClr val="tx1"/>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0"/>
              </a:spcBef>
              <a:buFontTx/>
              <a:buNone/>
            </a:pPr>
            <a:r>
              <a:rPr lang="en-GB" altLang="ja-JP" sz="1200" b="1">
                <a:solidFill>
                  <a:schemeClr val="tx1"/>
                </a:solidFill>
                <a:latin typeface="Arial" panose="020B0604020202020204" pitchFamily="34" charset="0"/>
                <a:ea typeface="MS PGothic" panose="020B0600070205080204" pitchFamily="50" charset="-128"/>
              </a:rPr>
              <a:t>2006 Guidelines “CO</a:t>
            </a:r>
            <a:r>
              <a:rPr lang="en-GB" altLang="ja-JP" sz="1200" b="1" baseline="-25000">
                <a:solidFill>
                  <a:schemeClr val="tx1"/>
                </a:solidFill>
                <a:latin typeface="Arial" panose="020B0604020202020204" pitchFamily="34" charset="0"/>
                <a:ea typeface="MS PGothic" panose="020B0600070205080204" pitchFamily="50" charset="-128"/>
              </a:rPr>
              <a:t>2</a:t>
            </a:r>
            <a:r>
              <a:rPr lang="en-GB" altLang="ja-JP" sz="1200" b="1">
                <a:solidFill>
                  <a:schemeClr val="tx1"/>
                </a:solidFill>
                <a:latin typeface="Arial" panose="020B0604020202020204" pitchFamily="34" charset="0"/>
                <a:ea typeface="MS PGothic" panose="020B0600070205080204" pitchFamily="50" charset="-128"/>
              </a:rPr>
              <a:t> Emissions”</a:t>
            </a:r>
          </a:p>
        </p:txBody>
      </p:sp>
      <p:sp>
        <p:nvSpPr>
          <p:cNvPr id="205832" name="AutoShape 8"/>
          <p:cNvSpPr>
            <a:spLocks noChangeArrowheads="1"/>
          </p:cNvSpPr>
          <p:nvPr/>
        </p:nvSpPr>
        <p:spPr bwMode="auto">
          <a:xfrm>
            <a:off x="3435350" y="2520950"/>
            <a:ext cx="2351088" cy="657225"/>
          </a:xfrm>
          <a:prstGeom prst="wedgeRoundRectCallout">
            <a:avLst>
              <a:gd name="adj1" fmla="val -20509"/>
              <a:gd name="adj2" fmla="val 78579"/>
              <a:gd name="adj3" fmla="val 16667"/>
            </a:avLst>
          </a:prstGeom>
          <a:solidFill>
            <a:srgbClr val="FFFF99"/>
          </a:solidFill>
          <a:ln w="9525" algn="ctr">
            <a:solidFill>
              <a:schemeClr val="tx1"/>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0"/>
              </a:spcBef>
              <a:buFontTx/>
              <a:buNone/>
            </a:pPr>
            <a:r>
              <a:rPr lang="en-GB" altLang="ja-JP" sz="1200" b="1">
                <a:solidFill>
                  <a:srgbClr val="FF0000"/>
                </a:solidFill>
                <a:latin typeface="Arial" panose="020B0604020202020204" pitchFamily="34" charset="0"/>
                <a:ea typeface="MS PGothic" panose="020B0600070205080204" pitchFamily="50" charset="-128"/>
              </a:rPr>
              <a:t>2006 Guidelines “CO</a:t>
            </a:r>
            <a:r>
              <a:rPr lang="en-GB" altLang="ja-JP" sz="1200" b="1" baseline="-25000">
                <a:solidFill>
                  <a:srgbClr val="FF0000"/>
                </a:solidFill>
                <a:latin typeface="Arial" panose="020B0604020202020204" pitchFamily="34" charset="0"/>
                <a:ea typeface="MS PGothic" panose="020B0600070205080204" pitchFamily="50" charset="-128"/>
              </a:rPr>
              <a:t>2</a:t>
            </a:r>
            <a:r>
              <a:rPr lang="en-GB" altLang="ja-JP" sz="1200" b="1">
                <a:solidFill>
                  <a:srgbClr val="FF0000"/>
                </a:solidFill>
                <a:latin typeface="Arial" panose="020B0604020202020204" pitchFamily="34" charset="0"/>
                <a:ea typeface="MS PGothic" panose="020B0600070205080204" pitchFamily="50" charset="-128"/>
              </a:rPr>
              <a:t> Emissions” do not include this automatically</a:t>
            </a:r>
          </a:p>
        </p:txBody>
      </p:sp>
      <p:sp>
        <p:nvSpPr>
          <p:cNvPr id="205833" name="AutoShape 9"/>
          <p:cNvSpPr>
            <a:spLocks noChangeArrowheads="1"/>
          </p:cNvSpPr>
          <p:nvPr/>
        </p:nvSpPr>
        <p:spPr bwMode="auto">
          <a:xfrm>
            <a:off x="3179763" y="4856163"/>
            <a:ext cx="1600200" cy="706437"/>
          </a:xfrm>
          <a:prstGeom prst="wedgeRoundRectCallout">
            <a:avLst>
              <a:gd name="adj1" fmla="val 43389"/>
              <a:gd name="adj2" fmla="val -161889"/>
              <a:gd name="adj3" fmla="val 16667"/>
            </a:avLst>
          </a:prstGeom>
          <a:solidFill>
            <a:schemeClr val="accent1"/>
          </a:solidFill>
          <a:ln w="9525" algn="ctr">
            <a:solidFill>
              <a:schemeClr val="tx1"/>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0"/>
              </a:spcBef>
              <a:buFontTx/>
              <a:buNone/>
            </a:pPr>
            <a:r>
              <a:rPr lang="en-GB" altLang="ja-JP" sz="1200" b="1">
                <a:solidFill>
                  <a:schemeClr val="tx1"/>
                </a:solidFill>
                <a:latin typeface="Arial" panose="020B0604020202020204" pitchFamily="34" charset="0"/>
                <a:ea typeface="MS PGothic" panose="020B0600070205080204" pitchFamily="50" charset="-128"/>
              </a:rPr>
              <a:t>2006 Guidelines includes ALL NH</a:t>
            </a:r>
            <a:r>
              <a:rPr lang="en-GB" altLang="ja-JP" sz="1200" b="1" baseline="-25000">
                <a:solidFill>
                  <a:schemeClr val="tx1"/>
                </a:solidFill>
                <a:latin typeface="Arial" panose="020B0604020202020204" pitchFamily="34" charset="0"/>
                <a:ea typeface="MS PGothic" panose="020B0600070205080204" pitchFamily="50" charset="-128"/>
              </a:rPr>
              <a:t>3</a:t>
            </a:r>
            <a:r>
              <a:rPr lang="en-GB" altLang="ja-JP" sz="1200" b="1">
                <a:solidFill>
                  <a:schemeClr val="tx1"/>
                </a:solidFill>
                <a:latin typeface="Arial" panose="020B0604020202020204" pitchFamily="34" charset="0"/>
                <a:ea typeface="MS PGothic" panose="020B0600070205080204" pitchFamily="50" charset="-128"/>
              </a:rPr>
              <a:t> &amp; NO</a:t>
            </a:r>
            <a:r>
              <a:rPr lang="en-GB" altLang="ja-JP" sz="1200" b="1" baseline="-25000">
                <a:solidFill>
                  <a:schemeClr val="tx1"/>
                </a:solidFill>
                <a:latin typeface="Arial" panose="020B0604020202020204" pitchFamily="34" charset="0"/>
                <a:ea typeface="MS PGothic" panose="020B0600070205080204" pitchFamily="50" charset="-128"/>
              </a:rPr>
              <a:t>x</a:t>
            </a:r>
            <a:r>
              <a:rPr lang="en-GB" altLang="ja-JP" sz="1200" b="1">
                <a:solidFill>
                  <a:schemeClr val="tx1"/>
                </a:solidFill>
                <a:latin typeface="Arial" panose="020B0604020202020204" pitchFamily="34" charset="0"/>
                <a:ea typeface="MS PGothic" panose="020B0600070205080204" pitchFamily="50" charset="-128"/>
              </a:rPr>
              <a:t> Emissions</a:t>
            </a:r>
          </a:p>
        </p:txBody>
      </p:sp>
      <p:sp>
        <p:nvSpPr>
          <p:cNvPr id="205834" name="AutoShape 10"/>
          <p:cNvSpPr>
            <a:spLocks noChangeArrowheads="1"/>
          </p:cNvSpPr>
          <p:nvPr/>
        </p:nvSpPr>
        <p:spPr bwMode="auto">
          <a:xfrm>
            <a:off x="7543800" y="2422525"/>
            <a:ext cx="1600200" cy="647700"/>
          </a:xfrm>
          <a:prstGeom prst="wedgeRoundRectCallout">
            <a:avLst>
              <a:gd name="adj1" fmla="val -58500"/>
              <a:gd name="adj2" fmla="val -12931"/>
              <a:gd name="adj3" fmla="val 16667"/>
            </a:avLst>
          </a:prstGeom>
          <a:solidFill>
            <a:schemeClr val="accent1"/>
          </a:solidFill>
          <a:ln w="9525" algn="ctr">
            <a:solidFill>
              <a:schemeClr val="tx1"/>
            </a:solidFill>
            <a:miter lim="800000"/>
            <a:headEnd/>
            <a:tailEnd/>
          </a:ln>
        </p:spPr>
        <p:txBody>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0"/>
              </a:spcBef>
              <a:buFontTx/>
              <a:buNone/>
            </a:pPr>
            <a:r>
              <a:rPr lang="en-GB" altLang="ja-JP" sz="1200" b="1">
                <a:solidFill>
                  <a:schemeClr val="tx1"/>
                </a:solidFill>
                <a:latin typeface="Arial" panose="020B0604020202020204" pitchFamily="34" charset="0"/>
                <a:ea typeface="MS PGothic" panose="020B0600070205080204" pitchFamily="50" charset="-128"/>
              </a:rPr>
              <a:t>2006 Guidelines give methods to calculate this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831"/>
                                        </p:tgtEl>
                                        <p:attrNameLst>
                                          <p:attrName>style.visibility</p:attrName>
                                        </p:attrNameLst>
                                      </p:cBhvr>
                                      <p:to>
                                        <p:strVal val="visible"/>
                                      </p:to>
                                    </p:set>
                                    <p:animEffect transition="in" filter="fade">
                                      <p:cBhvr>
                                        <p:cTn id="7" dur="500"/>
                                        <p:tgtEl>
                                          <p:spTgt spid="2058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5832"/>
                                        </p:tgtEl>
                                        <p:attrNameLst>
                                          <p:attrName>style.visibility</p:attrName>
                                        </p:attrNameLst>
                                      </p:cBhvr>
                                      <p:to>
                                        <p:strVal val="visible"/>
                                      </p:to>
                                    </p:set>
                                    <p:animEffect transition="in" filter="fade">
                                      <p:cBhvr>
                                        <p:cTn id="10" dur="500"/>
                                        <p:tgtEl>
                                          <p:spTgt spid="2058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5833"/>
                                        </p:tgtEl>
                                        <p:attrNameLst>
                                          <p:attrName>style.visibility</p:attrName>
                                        </p:attrNameLst>
                                      </p:cBhvr>
                                      <p:to>
                                        <p:strVal val="visible"/>
                                      </p:to>
                                    </p:set>
                                    <p:animEffect transition="in" filter="fade">
                                      <p:cBhvr>
                                        <p:cTn id="13" dur="500"/>
                                        <p:tgtEl>
                                          <p:spTgt spid="2058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5834"/>
                                        </p:tgtEl>
                                        <p:attrNameLst>
                                          <p:attrName>style.visibility</p:attrName>
                                        </p:attrNameLst>
                                      </p:cBhvr>
                                      <p:to>
                                        <p:strVal val="visible"/>
                                      </p:to>
                                    </p:set>
                                    <p:animEffect transition="in" filter="fade">
                                      <p:cBhvr>
                                        <p:cTn id="16" dur="500"/>
                                        <p:tgtEl>
                                          <p:spTgt spid="205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animBg="1"/>
      <p:bldP spid="205832" grpId="0" animBg="1"/>
      <p:bldP spid="205833" grpId="0" animBg="1"/>
      <p:bldP spid="2058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22910" y="163513"/>
            <a:ext cx="8549640" cy="1008062"/>
          </a:xfrm>
        </p:spPr>
        <p:txBody>
          <a:bodyPr/>
          <a:lstStyle/>
          <a:p>
            <a:pPr eaLnBrk="1" hangingPunct="1">
              <a:defRPr/>
            </a:pPr>
            <a:r>
              <a:rPr lang="en-GB" altLang="zh-CN" dirty="0">
                <a:effectLst>
                  <a:outerShdw blurRad="38100" dist="38100" dir="2700000" algn="tl">
                    <a:srgbClr val="000000">
                      <a:alpha val="43137"/>
                    </a:srgbClr>
                  </a:outerShdw>
                </a:effectLst>
                <a:latin typeface="Arial Narrow" panose="020B0606020202030204" pitchFamily="34" charset="0"/>
              </a:rPr>
              <a:t>Estimation of Actual Annual Emissions</a:t>
            </a:r>
          </a:p>
        </p:txBody>
      </p:sp>
      <p:sp>
        <p:nvSpPr>
          <p:cNvPr id="23555" name="Rectangle 3"/>
          <p:cNvSpPr>
            <a:spLocks noGrp="1" noChangeArrowheads="1"/>
          </p:cNvSpPr>
          <p:nvPr>
            <p:ph idx="1"/>
          </p:nvPr>
        </p:nvSpPr>
        <p:spPr>
          <a:xfrm>
            <a:off x="1086803" y="1280160"/>
            <a:ext cx="7634287" cy="4760640"/>
          </a:xfrm>
        </p:spPr>
        <p:txBody>
          <a:bodyPr/>
          <a:lstStyle/>
          <a:p>
            <a:pPr eaLnBrk="1" hangingPunct="1">
              <a:defRPr/>
            </a:pPr>
            <a:r>
              <a:rPr lang="en-GB" altLang="zh-CN" sz="2000" dirty="0">
                <a:solidFill>
                  <a:srgbClr val="0070C0"/>
                </a:solidFill>
                <a:latin typeface="Arial Narrow" panose="020B0606020202030204" pitchFamily="34" charset="0"/>
                <a:ea typeface="SimSun" pitchFamily="2" charset="-122"/>
              </a:rPr>
              <a:t>In the 1996 Guidelines and Good Practice Guidance for a few sources, the simplest methodology estimates a “potential emission” rather than the actual annual emission. </a:t>
            </a:r>
          </a:p>
          <a:p>
            <a:pPr lvl="1" eaLnBrk="1" hangingPunct="1">
              <a:defRPr/>
            </a:pPr>
            <a:r>
              <a:rPr lang="en-GB" altLang="zh-CN" sz="1800" i="1" dirty="0">
                <a:solidFill>
                  <a:srgbClr val="0070C0"/>
                </a:solidFill>
                <a:latin typeface="Arial Narrow" panose="020B0606020202030204" pitchFamily="34" charset="0"/>
                <a:ea typeface="SimSun" pitchFamily="2" charset="-122"/>
              </a:rPr>
              <a:t>This “potential emission” assumes all the emissions from an activity occur in the current year, ignoring the fact they will occur over many years (e.g. methane emissions from waste in landfills occurs over decades as the decay processes take place).</a:t>
            </a:r>
            <a:r>
              <a:rPr lang="en-GB" altLang="zh-CN" sz="1800" dirty="0">
                <a:solidFill>
                  <a:srgbClr val="0070C0"/>
                </a:solidFill>
                <a:latin typeface="Arial Narrow" panose="020B0606020202030204" pitchFamily="34" charset="0"/>
                <a:ea typeface="SimSun" pitchFamily="2" charset="-122"/>
              </a:rPr>
              <a:t> </a:t>
            </a:r>
          </a:p>
          <a:p>
            <a:pPr eaLnBrk="1" hangingPunct="1">
              <a:defRPr/>
            </a:pPr>
            <a:r>
              <a:rPr lang="en-GB" altLang="zh-CN" sz="2000" dirty="0">
                <a:solidFill>
                  <a:srgbClr val="C00000"/>
                </a:solidFill>
                <a:latin typeface="Arial Narrow" panose="020B0606020202030204" pitchFamily="34" charset="0"/>
                <a:ea typeface="SimSun" pitchFamily="2" charset="-122"/>
              </a:rPr>
              <a:t>In the 2006 Guidelines, simple default methods estimate emissions when they occur, thus removing the need for potential emissions. </a:t>
            </a:r>
          </a:p>
          <a:p>
            <a:pPr eaLnBrk="1" hangingPunct="1">
              <a:defRPr/>
            </a:pPr>
            <a:r>
              <a:rPr lang="en-GB" altLang="zh-CN" sz="2000" dirty="0">
                <a:solidFill>
                  <a:srgbClr val="0070C0"/>
                </a:solidFill>
                <a:latin typeface="Arial Narrow" panose="020B0606020202030204" pitchFamily="34" charset="0"/>
                <a:ea typeface="SimSun" pitchFamily="2" charset="-122"/>
              </a:rPr>
              <a:t>The removal of potential emission estimates also allows the emission reductions of abatement techniques to be properly estimated and ensures that the Tier 1 methods are compatible with higher tier methods. The areas where this occurred are:</a:t>
            </a:r>
          </a:p>
          <a:p>
            <a:pPr lvl="1" eaLnBrk="1" hangingPunct="1">
              <a:defRPr/>
            </a:pPr>
            <a:r>
              <a:rPr lang="en-GB" altLang="ja-JP" sz="1800" i="1" dirty="0">
                <a:solidFill>
                  <a:srgbClr val="C00000"/>
                </a:solidFill>
                <a:latin typeface="Arial Narrow" panose="020B0606020202030204" pitchFamily="34" charset="0"/>
                <a:ea typeface="MS PGothic" pitchFamily="34" charset="-128"/>
              </a:rPr>
              <a:t>Actual emissions of fluorinated compounds</a:t>
            </a:r>
            <a:endParaRPr lang="en-GB" altLang="ja-JP" sz="1800" b="1" dirty="0">
              <a:solidFill>
                <a:srgbClr val="C00000"/>
              </a:solidFill>
              <a:latin typeface="Arial Narrow" panose="020B0606020202030204" pitchFamily="34" charset="0"/>
              <a:ea typeface="MS PGothic" pitchFamily="34" charset="-128"/>
            </a:endParaRPr>
          </a:p>
          <a:p>
            <a:pPr lvl="1" eaLnBrk="1" hangingPunct="1">
              <a:defRPr/>
            </a:pPr>
            <a:r>
              <a:rPr lang="en-GB" altLang="zh-CN" sz="1800" i="1" dirty="0">
                <a:solidFill>
                  <a:srgbClr val="C00000"/>
                </a:solidFill>
                <a:latin typeface="Arial Narrow" panose="020B0606020202030204" pitchFamily="34" charset="0"/>
                <a:ea typeface="SimSun" pitchFamily="2" charset="-122"/>
              </a:rPr>
              <a:t>Methane from landfills</a:t>
            </a:r>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37"/>
          <p:cNvSpPr>
            <a:spLocks noGrp="1" noChangeArrowheads="1"/>
          </p:cNvSpPr>
          <p:nvPr>
            <p:ph type="title"/>
          </p:nvPr>
        </p:nvSpPr>
        <p:spPr>
          <a:xfrm>
            <a:off x="585470" y="140653"/>
            <a:ext cx="7918450" cy="1008062"/>
          </a:xfrm>
        </p:spPr>
        <p:txBody>
          <a:bodyPr/>
          <a:lstStyle/>
          <a:p>
            <a:pPr>
              <a:defRPr/>
            </a:pPr>
            <a:r>
              <a:rPr kumimoji="1" lang="en-GB" dirty="0">
                <a:effectLst>
                  <a:outerShdw blurRad="38100" dist="38100" dir="2700000" algn="tl">
                    <a:srgbClr val="000000">
                      <a:alpha val="43137"/>
                    </a:srgbClr>
                  </a:outerShdw>
                </a:effectLst>
                <a:latin typeface="Arial Narrow" pitchFamily="34" charset="0"/>
              </a:rPr>
              <a:t>“New” Guidance in 2006 Guidelines</a:t>
            </a:r>
          </a:p>
        </p:txBody>
      </p:sp>
      <p:graphicFrame>
        <p:nvGraphicFramePr>
          <p:cNvPr id="35843" name="Object 507"/>
          <p:cNvGraphicFramePr>
            <a:graphicFrameLocks noGrp="1" noChangeAspect="1"/>
          </p:cNvGraphicFramePr>
          <p:nvPr>
            <p:ph idx="1"/>
          </p:nvPr>
        </p:nvGraphicFramePr>
        <p:xfrm>
          <a:off x="1166813" y="1431925"/>
          <a:ext cx="7977187" cy="5426075"/>
        </p:xfrm>
        <a:graphic>
          <a:graphicData uri="http://schemas.openxmlformats.org/presentationml/2006/ole">
            <mc:AlternateContent xmlns:mc="http://schemas.openxmlformats.org/markup-compatibility/2006">
              <mc:Choice xmlns:v="urn:schemas-microsoft-com:vml" Requires="v">
                <p:oleObj spid="_x0000_s35916" name="Worksheet" r:id="rId4" imgW="7048388" imgH="4790968" progId="Excel.Sheet.8">
                  <p:embed/>
                </p:oleObj>
              </mc:Choice>
              <mc:Fallback>
                <p:oleObj name="Worksheet" r:id="rId4" imgW="7048388" imgH="4790968" progId="Excel.Sheet.8">
                  <p:embed/>
                  <p:pic>
                    <p:nvPicPr>
                      <p:cNvPr id="0" name="Object 5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6813" y="1431925"/>
                        <a:ext cx="7977187" cy="5426075"/>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57188" y="220663"/>
            <a:ext cx="8239125"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What are national GHG inventories?</a:t>
            </a:r>
          </a:p>
        </p:txBody>
      </p:sp>
      <p:sp>
        <p:nvSpPr>
          <p:cNvPr id="26627" name="Rectangle 3"/>
          <p:cNvSpPr>
            <a:spLocks noGrp="1" noChangeArrowheads="1"/>
          </p:cNvSpPr>
          <p:nvPr>
            <p:ph idx="1"/>
          </p:nvPr>
        </p:nvSpPr>
        <p:spPr>
          <a:xfrm>
            <a:off x="1130400" y="1406525"/>
            <a:ext cx="7607200" cy="4525963"/>
          </a:xfrm>
        </p:spPr>
        <p:txBody>
          <a:bodyPr/>
          <a:lstStyle/>
          <a:p>
            <a:pPr eaLnBrk="1" hangingPunct="1"/>
            <a:r>
              <a:rPr lang="en-GB" altLang="ja-JP" dirty="0">
                <a:solidFill>
                  <a:srgbClr val="0070C0"/>
                </a:solidFill>
                <a:latin typeface="Arial Narrow" pitchFamily="34" charset="0"/>
                <a:ea typeface="MS PGothic" pitchFamily="50" charset="-128"/>
              </a:rPr>
              <a:t>Estimates of all emissions (and removals) of particular gases from given sources from a defined region in a specific period of time</a:t>
            </a:r>
          </a:p>
          <a:p>
            <a:pPr eaLnBrk="1" hangingPunct="1"/>
            <a:endParaRPr lang="en-GB" altLang="ja-JP" dirty="0">
              <a:solidFill>
                <a:srgbClr val="0070C0"/>
              </a:solidFill>
              <a:latin typeface="Arial Narrow" pitchFamily="34" charset="0"/>
              <a:ea typeface="MS PGothic" pitchFamily="50" charset="-128"/>
            </a:endParaRPr>
          </a:p>
          <a:p>
            <a:pPr eaLnBrk="1" hangingPunct="1"/>
            <a:r>
              <a:rPr lang="en-GB" altLang="ja-JP" dirty="0">
                <a:solidFill>
                  <a:srgbClr val="0070C0"/>
                </a:solidFill>
                <a:latin typeface="Arial Narrow" pitchFamily="34" charset="0"/>
                <a:ea typeface="MS PGothic" pitchFamily="50" charset="-128"/>
              </a:rPr>
              <a:t>Here we are dealing with</a:t>
            </a:r>
          </a:p>
          <a:p>
            <a:pPr lvl="1" eaLnBrk="1" hangingPunct="1"/>
            <a:r>
              <a:rPr lang="en-GB" altLang="ja-JP" dirty="0">
                <a:solidFill>
                  <a:srgbClr val="0070C0"/>
                </a:solidFill>
                <a:latin typeface="Arial Narrow" pitchFamily="34" charset="0"/>
                <a:ea typeface="MS PGothic" pitchFamily="50" charset="-128"/>
              </a:rPr>
              <a:t>Greenhouse Gases</a:t>
            </a:r>
          </a:p>
          <a:p>
            <a:pPr lvl="1" eaLnBrk="1" hangingPunct="1"/>
            <a:r>
              <a:rPr lang="en-GB" altLang="ja-JP" dirty="0">
                <a:solidFill>
                  <a:srgbClr val="0070C0"/>
                </a:solidFill>
                <a:latin typeface="Arial Narrow" pitchFamily="34" charset="0"/>
                <a:ea typeface="MS PGothic" pitchFamily="50" charset="-128"/>
              </a:rPr>
              <a:t>National Estimates</a:t>
            </a:r>
          </a:p>
          <a:p>
            <a:pPr lvl="1" eaLnBrk="1" hangingPunct="1"/>
            <a:r>
              <a:rPr lang="en-GB" altLang="ja-JP" dirty="0">
                <a:solidFill>
                  <a:srgbClr val="0070C0"/>
                </a:solidFill>
                <a:latin typeface="Arial Narrow" pitchFamily="34" charset="0"/>
                <a:ea typeface="MS PGothic" pitchFamily="50" charset="-128"/>
              </a:rPr>
              <a:t>Annual Estimates</a:t>
            </a:r>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528638" y="101600"/>
            <a:ext cx="8164512" cy="655638"/>
          </a:xfrm>
        </p:spPr>
        <p:txBody>
          <a:bodyPr/>
          <a:lstStyle/>
          <a:p>
            <a:r>
              <a:rPr kumimoji="1" lang="en-US" altLang="ja-JP" dirty="0" smtClean="0">
                <a:effectLst>
                  <a:outerShdw blurRad="38100" dist="38100" dir="2700000" algn="tl">
                    <a:srgbClr val="000000">
                      <a:alpha val="43137"/>
                    </a:srgbClr>
                  </a:outerShdw>
                </a:effectLst>
              </a:rPr>
              <a:t>New </a:t>
            </a:r>
            <a:r>
              <a:rPr kumimoji="1" lang="en-US" altLang="ja-JP" dirty="0">
                <a:effectLst>
                  <a:outerShdw blurRad="38100" dist="38100" dir="2700000" algn="tl">
                    <a:srgbClr val="000000">
                      <a:alpha val="43137"/>
                    </a:srgbClr>
                  </a:outerShdw>
                </a:effectLst>
              </a:rPr>
              <a:t>Methodology Reports</a:t>
            </a:r>
            <a:endParaRPr kumimoji="1" lang="ja-JP" altLang="en-US"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274320" y="798513"/>
            <a:ext cx="8575040" cy="5846127"/>
          </a:xfrm>
        </p:spPr>
        <p:txBody>
          <a:bodyPr/>
          <a:lstStyle/>
          <a:p>
            <a:pPr>
              <a:buSzTx/>
              <a:buFontTx/>
              <a:buChar char="•"/>
            </a:pPr>
            <a:r>
              <a:rPr lang="en-US" altLang="ja-JP" sz="2200" dirty="0">
                <a:solidFill>
                  <a:srgbClr val="0070C0"/>
                </a:solidFill>
                <a:ea typeface="MS PGothic" pitchFamily="50" charset="-128"/>
              </a:rPr>
              <a:t>The TFI has developed two additional methodology reports in response to the invitations from </a:t>
            </a:r>
            <a:r>
              <a:rPr lang="en-US" altLang="ja-JP" sz="2200" dirty="0" smtClean="0">
                <a:solidFill>
                  <a:srgbClr val="0070C0"/>
                </a:solidFill>
                <a:ea typeface="MS PGothic" pitchFamily="50" charset="-128"/>
              </a:rPr>
              <a:t>UNFCCC:</a:t>
            </a:r>
            <a:endParaRPr lang="en-US" altLang="ja-JP" sz="2200" dirty="0">
              <a:solidFill>
                <a:srgbClr val="0070C0"/>
              </a:solidFill>
              <a:ea typeface="MS PGothic" pitchFamily="50" charset="-128"/>
            </a:endParaRPr>
          </a:p>
          <a:p>
            <a:pPr lvl="1">
              <a:buSzPct val="65000"/>
              <a:buFont typeface="Arial Narrow" pitchFamily="34" charset="0"/>
              <a:buChar char="―"/>
            </a:pPr>
            <a:r>
              <a:rPr lang="en-US" altLang="ja-JP" sz="2000" dirty="0">
                <a:solidFill>
                  <a:srgbClr val="0070C0"/>
                </a:solidFill>
                <a:ea typeface="MS PGothic" pitchFamily="50" charset="-128"/>
              </a:rPr>
              <a:t>2013 Supplement to the 2006 IPCC Guidelines for National Greenhouse Gas Inventories: Wetlands (</a:t>
            </a:r>
            <a:r>
              <a:rPr lang="en-US" altLang="ja-JP" sz="2000" b="1" i="1" dirty="0">
                <a:solidFill>
                  <a:srgbClr val="0070C0"/>
                </a:solidFill>
                <a:ea typeface="MS PGothic" pitchFamily="50" charset="-128"/>
              </a:rPr>
              <a:t>Wetlands Supplement</a:t>
            </a:r>
            <a:r>
              <a:rPr lang="en-US" altLang="ja-JP" sz="2000" dirty="0">
                <a:solidFill>
                  <a:srgbClr val="0070C0"/>
                </a:solidFill>
                <a:ea typeface="MS PGothic" pitchFamily="50" charset="-128"/>
              </a:rPr>
              <a:t>)</a:t>
            </a:r>
          </a:p>
          <a:p>
            <a:pPr lvl="2">
              <a:buSzPct val="65000"/>
              <a:buFontTx/>
              <a:buChar char="•"/>
            </a:pPr>
            <a:r>
              <a:rPr lang="en-US" altLang="ja-JP" sz="1800" dirty="0">
                <a:solidFill>
                  <a:srgbClr val="0070C0"/>
                </a:solidFill>
                <a:ea typeface="MS PGothic" pitchFamily="50" charset="-128"/>
              </a:rPr>
              <a:t>To fill gaps in the coverage of wetlands and organic soils in the 2006 IPCC Guidelines</a:t>
            </a:r>
          </a:p>
          <a:p>
            <a:pPr lvl="1">
              <a:buSzPct val="65000"/>
              <a:buFont typeface="Arial Narrow" pitchFamily="34" charset="0"/>
              <a:buChar char="―"/>
            </a:pPr>
            <a:r>
              <a:rPr lang="en-US" altLang="ja-JP" sz="2000" dirty="0">
                <a:solidFill>
                  <a:srgbClr val="0070C0"/>
                </a:solidFill>
                <a:ea typeface="MS PGothic" pitchFamily="50" charset="-128"/>
              </a:rPr>
              <a:t>2013 Revised Supplementary Methods and Good Practice Guidance Arising from the Kyoto Protocol (</a:t>
            </a:r>
            <a:r>
              <a:rPr lang="en-US" altLang="ja-JP" sz="2000" b="1" i="1" dirty="0">
                <a:solidFill>
                  <a:srgbClr val="0070C0"/>
                </a:solidFill>
                <a:ea typeface="MS PGothic" pitchFamily="50" charset="-128"/>
              </a:rPr>
              <a:t>KP Supplement</a:t>
            </a:r>
            <a:r>
              <a:rPr lang="en-US" altLang="ja-JP" sz="2200" b="1" i="1" dirty="0">
                <a:solidFill>
                  <a:srgbClr val="0070C0"/>
                </a:solidFill>
                <a:ea typeface="MS PGothic" pitchFamily="50" charset="-128"/>
              </a:rPr>
              <a:t>)</a:t>
            </a:r>
          </a:p>
          <a:p>
            <a:pPr lvl="2">
              <a:buSzPct val="65000"/>
              <a:buFontTx/>
              <a:buChar char="•"/>
            </a:pPr>
            <a:r>
              <a:rPr lang="en-US" altLang="ja-JP" sz="1800" dirty="0">
                <a:solidFill>
                  <a:srgbClr val="0070C0"/>
                </a:solidFill>
                <a:ea typeface="MS PGothic" pitchFamily="50" charset="-128"/>
              </a:rPr>
              <a:t>To update and augment the existing Chapter 4 of the GPG- LULUCF</a:t>
            </a:r>
          </a:p>
          <a:p>
            <a:pPr>
              <a:buSzTx/>
              <a:buFontTx/>
              <a:buChar char="•"/>
            </a:pPr>
            <a:r>
              <a:rPr lang="en-US" altLang="ja-JP" sz="2200" dirty="0">
                <a:solidFill>
                  <a:srgbClr val="0070C0"/>
                </a:solidFill>
                <a:ea typeface="MS PGothic" pitchFamily="50" charset="-128"/>
              </a:rPr>
              <a:t>The </a:t>
            </a:r>
            <a:r>
              <a:rPr lang="en-US" altLang="ja-JP" sz="2200" b="1" i="1" dirty="0">
                <a:solidFill>
                  <a:srgbClr val="0070C0"/>
                </a:solidFill>
                <a:ea typeface="MS PGothic" pitchFamily="50" charset="-128"/>
              </a:rPr>
              <a:t>Wetlands Supplement </a:t>
            </a:r>
            <a:r>
              <a:rPr lang="en-US" altLang="ja-JP" sz="2200" dirty="0">
                <a:solidFill>
                  <a:srgbClr val="0070C0"/>
                </a:solidFill>
                <a:ea typeface="MS PGothic" pitchFamily="50" charset="-128"/>
              </a:rPr>
              <a:t>and </a:t>
            </a:r>
            <a:r>
              <a:rPr lang="en-US" altLang="ja-JP" sz="2200" b="1" i="1" dirty="0">
                <a:solidFill>
                  <a:srgbClr val="0070C0"/>
                </a:solidFill>
                <a:ea typeface="MS PGothic" pitchFamily="50" charset="-128"/>
              </a:rPr>
              <a:t>KP Supplement </a:t>
            </a:r>
            <a:r>
              <a:rPr lang="en-US" altLang="ja-JP" sz="2200" dirty="0">
                <a:solidFill>
                  <a:srgbClr val="0070C0"/>
                </a:solidFill>
                <a:ea typeface="MS PGothic" pitchFamily="50" charset="-128"/>
              </a:rPr>
              <a:t>were adopted/accepted by the IPCC Plenary at its 37</a:t>
            </a:r>
            <a:r>
              <a:rPr lang="en-US" altLang="ja-JP" sz="2200" baseline="30000" dirty="0">
                <a:solidFill>
                  <a:srgbClr val="0070C0"/>
                </a:solidFill>
                <a:ea typeface="MS PGothic" pitchFamily="50" charset="-128"/>
              </a:rPr>
              <a:t>th</a:t>
            </a:r>
            <a:r>
              <a:rPr lang="en-US" altLang="ja-JP" sz="2200" dirty="0">
                <a:solidFill>
                  <a:srgbClr val="0070C0"/>
                </a:solidFill>
                <a:ea typeface="MS PGothic" pitchFamily="50" charset="-128"/>
              </a:rPr>
              <a:t> Session (IPCC 37) in Batumi, Georgia, 14-18 October 2013, and published on the TFI website in February 2014.</a:t>
            </a:r>
          </a:p>
          <a:p>
            <a:pPr>
              <a:buSzTx/>
              <a:buFontTx/>
              <a:buChar char="•"/>
            </a:pPr>
            <a:r>
              <a:rPr lang="en-GB" altLang="ja-JP" sz="2200" b="1" i="1" dirty="0">
                <a:solidFill>
                  <a:srgbClr val="0070C0"/>
                </a:solidFill>
                <a:ea typeface="MS PGothic" pitchFamily="50" charset="-128"/>
              </a:rPr>
              <a:t>Wetlands Supplement </a:t>
            </a:r>
          </a:p>
          <a:p>
            <a:pPr>
              <a:buSzTx/>
              <a:buFontTx/>
              <a:buChar char="•"/>
            </a:pPr>
            <a:endParaRPr lang="en-GB" altLang="ja-JP" sz="2200" b="1" i="1" dirty="0">
              <a:solidFill>
                <a:srgbClr val="0070C0"/>
              </a:solidFill>
              <a:ea typeface="MS PGothic" pitchFamily="50" charset="-128"/>
            </a:endParaRPr>
          </a:p>
          <a:p>
            <a:pPr>
              <a:buSzTx/>
              <a:buFontTx/>
              <a:buChar char="•"/>
            </a:pPr>
            <a:endParaRPr lang="en-GB" altLang="ja-JP" sz="2200" b="1" i="1" dirty="0">
              <a:solidFill>
                <a:srgbClr val="0070C0"/>
              </a:solidFill>
              <a:ea typeface="MS PGothic" pitchFamily="50" charset="-128"/>
            </a:endParaRPr>
          </a:p>
          <a:p>
            <a:pPr>
              <a:spcBef>
                <a:spcPts val="0"/>
              </a:spcBef>
              <a:buSzTx/>
              <a:buFontTx/>
              <a:buChar char="•"/>
            </a:pPr>
            <a:r>
              <a:rPr lang="en-GB" altLang="ja-JP" sz="2200" b="1" i="1" dirty="0">
                <a:solidFill>
                  <a:srgbClr val="0070C0"/>
                </a:solidFill>
                <a:ea typeface="MS PGothic" pitchFamily="50" charset="-128"/>
              </a:rPr>
              <a:t>KP Supplement</a:t>
            </a:r>
            <a:endParaRPr lang="en-US" altLang="ja-JP" sz="2400" dirty="0">
              <a:solidFill>
                <a:srgbClr val="0070C0"/>
              </a:solidFill>
              <a:ea typeface="MS PGothic" pitchFamily="50" charset="-128"/>
            </a:endParaRPr>
          </a:p>
          <a:p>
            <a:pPr marL="0" indent="0">
              <a:buSzTx/>
              <a:buNone/>
            </a:pPr>
            <a:endParaRPr lang="ja-JP" altLang="en-US" sz="2400" dirty="0">
              <a:solidFill>
                <a:srgbClr val="0070C0"/>
              </a:solidFill>
              <a:ea typeface="MS PGothic" pitchFamily="50" charset="-128"/>
            </a:endParaRPr>
          </a:p>
        </p:txBody>
      </p:sp>
      <p:sp>
        <p:nvSpPr>
          <p:cNvPr id="4" name="Text Box 7"/>
          <p:cNvSpPr txBox="1">
            <a:spLocks noChangeArrowheads="1"/>
          </p:cNvSpPr>
          <p:nvPr/>
        </p:nvSpPr>
        <p:spPr bwMode="auto">
          <a:xfrm>
            <a:off x="966867" y="5146359"/>
            <a:ext cx="7516653" cy="461665"/>
          </a:xfrm>
          <a:prstGeom prst="rect">
            <a:avLst/>
          </a:prstGeom>
          <a:solidFill>
            <a:srgbClr val="FFFF99"/>
          </a:solidFill>
          <a:ln w="9525" algn="ctr">
            <a:solidFill>
              <a:schemeClr val="tx1"/>
            </a:solidFill>
            <a:miter lim="800000"/>
            <a:headEnd/>
            <a:tailEnd/>
          </a:ln>
        </p:spPr>
        <p:txBody>
          <a:bodyPr wrap="square">
            <a:spAutoFit/>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50000"/>
              </a:spcBef>
              <a:buFontTx/>
              <a:buNone/>
            </a:pPr>
            <a:r>
              <a:rPr lang="en-US" altLang="ja-JP" sz="2400" dirty="0">
                <a:solidFill>
                  <a:schemeClr val="tx1"/>
                </a:solidFill>
                <a:latin typeface="Arial Narrow" panose="020B0606020202030204" pitchFamily="34" charset="0"/>
                <a:ea typeface="MS PGothic" panose="020B0600070205080204" pitchFamily="50" charset="-128"/>
              </a:rPr>
              <a:t>http://www.ipcc-nggip.iges.or.jp/public/wetlands/index.html</a:t>
            </a:r>
            <a:endParaRPr lang="ja-JP" altLang="en-US" sz="2400" dirty="0">
              <a:solidFill>
                <a:schemeClr val="tx1"/>
              </a:solidFill>
              <a:latin typeface="Arial Narrow" panose="020B0606020202030204" pitchFamily="34" charset="0"/>
              <a:ea typeface="MS PGothic" panose="020B0600070205080204" pitchFamily="50" charset="-128"/>
            </a:endParaRPr>
          </a:p>
        </p:txBody>
      </p:sp>
      <p:sp>
        <p:nvSpPr>
          <p:cNvPr id="5" name="Text Box 7"/>
          <p:cNvSpPr txBox="1">
            <a:spLocks noChangeArrowheads="1"/>
          </p:cNvSpPr>
          <p:nvPr/>
        </p:nvSpPr>
        <p:spPr bwMode="auto">
          <a:xfrm>
            <a:off x="966867" y="6304599"/>
            <a:ext cx="7516653" cy="461665"/>
          </a:xfrm>
          <a:prstGeom prst="rect">
            <a:avLst/>
          </a:prstGeom>
          <a:solidFill>
            <a:srgbClr val="FFFF99"/>
          </a:solidFill>
          <a:ln w="9525" algn="ctr">
            <a:solidFill>
              <a:schemeClr val="tx1"/>
            </a:solidFill>
            <a:miter lim="800000"/>
            <a:headEnd/>
            <a:tailEnd/>
          </a:ln>
        </p:spPr>
        <p:txBody>
          <a:bodyPr wrap="square">
            <a:spAutoFit/>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ts val="600"/>
              </a:spcBef>
              <a:buFontTx/>
              <a:buNone/>
            </a:pPr>
            <a:r>
              <a:rPr lang="en-US" altLang="ja-JP" sz="2400" dirty="0">
                <a:solidFill>
                  <a:schemeClr val="tx1"/>
                </a:solidFill>
                <a:latin typeface="Arial Narrow" panose="020B0606020202030204" pitchFamily="34" charset="0"/>
                <a:ea typeface="MS PGothic" panose="020B0600070205080204" pitchFamily="50" charset="-128"/>
              </a:rPr>
              <a:t>http://www.ipcc-nggip.iges.or.jp/public/kpsg/index.html</a:t>
            </a:r>
            <a:endParaRPr lang="ja-JP" altLang="en-US" sz="2400" dirty="0">
              <a:solidFill>
                <a:schemeClr val="tx1"/>
              </a:solidFill>
              <a:latin typeface="Arial Narrow" panose="020B0606020202030204" pitchFamily="34" charset="0"/>
              <a:ea typeface="MS PGothic" panose="020B0600070205080204" pitchFamily="50" charset="-128"/>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528638" y="101600"/>
            <a:ext cx="8164512" cy="655638"/>
          </a:xfrm>
        </p:spPr>
        <p:txBody>
          <a:bodyPr/>
          <a:lstStyle/>
          <a:p>
            <a:r>
              <a:rPr kumimoji="1" lang="en-US" altLang="ja-JP" sz="3200" dirty="0" smtClean="0">
                <a:effectLst>
                  <a:outerShdw blurRad="38100" dist="38100" dir="2700000" algn="tl">
                    <a:srgbClr val="000000">
                      <a:alpha val="43137"/>
                    </a:srgbClr>
                  </a:outerShdw>
                </a:effectLst>
              </a:rPr>
              <a:t>2019 Refinement to the 2006 IPCC Guidelines (1)</a:t>
            </a:r>
            <a:endParaRPr kumimoji="1" lang="ja-JP" altLang="en-US" sz="3200"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274320" y="1045029"/>
            <a:ext cx="8575040" cy="5599611"/>
          </a:xfrm>
        </p:spPr>
        <p:txBody>
          <a:bodyPr/>
          <a:lstStyle/>
          <a:p>
            <a:pPr>
              <a:buSzTx/>
              <a:buFont typeface="Wingdings" panose="05000000000000000000" pitchFamily="2" charset="2"/>
              <a:buChar char="Ø"/>
            </a:pPr>
            <a:r>
              <a:rPr lang="en-GB" sz="3600" b="1" dirty="0" smtClean="0">
                <a:solidFill>
                  <a:srgbClr val="0070C0"/>
                </a:solidFill>
              </a:rPr>
              <a:t>TFB </a:t>
            </a:r>
            <a:r>
              <a:rPr lang="en-GB" sz="3600" b="1" dirty="0">
                <a:solidFill>
                  <a:srgbClr val="0070C0"/>
                </a:solidFill>
              </a:rPr>
              <a:t>at its 26</a:t>
            </a:r>
            <a:r>
              <a:rPr lang="en-GB" sz="3600" b="1" baseline="30000" dirty="0">
                <a:solidFill>
                  <a:srgbClr val="0070C0"/>
                </a:solidFill>
              </a:rPr>
              <a:t>th</a:t>
            </a:r>
            <a:r>
              <a:rPr lang="en-GB" sz="3600" b="1" dirty="0">
                <a:solidFill>
                  <a:srgbClr val="0070C0"/>
                </a:solidFill>
              </a:rPr>
              <a:t> Meeting in Ottawa (</a:t>
            </a:r>
            <a:r>
              <a:rPr lang="en-GB" sz="3600" b="1" dirty="0" smtClean="0">
                <a:solidFill>
                  <a:srgbClr val="0070C0"/>
                </a:solidFill>
              </a:rPr>
              <a:t>28-29 </a:t>
            </a:r>
            <a:r>
              <a:rPr lang="en-GB" sz="3600" b="1" dirty="0">
                <a:solidFill>
                  <a:srgbClr val="0070C0"/>
                </a:solidFill>
              </a:rPr>
              <a:t>August 2014) concluded </a:t>
            </a:r>
            <a:r>
              <a:rPr lang="en-GB" sz="3600" b="1" dirty="0" smtClean="0">
                <a:solidFill>
                  <a:srgbClr val="0070C0"/>
                </a:solidFill>
              </a:rPr>
              <a:t>that:</a:t>
            </a:r>
          </a:p>
          <a:p>
            <a:pPr lvl="1">
              <a:buFont typeface="Wingdings" panose="05000000000000000000" pitchFamily="2" charset="2"/>
              <a:buChar char="§"/>
            </a:pPr>
            <a:r>
              <a:rPr lang="en-GB" sz="3200" dirty="0" smtClean="0">
                <a:solidFill>
                  <a:srgbClr val="0070C0"/>
                </a:solidFill>
              </a:rPr>
              <a:t>2006 </a:t>
            </a:r>
            <a:r>
              <a:rPr lang="en-GB" sz="3200" dirty="0">
                <a:solidFill>
                  <a:srgbClr val="0070C0"/>
                </a:solidFill>
              </a:rPr>
              <a:t>IPCC Guidelines provide a technically sound methodological basis of national greenhouse gas </a:t>
            </a:r>
            <a:r>
              <a:rPr lang="en-GB" sz="3200" dirty="0" smtClean="0">
                <a:solidFill>
                  <a:srgbClr val="0070C0"/>
                </a:solidFill>
              </a:rPr>
              <a:t>inventories; however,</a:t>
            </a:r>
          </a:p>
          <a:p>
            <a:pPr lvl="1">
              <a:buFont typeface="Wingdings" panose="05000000000000000000" pitchFamily="2" charset="2"/>
              <a:buChar char="§"/>
            </a:pPr>
            <a:r>
              <a:rPr lang="en-GB" sz="3200" dirty="0" smtClean="0">
                <a:solidFill>
                  <a:srgbClr val="0070C0"/>
                </a:solidFill>
              </a:rPr>
              <a:t>to </a:t>
            </a:r>
            <a:r>
              <a:rPr lang="en-GB" sz="3200" dirty="0">
                <a:solidFill>
                  <a:srgbClr val="0070C0"/>
                </a:solidFill>
              </a:rPr>
              <a:t>maintain their scientific validity, certain refinements may be required, taking into account scientific and other technical advances that have matured sufficiently since 2006.</a:t>
            </a:r>
          </a:p>
          <a:p>
            <a:pPr>
              <a:buSzTx/>
              <a:buFontTx/>
              <a:buChar char="•"/>
            </a:pPr>
            <a:endParaRPr lang="en-US" altLang="ja-JP" sz="2200" dirty="0">
              <a:solidFill>
                <a:srgbClr val="0070C0"/>
              </a:solidFill>
              <a:ea typeface="MS PGothic" pitchFamily="50" charset="-128"/>
            </a:endParaRPr>
          </a:p>
        </p:txBody>
      </p:sp>
    </p:spTree>
    <p:extLst>
      <p:ext uri="{BB962C8B-B14F-4D97-AF65-F5344CB8AC3E}">
        <p14:creationId xmlns:p14="http://schemas.microsoft.com/office/powerpoint/2010/main" val="354255989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528638" y="101600"/>
            <a:ext cx="8164512" cy="655638"/>
          </a:xfrm>
        </p:spPr>
        <p:txBody>
          <a:bodyPr/>
          <a:lstStyle/>
          <a:p>
            <a:r>
              <a:rPr kumimoji="1" lang="en-US" altLang="ja-JP" sz="3200" dirty="0">
                <a:effectLst>
                  <a:outerShdw blurRad="38100" dist="38100" dir="2700000" algn="tl">
                    <a:srgbClr val="000000">
                      <a:alpha val="43137"/>
                    </a:srgbClr>
                  </a:outerShdw>
                </a:effectLst>
              </a:rPr>
              <a:t>2019 Refinement to the 2006 IPCC Guidelines </a:t>
            </a:r>
            <a:r>
              <a:rPr kumimoji="1" lang="en-US" altLang="ja-JP" sz="3200" dirty="0" smtClean="0">
                <a:effectLst>
                  <a:outerShdw blurRad="38100" dist="38100" dir="2700000" algn="tl">
                    <a:srgbClr val="000000">
                      <a:alpha val="43137"/>
                    </a:srgbClr>
                  </a:outerShdw>
                </a:effectLst>
              </a:rPr>
              <a:t>(2)</a:t>
            </a:r>
            <a:endParaRPr kumimoji="1" lang="ja-JP" altLang="en-US" sz="3200"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274320" y="875211"/>
            <a:ext cx="8575040" cy="5769429"/>
          </a:xfrm>
        </p:spPr>
        <p:txBody>
          <a:bodyPr/>
          <a:lstStyle/>
          <a:p>
            <a:pPr>
              <a:buFont typeface="Wingdings" panose="05000000000000000000" pitchFamily="2" charset="2"/>
              <a:buChar char="Ø"/>
            </a:pPr>
            <a:r>
              <a:rPr lang="en-US" sz="3200" b="1" dirty="0">
                <a:solidFill>
                  <a:srgbClr val="0070C0"/>
                </a:solidFill>
              </a:rPr>
              <a:t>IPCC decided at its 44</a:t>
            </a:r>
            <a:r>
              <a:rPr lang="en-US" sz="3200" b="1" baseline="30000" dirty="0">
                <a:solidFill>
                  <a:srgbClr val="0070C0"/>
                </a:solidFill>
              </a:rPr>
              <a:t>th</a:t>
            </a:r>
            <a:r>
              <a:rPr lang="en-US" sz="3200" b="1" dirty="0">
                <a:solidFill>
                  <a:srgbClr val="0070C0"/>
                </a:solidFill>
              </a:rPr>
              <a:t> session in </a:t>
            </a:r>
            <a:r>
              <a:rPr lang="en-US" sz="3200" b="1" dirty="0" smtClean="0">
                <a:solidFill>
                  <a:srgbClr val="0070C0"/>
                </a:solidFill>
              </a:rPr>
              <a:t>Bangkok on </a:t>
            </a:r>
            <a:r>
              <a:rPr lang="en-US" sz="3200" b="1" dirty="0">
                <a:solidFill>
                  <a:srgbClr val="0070C0"/>
                </a:solidFill>
              </a:rPr>
              <a:t>17-20 October 2016 to prepare a Methodology Report to refine the 2006 IPCC Guidelines </a:t>
            </a:r>
            <a:r>
              <a:rPr lang="en-US" sz="3200" b="1" dirty="0" smtClean="0">
                <a:solidFill>
                  <a:srgbClr val="0070C0"/>
                </a:solidFill>
              </a:rPr>
              <a:t>with </a:t>
            </a:r>
            <a:r>
              <a:rPr lang="en-US" sz="3200" b="1" dirty="0">
                <a:solidFill>
                  <a:srgbClr val="0070C0"/>
                </a:solidFill>
              </a:rPr>
              <a:t>the following format and title:</a:t>
            </a:r>
            <a:endParaRPr lang="en-GB" sz="3200" b="1" dirty="0">
              <a:solidFill>
                <a:srgbClr val="0070C0"/>
              </a:solidFill>
            </a:endParaRPr>
          </a:p>
          <a:p>
            <a:pPr lvl="1">
              <a:buFont typeface="Wingdings" panose="05000000000000000000" pitchFamily="2" charset="2"/>
              <a:buChar char="§"/>
            </a:pPr>
            <a:r>
              <a:rPr lang="en-US" sz="2800" dirty="0">
                <a:solidFill>
                  <a:srgbClr val="0070C0"/>
                </a:solidFill>
              </a:rPr>
              <a:t>The format should be </a:t>
            </a:r>
            <a:r>
              <a:rPr lang="en-US" sz="2800" b="1" dirty="0">
                <a:solidFill>
                  <a:srgbClr val="0070C0"/>
                </a:solidFill>
              </a:rPr>
              <a:t>one single Methodology Report </a:t>
            </a:r>
            <a:r>
              <a:rPr lang="en-US" sz="2800" dirty="0">
                <a:solidFill>
                  <a:srgbClr val="0070C0"/>
                </a:solidFill>
              </a:rPr>
              <a:t>comprising an Overview Chapter and five volumes following the format of the </a:t>
            </a:r>
            <a:r>
              <a:rPr lang="en-US" sz="2800" i="1" dirty="0">
                <a:solidFill>
                  <a:srgbClr val="0070C0"/>
                </a:solidFill>
              </a:rPr>
              <a:t>2006 IPCC Guidelines for National Greenhouse Gas Inventories (2006 IPCC Guidelines).</a:t>
            </a:r>
            <a:endParaRPr lang="en-GB" sz="2800" dirty="0">
              <a:solidFill>
                <a:srgbClr val="0070C0"/>
              </a:solidFill>
            </a:endParaRPr>
          </a:p>
          <a:p>
            <a:pPr lvl="1">
              <a:buFont typeface="Wingdings" panose="05000000000000000000" pitchFamily="2" charset="2"/>
              <a:buChar char="§"/>
            </a:pPr>
            <a:r>
              <a:rPr lang="en-US" sz="2800" dirty="0">
                <a:solidFill>
                  <a:srgbClr val="0070C0"/>
                </a:solidFill>
              </a:rPr>
              <a:t>The title of the Methodology Report should be “</a:t>
            </a:r>
            <a:r>
              <a:rPr lang="en-US" sz="2800" b="1" i="1" dirty="0">
                <a:solidFill>
                  <a:srgbClr val="0070C0"/>
                </a:solidFill>
              </a:rPr>
              <a:t>2019 Refinement to the 2006 IPCC Guidelines for National Greenhouse Gas Inventories</a:t>
            </a:r>
            <a:r>
              <a:rPr lang="en-US" sz="2800" dirty="0">
                <a:solidFill>
                  <a:srgbClr val="0070C0"/>
                </a:solidFill>
              </a:rPr>
              <a:t>”.</a:t>
            </a:r>
            <a:endParaRPr lang="en-GB" sz="2800" dirty="0">
              <a:solidFill>
                <a:srgbClr val="0070C0"/>
              </a:solidFill>
            </a:endParaRPr>
          </a:p>
          <a:p>
            <a:pPr>
              <a:buSzTx/>
              <a:buFontTx/>
              <a:buChar char="•"/>
            </a:pPr>
            <a:endParaRPr lang="en-US" altLang="ja-JP" sz="2200" dirty="0">
              <a:solidFill>
                <a:srgbClr val="0070C0"/>
              </a:solidFill>
              <a:ea typeface="MS PGothic" pitchFamily="50" charset="-128"/>
            </a:endParaRPr>
          </a:p>
        </p:txBody>
      </p:sp>
    </p:spTree>
    <p:extLst>
      <p:ext uri="{BB962C8B-B14F-4D97-AF65-F5344CB8AC3E}">
        <p14:creationId xmlns:p14="http://schemas.microsoft.com/office/powerpoint/2010/main" val="323808593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528638" y="101600"/>
            <a:ext cx="8164512" cy="655638"/>
          </a:xfrm>
        </p:spPr>
        <p:txBody>
          <a:bodyPr/>
          <a:lstStyle/>
          <a:p>
            <a:r>
              <a:rPr kumimoji="1" lang="en-US" altLang="ja-JP" sz="3200" dirty="0">
                <a:effectLst>
                  <a:outerShdw blurRad="38100" dist="38100" dir="2700000" algn="tl">
                    <a:srgbClr val="000000">
                      <a:alpha val="43137"/>
                    </a:srgbClr>
                  </a:outerShdw>
                </a:effectLst>
              </a:rPr>
              <a:t>2019 Refinement to the 2006 IPCC Guidelines </a:t>
            </a:r>
            <a:r>
              <a:rPr kumimoji="1" lang="en-US" altLang="ja-JP" sz="3200" dirty="0" smtClean="0">
                <a:effectLst>
                  <a:outerShdw blurRad="38100" dist="38100" dir="2700000" algn="tl">
                    <a:srgbClr val="000000">
                      <a:alpha val="43137"/>
                    </a:srgbClr>
                  </a:outerShdw>
                </a:effectLst>
              </a:rPr>
              <a:t>(3)</a:t>
            </a:r>
            <a:endParaRPr kumimoji="1" lang="ja-JP" altLang="en-US" sz="3200"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274320" y="757238"/>
            <a:ext cx="8575040" cy="5887402"/>
          </a:xfrm>
        </p:spPr>
        <p:txBody>
          <a:bodyPr/>
          <a:lstStyle/>
          <a:p>
            <a:pPr>
              <a:buFont typeface="Wingdings" panose="05000000000000000000" pitchFamily="2" charset="2"/>
              <a:buChar char="Ø"/>
            </a:pPr>
            <a:r>
              <a:rPr lang="en-GB" b="1" dirty="0">
                <a:solidFill>
                  <a:srgbClr val="0070C0"/>
                </a:solidFill>
              </a:rPr>
              <a:t>Will be completed in May 2019.</a:t>
            </a:r>
          </a:p>
          <a:p>
            <a:pPr>
              <a:buFont typeface="Wingdings" panose="05000000000000000000" pitchFamily="2" charset="2"/>
              <a:buChar char="Ø"/>
            </a:pPr>
            <a:r>
              <a:rPr lang="en-GB" b="1" dirty="0">
                <a:solidFill>
                  <a:srgbClr val="0070C0"/>
                </a:solidFill>
              </a:rPr>
              <a:t>Aim:</a:t>
            </a:r>
          </a:p>
          <a:p>
            <a:pPr lvl="1">
              <a:buFont typeface="Courier New" panose="02070309020205020404" pitchFamily="49" charset="0"/>
              <a:buChar char="o"/>
            </a:pPr>
            <a:r>
              <a:rPr lang="en-US" dirty="0">
                <a:solidFill>
                  <a:srgbClr val="0070C0"/>
                </a:solidFill>
              </a:rPr>
              <a:t>to provide an updated and sound scientific basis for supporting the preparation and continuous improvement of national GHG inventories;</a:t>
            </a:r>
          </a:p>
          <a:p>
            <a:pPr lvl="1">
              <a:buFont typeface="Courier New" panose="02070309020205020404" pitchFamily="49" charset="0"/>
              <a:buChar char="o"/>
            </a:pPr>
            <a:r>
              <a:rPr lang="en-US" dirty="0">
                <a:solidFill>
                  <a:srgbClr val="0070C0"/>
                </a:solidFill>
              </a:rPr>
              <a:t>not to revise the 2006 IPCC Guidelines, but update, supplement and/or elaborate the 2006 IPCC Guidelines where gaps or out-of-date science have been identified.</a:t>
            </a:r>
            <a:endParaRPr lang="en-GB" dirty="0">
              <a:solidFill>
                <a:srgbClr val="0070C0"/>
              </a:solidFill>
            </a:endParaRPr>
          </a:p>
          <a:p>
            <a:pPr>
              <a:buFont typeface="Wingdings" panose="05000000000000000000" pitchFamily="2" charset="2"/>
              <a:buChar char="Ø"/>
            </a:pPr>
            <a:r>
              <a:rPr lang="en-US" b="1" dirty="0">
                <a:solidFill>
                  <a:srgbClr val="0070C0"/>
                </a:solidFill>
              </a:rPr>
              <a:t>Format and Structure:</a:t>
            </a:r>
            <a:r>
              <a:rPr lang="en-US" dirty="0">
                <a:solidFill>
                  <a:srgbClr val="0070C0"/>
                </a:solidFill>
              </a:rPr>
              <a:t> </a:t>
            </a:r>
          </a:p>
          <a:p>
            <a:pPr lvl="1">
              <a:buFont typeface="Courier New" panose="02070309020205020404" pitchFamily="49" charset="0"/>
              <a:buChar char="o"/>
            </a:pPr>
            <a:r>
              <a:rPr lang="en-US" dirty="0">
                <a:solidFill>
                  <a:srgbClr val="0070C0"/>
                </a:solidFill>
              </a:rPr>
              <a:t>Same as the 2006 IPCC Guidelines (= Overview Chapter and 5 Volumes) so as to make it easier for inventory compilers to use the 2019 Refinement in conjunction with the 2006 IPCC Guidelines.</a:t>
            </a:r>
            <a:endParaRPr lang="en-GB" dirty="0">
              <a:solidFill>
                <a:srgbClr val="0070C0"/>
              </a:solidFill>
            </a:endParaRPr>
          </a:p>
          <a:p>
            <a:endParaRPr lang="en-GB" sz="3200" dirty="0">
              <a:solidFill>
                <a:srgbClr val="0070C0"/>
              </a:solidFill>
            </a:endParaRPr>
          </a:p>
        </p:txBody>
      </p:sp>
      <p:sp>
        <p:nvSpPr>
          <p:cNvPr id="4" name="テキスト ボックス 3"/>
          <p:cNvSpPr txBox="1"/>
          <p:nvPr/>
        </p:nvSpPr>
        <p:spPr>
          <a:xfrm>
            <a:off x="707923" y="5866628"/>
            <a:ext cx="7728153" cy="70788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kumimoji="1" lang="en-US" altLang="ja-JP" sz="2000" dirty="0"/>
              <a:t>The 2019 Refinement will not replace the 2006 IPCC Guidelines. </a:t>
            </a:r>
            <a:br>
              <a:rPr kumimoji="1" lang="en-US" altLang="ja-JP" sz="2000" dirty="0"/>
            </a:br>
            <a:r>
              <a:rPr kumimoji="1" lang="en-US" altLang="ja-JP" sz="2000" dirty="0"/>
              <a:t>It should be used in conjunction with the 2006 IPCC Guidelines.</a:t>
            </a:r>
            <a:endParaRPr kumimoji="1" lang="ja-JP" altLang="en-US" sz="2000" dirty="0"/>
          </a:p>
        </p:txBody>
      </p:sp>
    </p:spTree>
    <p:extLst>
      <p:ext uri="{BB962C8B-B14F-4D97-AF65-F5344CB8AC3E}">
        <p14:creationId xmlns:p14="http://schemas.microsoft.com/office/powerpoint/2010/main" val="70859692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528638" y="101600"/>
            <a:ext cx="8164512" cy="655638"/>
          </a:xfrm>
        </p:spPr>
        <p:txBody>
          <a:bodyPr/>
          <a:lstStyle/>
          <a:p>
            <a:r>
              <a:rPr kumimoji="1" lang="en-US" altLang="ja-JP" sz="3200" dirty="0">
                <a:effectLst>
                  <a:outerShdw blurRad="38100" dist="38100" dir="2700000" algn="tl">
                    <a:srgbClr val="000000">
                      <a:alpha val="43137"/>
                    </a:srgbClr>
                  </a:outerShdw>
                </a:effectLst>
              </a:rPr>
              <a:t>2019 Refinement to the 2006 IPCC Guidelines </a:t>
            </a:r>
            <a:r>
              <a:rPr kumimoji="1" lang="en-US" altLang="ja-JP" sz="3200" dirty="0" smtClean="0">
                <a:effectLst>
                  <a:outerShdw blurRad="38100" dist="38100" dir="2700000" algn="tl">
                    <a:srgbClr val="000000">
                      <a:alpha val="43137"/>
                    </a:srgbClr>
                  </a:outerShdw>
                </a:effectLst>
              </a:rPr>
              <a:t>(4)</a:t>
            </a:r>
            <a:endParaRPr kumimoji="1" lang="ja-JP" altLang="en-US" sz="3200" dirty="0">
              <a:effectLst>
                <a:outerShdw blurRad="38100" dist="38100" dir="2700000" algn="tl">
                  <a:srgbClr val="000000">
                    <a:alpha val="43137"/>
                  </a:srgbClr>
                </a:outerShdw>
              </a:effectLst>
            </a:endParaRPr>
          </a:p>
        </p:txBody>
      </p:sp>
      <p:sp>
        <p:nvSpPr>
          <p:cNvPr id="3" name="コンテンツ プレースホルダー 2"/>
          <p:cNvSpPr>
            <a:spLocks noGrp="1"/>
          </p:cNvSpPr>
          <p:nvPr>
            <p:ph idx="1"/>
          </p:nvPr>
        </p:nvSpPr>
        <p:spPr>
          <a:xfrm>
            <a:off x="0" y="757238"/>
            <a:ext cx="9144000" cy="5887402"/>
          </a:xfrm>
        </p:spPr>
        <p:txBody>
          <a:bodyPr/>
          <a:lstStyle/>
          <a:p>
            <a:pPr>
              <a:spcBef>
                <a:spcPts val="600"/>
              </a:spcBef>
              <a:buFont typeface="Wingdings" panose="05000000000000000000" pitchFamily="2" charset="2"/>
              <a:buChar char="Ø"/>
            </a:pPr>
            <a:r>
              <a:rPr lang="en-GB" sz="2400" b="1" dirty="0">
                <a:solidFill>
                  <a:srgbClr val="0070C0"/>
                </a:solidFill>
              </a:rPr>
              <a:t>To be developed by approximately 200 authors from all over the world.</a:t>
            </a:r>
          </a:p>
          <a:p>
            <a:pPr>
              <a:spcBef>
                <a:spcPts val="600"/>
              </a:spcBef>
              <a:buFont typeface="Wingdings" panose="05000000000000000000" pitchFamily="2" charset="2"/>
              <a:buChar char="Ø"/>
            </a:pPr>
            <a:r>
              <a:rPr lang="en-GB" sz="2400" b="1" dirty="0">
                <a:solidFill>
                  <a:srgbClr val="0070C0"/>
                </a:solidFill>
              </a:rPr>
              <a:t>Three review stages are planned:</a:t>
            </a:r>
          </a:p>
          <a:p>
            <a:pPr lvl="1">
              <a:spcBef>
                <a:spcPts val="600"/>
              </a:spcBef>
              <a:buFont typeface="Wingdings" panose="05000000000000000000" pitchFamily="2" charset="2"/>
              <a:buChar char="u"/>
            </a:pPr>
            <a:r>
              <a:rPr lang="en-US" sz="2200" dirty="0">
                <a:solidFill>
                  <a:srgbClr val="0070C0"/>
                </a:solidFill>
              </a:rPr>
              <a:t>Expert Review of First Order Draft: Dec 2017 – Feb 2018</a:t>
            </a:r>
          </a:p>
          <a:p>
            <a:pPr lvl="1">
              <a:spcBef>
                <a:spcPts val="600"/>
              </a:spcBef>
              <a:buFont typeface="Wingdings" panose="05000000000000000000" pitchFamily="2" charset="2"/>
              <a:buChar char="u"/>
            </a:pPr>
            <a:r>
              <a:rPr lang="en-US" altLang="ja-JP" sz="2200" dirty="0">
                <a:solidFill>
                  <a:srgbClr val="0070C0"/>
                </a:solidFill>
              </a:rPr>
              <a:t>Government/Expert Review of Second Order Draft: Jul – Sep 2018</a:t>
            </a:r>
          </a:p>
          <a:p>
            <a:pPr lvl="1">
              <a:spcBef>
                <a:spcPts val="600"/>
              </a:spcBef>
              <a:buFont typeface="Wingdings" panose="05000000000000000000" pitchFamily="2" charset="2"/>
              <a:buChar char="u"/>
            </a:pPr>
            <a:r>
              <a:rPr lang="en-US" sz="2200" dirty="0">
                <a:solidFill>
                  <a:srgbClr val="0070C0"/>
                </a:solidFill>
              </a:rPr>
              <a:t>Government Review of Final Draft: Jan </a:t>
            </a:r>
            <a:r>
              <a:rPr lang="en-US" altLang="ja-JP" sz="2200" dirty="0">
                <a:solidFill>
                  <a:srgbClr val="0070C0"/>
                </a:solidFill>
              </a:rPr>
              <a:t>– Mar 2019 </a:t>
            </a:r>
            <a:r>
              <a:rPr lang="en-US" sz="2200" dirty="0">
                <a:solidFill>
                  <a:srgbClr val="0070C0"/>
                </a:solidFill>
              </a:rPr>
              <a:t> </a:t>
            </a:r>
          </a:p>
          <a:p>
            <a:pPr>
              <a:spcBef>
                <a:spcPts val="600"/>
              </a:spcBef>
              <a:buFont typeface="Wingdings" panose="05000000000000000000" pitchFamily="2" charset="2"/>
              <a:buChar char="Ø"/>
            </a:pPr>
            <a:r>
              <a:rPr lang="en-GB" altLang="ja-JP" sz="2400" b="1" dirty="0">
                <a:solidFill>
                  <a:srgbClr val="0070C0"/>
                </a:solidFill>
              </a:rPr>
              <a:t>Scope and outline approved by the IPCC at its 44</a:t>
            </a:r>
            <a:r>
              <a:rPr lang="en-GB" altLang="ja-JP" sz="2400" b="1" baseline="30000" dirty="0">
                <a:solidFill>
                  <a:srgbClr val="0070C0"/>
                </a:solidFill>
              </a:rPr>
              <a:t>th</a:t>
            </a:r>
            <a:r>
              <a:rPr lang="en-GB" altLang="ja-JP" sz="2400" b="1" dirty="0">
                <a:solidFill>
                  <a:srgbClr val="0070C0"/>
                </a:solidFill>
              </a:rPr>
              <a:t> Session (Oct 2016, Bangkok, Thailand) are included in </a:t>
            </a:r>
            <a:r>
              <a:rPr lang="en-GB" altLang="ja-JP" sz="2400" b="1" u="sng" dirty="0">
                <a:solidFill>
                  <a:srgbClr val="0070C0"/>
                </a:solidFill>
              </a:rPr>
              <a:t>Decision IPCC/XLIV-5</a:t>
            </a:r>
            <a:r>
              <a:rPr lang="en-GB" altLang="ja-JP" sz="2400" b="1" dirty="0">
                <a:solidFill>
                  <a:srgbClr val="0070C0"/>
                </a:solidFill>
              </a:rPr>
              <a:t>.</a:t>
            </a:r>
          </a:p>
          <a:p>
            <a:pPr lvl="1">
              <a:spcBef>
                <a:spcPts val="600"/>
              </a:spcBef>
              <a:buFont typeface="Wingdings" panose="05000000000000000000" pitchFamily="2" charset="2"/>
              <a:buChar char="u"/>
            </a:pPr>
            <a:r>
              <a:rPr lang="en-US" altLang="ja-JP" sz="2000" dirty="0">
                <a:hlinkClick r:id="rId3"/>
              </a:rPr>
              <a:t>http://www.ipcc.ch/meetings/session44/p44_decisions.pdf</a:t>
            </a:r>
            <a:endParaRPr lang="en-US" altLang="ja-JP" sz="2000" dirty="0"/>
          </a:p>
          <a:p>
            <a:pPr>
              <a:spcBef>
                <a:spcPts val="600"/>
              </a:spcBef>
              <a:buFont typeface="Wingdings" panose="05000000000000000000" pitchFamily="2" charset="2"/>
              <a:buChar char="Ø"/>
            </a:pPr>
            <a:r>
              <a:rPr lang="en-GB" sz="2400" dirty="0">
                <a:solidFill>
                  <a:srgbClr val="0070C0"/>
                </a:solidFill>
              </a:rPr>
              <a:t>Other relevant documents:</a:t>
            </a:r>
          </a:p>
          <a:p>
            <a:pPr lvl="1">
              <a:spcBef>
                <a:spcPts val="600"/>
              </a:spcBef>
              <a:buFont typeface="Wingdings" panose="05000000000000000000" pitchFamily="2" charset="2"/>
              <a:buChar char="u"/>
            </a:pPr>
            <a:r>
              <a:rPr lang="en-GB" sz="2000" dirty="0">
                <a:solidFill>
                  <a:srgbClr val="0070C0"/>
                </a:solidFill>
              </a:rPr>
              <a:t>Report of the Scoping Meeting (Aug 2016, Minsk, Belarus)</a:t>
            </a:r>
            <a:r>
              <a:rPr lang="en-GB" sz="2000" dirty="0"/>
              <a:t/>
            </a:r>
            <a:br>
              <a:rPr lang="en-GB" sz="2000" dirty="0"/>
            </a:br>
            <a:r>
              <a:rPr lang="en-GB" sz="2000" dirty="0">
                <a:hlinkClick r:id="rId4"/>
              </a:rPr>
              <a:t>http://www.ipcc-nggip.iges.or.jp/meeting/meeting.html</a:t>
            </a:r>
            <a:endParaRPr lang="en-GB" sz="2000" dirty="0"/>
          </a:p>
          <a:p>
            <a:pPr lvl="1">
              <a:spcBef>
                <a:spcPts val="600"/>
              </a:spcBef>
              <a:buFont typeface="Wingdings" panose="05000000000000000000" pitchFamily="2" charset="2"/>
              <a:buChar char="u"/>
            </a:pPr>
            <a:r>
              <a:rPr lang="en-US" sz="2000" dirty="0">
                <a:solidFill>
                  <a:srgbClr val="0070C0"/>
                </a:solidFill>
              </a:rPr>
              <a:t>Presentations at a side event during COP-22 (Nov 2016, Marrakech, Morocco)</a:t>
            </a:r>
            <a:r>
              <a:rPr lang="en-US" sz="2000" dirty="0"/>
              <a:t/>
            </a:r>
            <a:br>
              <a:rPr lang="en-US" sz="2000" dirty="0"/>
            </a:br>
            <a:r>
              <a:rPr lang="en-US" sz="2000" dirty="0">
                <a:hlinkClick r:id="rId5"/>
              </a:rPr>
              <a:t>http://www.ipcc-nggip.iges.or.jp/presentation/presentation.html</a:t>
            </a:r>
            <a:endParaRPr lang="en-US" sz="2000" dirty="0"/>
          </a:p>
          <a:p>
            <a:pPr lvl="1">
              <a:spcBef>
                <a:spcPts val="600"/>
              </a:spcBef>
              <a:buFont typeface="Wingdings" panose="05000000000000000000" pitchFamily="2" charset="2"/>
              <a:buChar char="u"/>
            </a:pPr>
            <a:r>
              <a:rPr lang="en-US" sz="2000" dirty="0">
                <a:solidFill>
                  <a:srgbClr val="0070C0"/>
                </a:solidFill>
              </a:rPr>
              <a:t>Overall schedule of production of IPCC Reports including 2019 Refinement</a:t>
            </a:r>
            <a:r>
              <a:rPr lang="en-US" sz="2000" dirty="0"/>
              <a:t/>
            </a:r>
            <a:br>
              <a:rPr lang="en-US" sz="2000" dirty="0"/>
            </a:br>
            <a:r>
              <a:rPr lang="en-US" sz="2000" dirty="0">
                <a:hlinkClick r:id="rId6"/>
              </a:rPr>
              <a:t>http://www.ipcc.ch/activities/pdf/ar6_schedule.pdf#page=2</a:t>
            </a:r>
            <a:endParaRPr lang="en-US" sz="2000" dirty="0"/>
          </a:p>
          <a:p>
            <a:pPr marL="457200" lvl="1" indent="0">
              <a:spcBef>
                <a:spcPts val="600"/>
              </a:spcBef>
              <a:buNone/>
            </a:pPr>
            <a:endParaRPr lang="en-GB" sz="2000" dirty="0"/>
          </a:p>
          <a:p>
            <a:endParaRPr lang="en-US" sz="3600" dirty="0" smtClean="0">
              <a:solidFill>
                <a:srgbClr val="0070C0"/>
              </a:solidFill>
            </a:endParaRPr>
          </a:p>
        </p:txBody>
      </p:sp>
    </p:spTree>
    <p:extLst>
      <p:ext uri="{BB962C8B-B14F-4D97-AF65-F5344CB8AC3E}">
        <p14:creationId xmlns:p14="http://schemas.microsoft.com/office/powerpoint/2010/main" val="28532712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9388" y="142875"/>
            <a:ext cx="8678862" cy="1054100"/>
          </a:xfrm>
        </p:spPr>
        <p:txBody>
          <a:bodyPr/>
          <a:lstStyle/>
          <a:p>
            <a:pPr eaLnBrk="1" hangingPunct="1">
              <a:defRPr/>
            </a:pPr>
            <a:r>
              <a:rPr kumimoji="1" lang="en-US" altLang="ja-JP" dirty="0">
                <a:effectLst>
                  <a:outerShdw blurRad="38100" dist="38100" dir="2700000" algn="tl">
                    <a:srgbClr val="000000">
                      <a:alpha val="43137"/>
                    </a:srgbClr>
                  </a:outerShdw>
                </a:effectLst>
                <a:latin typeface="Arial Narrow" panose="020B0606020202030204" pitchFamily="34" charset="0"/>
              </a:rPr>
              <a:t>Various Tools – Supporting Materials</a:t>
            </a:r>
          </a:p>
        </p:txBody>
      </p:sp>
      <p:sp>
        <p:nvSpPr>
          <p:cNvPr id="37891" name="Rectangle 3"/>
          <p:cNvSpPr>
            <a:spLocks noGrp="1" noChangeArrowheads="1"/>
          </p:cNvSpPr>
          <p:nvPr>
            <p:ph type="body" idx="1"/>
          </p:nvPr>
        </p:nvSpPr>
        <p:spPr>
          <a:xfrm>
            <a:off x="385763" y="1428750"/>
            <a:ext cx="8543925" cy="4929188"/>
          </a:xfrm>
        </p:spPr>
        <p:txBody>
          <a:bodyPr/>
          <a:lstStyle/>
          <a:p>
            <a:pPr eaLnBrk="1" hangingPunct="1">
              <a:lnSpc>
                <a:spcPts val="2500"/>
              </a:lnSpc>
            </a:pPr>
            <a:r>
              <a:rPr lang="en-US" altLang="ja-JP" b="1" dirty="0">
                <a:solidFill>
                  <a:srgbClr val="0070C0"/>
                </a:solidFill>
                <a:latin typeface="Arial Narrow" panose="020B0606020202030204" pitchFamily="34" charset="0"/>
                <a:ea typeface="MS PGothic" panose="020B0600070205080204" pitchFamily="50" charset="-128"/>
              </a:rPr>
              <a:t>Emission Factor Database (EFDB)</a:t>
            </a:r>
          </a:p>
          <a:p>
            <a:pPr eaLnBrk="1" hangingPunct="1">
              <a:lnSpc>
                <a:spcPts val="2500"/>
              </a:lnSpc>
            </a:pPr>
            <a:endParaRPr lang="en-US" altLang="ja-JP" sz="2600" dirty="0">
              <a:solidFill>
                <a:srgbClr val="0070C0"/>
              </a:solidFill>
              <a:latin typeface="Arial Narrow" panose="020B0606020202030204" pitchFamily="34" charset="0"/>
              <a:ea typeface="MS PGothic" panose="020B0600070205080204" pitchFamily="50" charset="-128"/>
            </a:endParaRPr>
          </a:p>
          <a:p>
            <a:pPr eaLnBrk="1" hangingPunct="1">
              <a:lnSpc>
                <a:spcPts val="2500"/>
              </a:lnSpc>
            </a:pPr>
            <a:endParaRPr lang="en-US" altLang="ja-JP" sz="2600" dirty="0">
              <a:solidFill>
                <a:srgbClr val="0070C0"/>
              </a:solidFill>
              <a:latin typeface="Arial Narrow" panose="020B0606020202030204" pitchFamily="34" charset="0"/>
              <a:ea typeface="MS PGothic" panose="020B0600070205080204" pitchFamily="50" charset="-128"/>
            </a:endParaRPr>
          </a:p>
          <a:p>
            <a:pPr eaLnBrk="1" hangingPunct="1">
              <a:lnSpc>
                <a:spcPts val="2500"/>
              </a:lnSpc>
            </a:pPr>
            <a:r>
              <a:rPr lang="en-US" altLang="ja-JP" b="1" dirty="0">
                <a:solidFill>
                  <a:srgbClr val="0070C0"/>
                </a:solidFill>
                <a:latin typeface="Arial Narrow" panose="020B0606020202030204" pitchFamily="34" charset="0"/>
                <a:ea typeface="MS PGothic" panose="020B0600070205080204" pitchFamily="50" charset="-128"/>
              </a:rPr>
              <a:t>IPCC Inventory Software</a:t>
            </a:r>
          </a:p>
          <a:p>
            <a:pPr eaLnBrk="1" hangingPunct="1">
              <a:lnSpc>
                <a:spcPts val="2500"/>
              </a:lnSpc>
            </a:pPr>
            <a:endParaRPr lang="en-US" altLang="ja-JP" b="1" dirty="0">
              <a:solidFill>
                <a:srgbClr val="0070C0"/>
              </a:solidFill>
              <a:latin typeface="Arial Narrow" panose="020B0606020202030204" pitchFamily="34" charset="0"/>
              <a:ea typeface="MS PGothic" panose="020B0600070205080204" pitchFamily="50" charset="-128"/>
            </a:endParaRPr>
          </a:p>
          <a:p>
            <a:pPr eaLnBrk="1" hangingPunct="1">
              <a:lnSpc>
                <a:spcPts val="2500"/>
              </a:lnSpc>
            </a:pPr>
            <a:endParaRPr lang="en-US" altLang="ja-JP" b="1" dirty="0">
              <a:solidFill>
                <a:srgbClr val="0070C0"/>
              </a:solidFill>
              <a:latin typeface="Arial Narrow" panose="020B0606020202030204" pitchFamily="34" charset="0"/>
              <a:ea typeface="MS PGothic" panose="020B0600070205080204" pitchFamily="50" charset="-128"/>
            </a:endParaRPr>
          </a:p>
          <a:p>
            <a:pPr eaLnBrk="1" hangingPunct="1">
              <a:lnSpc>
                <a:spcPts val="2500"/>
              </a:lnSpc>
            </a:pPr>
            <a:r>
              <a:rPr lang="en-US" altLang="ja-JP" b="1" dirty="0">
                <a:solidFill>
                  <a:srgbClr val="0070C0"/>
                </a:solidFill>
                <a:latin typeface="Arial Narrow" panose="020B0606020202030204" pitchFamily="34" charset="0"/>
                <a:ea typeface="MS PGothic" panose="020B0600070205080204" pitchFamily="50" charset="-128"/>
              </a:rPr>
              <a:t>Primer for 2006 IPCC Guidelines</a:t>
            </a:r>
          </a:p>
          <a:p>
            <a:pPr eaLnBrk="1" hangingPunct="1">
              <a:lnSpc>
                <a:spcPts val="2500"/>
              </a:lnSpc>
            </a:pPr>
            <a:endParaRPr lang="en-US" altLang="ja-JP" b="1" dirty="0">
              <a:solidFill>
                <a:srgbClr val="0070C0"/>
              </a:solidFill>
              <a:latin typeface="Arial Narrow" panose="020B0606020202030204" pitchFamily="34" charset="0"/>
              <a:ea typeface="MS PGothic" panose="020B0600070205080204" pitchFamily="50" charset="-128"/>
            </a:endParaRPr>
          </a:p>
          <a:p>
            <a:pPr eaLnBrk="1" hangingPunct="1">
              <a:lnSpc>
                <a:spcPts val="2500"/>
              </a:lnSpc>
            </a:pPr>
            <a:endParaRPr lang="en-US" altLang="ja-JP" b="1" dirty="0">
              <a:solidFill>
                <a:srgbClr val="0070C0"/>
              </a:solidFill>
              <a:latin typeface="Arial Narrow" panose="020B0606020202030204" pitchFamily="34" charset="0"/>
              <a:ea typeface="MS PGothic" panose="020B0600070205080204" pitchFamily="50" charset="-128"/>
            </a:endParaRPr>
          </a:p>
          <a:p>
            <a:pPr eaLnBrk="1" hangingPunct="1">
              <a:lnSpc>
                <a:spcPts val="2500"/>
              </a:lnSpc>
            </a:pPr>
            <a:r>
              <a:rPr lang="en-US" altLang="ja-JP" b="1" dirty="0">
                <a:solidFill>
                  <a:srgbClr val="0070C0"/>
                </a:solidFill>
                <a:latin typeface="Arial Narrow" panose="020B0606020202030204" pitchFamily="34" charset="0"/>
                <a:ea typeface="MS PGothic" panose="020B0600070205080204" pitchFamily="50" charset="-128"/>
              </a:rPr>
              <a:t>Reports of Expert Meetings</a:t>
            </a:r>
          </a:p>
          <a:p>
            <a:pPr eaLnBrk="1" hangingPunct="1">
              <a:lnSpc>
                <a:spcPts val="2500"/>
              </a:lnSpc>
            </a:pPr>
            <a:endParaRPr lang="en-US" altLang="ja-JP" b="1" dirty="0">
              <a:solidFill>
                <a:srgbClr val="0070C0"/>
              </a:solidFill>
              <a:latin typeface="Arial Narrow" panose="020B0606020202030204" pitchFamily="34" charset="0"/>
              <a:ea typeface="MS PGothic" panose="020B0600070205080204" pitchFamily="50" charset="-128"/>
            </a:endParaRPr>
          </a:p>
          <a:p>
            <a:pPr eaLnBrk="1" hangingPunct="1">
              <a:lnSpc>
                <a:spcPts val="2500"/>
              </a:lnSpc>
            </a:pPr>
            <a:endParaRPr lang="en-US" altLang="ja-JP" b="1" dirty="0">
              <a:solidFill>
                <a:srgbClr val="0070C0"/>
              </a:solidFill>
              <a:latin typeface="Arial Narrow" panose="020B0606020202030204" pitchFamily="34" charset="0"/>
              <a:ea typeface="MS PGothic" panose="020B0600070205080204" pitchFamily="50" charset="-128"/>
            </a:endParaRPr>
          </a:p>
        </p:txBody>
      </p:sp>
      <p:sp>
        <p:nvSpPr>
          <p:cNvPr id="37892" name="Text Box 7"/>
          <p:cNvSpPr txBox="1">
            <a:spLocks noChangeArrowheads="1"/>
          </p:cNvSpPr>
          <p:nvPr/>
        </p:nvSpPr>
        <p:spPr bwMode="auto">
          <a:xfrm>
            <a:off x="1686690" y="1881073"/>
            <a:ext cx="5183188" cy="466725"/>
          </a:xfrm>
          <a:prstGeom prst="rect">
            <a:avLst/>
          </a:prstGeom>
          <a:solidFill>
            <a:srgbClr val="FFFF99"/>
          </a:solidFill>
          <a:ln w="9525" algn="ctr">
            <a:solidFill>
              <a:schemeClr val="tx1"/>
            </a:solidFill>
            <a:miter lim="800000"/>
            <a:headEnd/>
            <a:tailEnd/>
          </a:ln>
        </p:spPr>
        <p:txBody>
          <a:bodyPr>
            <a:spAutoFit/>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50000"/>
              </a:spcBef>
              <a:buFontTx/>
              <a:buNone/>
            </a:pPr>
            <a:r>
              <a:rPr lang="en-US" altLang="ja-JP" sz="2400">
                <a:solidFill>
                  <a:schemeClr val="tx1"/>
                </a:solidFill>
                <a:latin typeface="Arial Narrow" panose="020B0606020202030204" pitchFamily="34" charset="0"/>
                <a:ea typeface="MS PGothic" panose="020B0600070205080204" pitchFamily="50" charset="-128"/>
              </a:rPr>
              <a:t>http://www.ipcc-nggip.iges.or.jp/</a:t>
            </a:r>
            <a:r>
              <a:rPr lang="en-US" altLang="en-US" sz="2400">
                <a:solidFill>
                  <a:schemeClr val="tx1"/>
                </a:solidFill>
                <a:latin typeface="Arial Narrow" panose="020B0606020202030204" pitchFamily="34" charset="0"/>
              </a:rPr>
              <a:t>EFDB/</a:t>
            </a:r>
            <a:endParaRPr lang="ja-JP" altLang="en-US" sz="2400">
              <a:solidFill>
                <a:schemeClr val="tx1"/>
              </a:solidFill>
              <a:latin typeface="Arial Narrow" panose="020B0606020202030204" pitchFamily="34" charset="0"/>
              <a:ea typeface="MS PGothic" panose="020B0600070205080204" pitchFamily="50" charset="-128"/>
            </a:endParaRPr>
          </a:p>
        </p:txBody>
      </p:sp>
      <p:sp>
        <p:nvSpPr>
          <p:cNvPr id="6" name="Text Box 7"/>
          <p:cNvSpPr txBox="1">
            <a:spLocks noChangeArrowheads="1"/>
          </p:cNvSpPr>
          <p:nvPr/>
        </p:nvSpPr>
        <p:spPr bwMode="auto">
          <a:xfrm>
            <a:off x="1273969" y="3103984"/>
            <a:ext cx="6489700" cy="461962"/>
          </a:xfrm>
          <a:prstGeom prst="rect">
            <a:avLst/>
          </a:prstGeom>
          <a:solidFill>
            <a:srgbClr val="FFFF99"/>
          </a:solidFill>
          <a:ln w="9525" algn="ctr">
            <a:solidFill>
              <a:schemeClr val="tx1"/>
            </a:solidFill>
            <a:miter lim="800000"/>
            <a:headEnd/>
            <a:tailEnd/>
          </a:ln>
        </p:spPr>
        <p:txBody>
          <a:bodyPr>
            <a:spAutoFit/>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50000"/>
              </a:spcBef>
              <a:buFontTx/>
              <a:buNone/>
            </a:pPr>
            <a:r>
              <a:rPr lang="en-US" altLang="ja-JP" sz="2400" dirty="0">
                <a:solidFill>
                  <a:schemeClr val="tx1"/>
                </a:solidFill>
                <a:latin typeface="Arial Narrow" panose="020B0606020202030204" pitchFamily="34" charset="0"/>
                <a:ea typeface="MS PGothic" panose="020B0600070205080204" pitchFamily="50" charset="-128"/>
              </a:rPr>
              <a:t>http://www.ipcc-nggip.iges.or.jp/software/index.html</a:t>
            </a:r>
            <a:endParaRPr lang="ja-JP" altLang="en-US" sz="2400" dirty="0">
              <a:solidFill>
                <a:schemeClr val="tx1"/>
              </a:solidFill>
              <a:latin typeface="Arial Narrow" panose="020B0606020202030204" pitchFamily="34" charset="0"/>
              <a:ea typeface="MS PGothic" panose="020B0600070205080204" pitchFamily="50" charset="-128"/>
            </a:endParaRPr>
          </a:p>
        </p:txBody>
      </p:sp>
      <p:sp>
        <p:nvSpPr>
          <p:cNvPr id="7" name="Text Box 7"/>
          <p:cNvSpPr txBox="1">
            <a:spLocks noChangeArrowheads="1"/>
          </p:cNvSpPr>
          <p:nvPr/>
        </p:nvSpPr>
        <p:spPr bwMode="auto">
          <a:xfrm>
            <a:off x="1273969" y="4322132"/>
            <a:ext cx="6477918" cy="466725"/>
          </a:xfrm>
          <a:prstGeom prst="rect">
            <a:avLst/>
          </a:prstGeom>
          <a:solidFill>
            <a:srgbClr val="FFFF99"/>
          </a:solidFill>
          <a:ln w="9525" algn="ctr">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0" lang="en-US" altLang="ja-JP" sz="2400" dirty="0">
                <a:latin typeface="Arial Narrow" panose="020B0606020202030204" pitchFamily="34" charset="0"/>
              </a:rPr>
              <a:t>http://www.ipcc-nggip.iges.or.jp/</a:t>
            </a:r>
            <a:r>
              <a:rPr kumimoji="0" lang="en-US" altLang="en-US" sz="2400" dirty="0">
                <a:latin typeface="Arial Narrow" panose="020B0606020202030204" pitchFamily="34" charset="0"/>
              </a:rPr>
              <a:t>support/support.</a:t>
            </a:r>
            <a:r>
              <a:rPr kumimoji="0" lang="en-US" altLang="ja-JP" sz="2400" dirty="0">
                <a:latin typeface="Arial Narrow" panose="020B0606020202030204" pitchFamily="34" charset="0"/>
              </a:rPr>
              <a:t>html</a:t>
            </a:r>
            <a:endParaRPr kumimoji="0" lang="ja-JP" altLang="en-US" sz="2400" dirty="0">
              <a:latin typeface="Arial Narrow" panose="020B0606020202030204" pitchFamily="34" charset="0"/>
            </a:endParaRPr>
          </a:p>
        </p:txBody>
      </p:sp>
      <p:sp>
        <p:nvSpPr>
          <p:cNvPr id="8" name="Text Box 7"/>
          <p:cNvSpPr txBox="1">
            <a:spLocks noChangeArrowheads="1"/>
          </p:cNvSpPr>
          <p:nvPr/>
        </p:nvSpPr>
        <p:spPr bwMode="auto">
          <a:xfrm>
            <a:off x="1273969" y="5545043"/>
            <a:ext cx="6477918" cy="466725"/>
          </a:xfrm>
          <a:prstGeom prst="rect">
            <a:avLst/>
          </a:prstGeom>
          <a:solidFill>
            <a:srgbClr val="FFFF99"/>
          </a:solidFill>
          <a:ln w="9525" algn="ctr">
            <a:solidFill>
              <a:schemeClr val="tx1"/>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0" lang="en-US" altLang="ja-JP" sz="2400" dirty="0">
                <a:latin typeface="Arial Narrow" panose="020B0606020202030204" pitchFamily="34" charset="0"/>
              </a:rPr>
              <a:t>http://www.ipcc-nggip.iges.or.jp/meeting/meeting.html</a:t>
            </a:r>
            <a:endParaRPr kumimoji="0" lang="ja-JP" altLang="en-US" sz="2400" dirty="0">
              <a:latin typeface="Arial Narrow" panose="020B0606020202030204" pitchFamily="34" charset="0"/>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547100" cy="1008063"/>
          </a:xfrm>
        </p:spPr>
        <p:txBody>
          <a:bodyPr/>
          <a:lstStyle/>
          <a:p>
            <a:pPr eaLnBrk="1" hangingPunct="1">
              <a:defRPr/>
            </a:pPr>
            <a:r>
              <a:rPr kumimoji="1" lang="en-GB" altLang="ja-JP" dirty="0">
                <a:effectLst>
                  <a:outerShdw blurRad="38100" dist="38100" dir="2700000" algn="tl">
                    <a:srgbClr val="000000">
                      <a:alpha val="43137"/>
                    </a:srgbClr>
                  </a:outerShdw>
                </a:effectLst>
              </a:rPr>
              <a:t>Various Tools </a:t>
            </a:r>
            <a:r>
              <a:rPr kumimoji="1" lang="en-GB" altLang="ja-JP" dirty="0" smtClean="0">
                <a:effectLst>
                  <a:outerShdw blurRad="38100" dist="38100" dir="2700000" algn="tl">
                    <a:srgbClr val="000000">
                      <a:alpha val="43137"/>
                    </a:srgbClr>
                  </a:outerShdw>
                </a:effectLst>
              </a:rPr>
              <a:t>– </a:t>
            </a:r>
            <a:r>
              <a:rPr kumimoji="1" lang="en-GB" altLang="ja-JP" dirty="0">
                <a:effectLst>
                  <a:outerShdw blurRad="38100" dist="38100" dir="2700000" algn="tl">
                    <a:srgbClr val="000000">
                      <a:alpha val="43137"/>
                    </a:srgbClr>
                  </a:outerShdw>
                </a:effectLst>
              </a:rPr>
              <a:t>FAQ Website</a:t>
            </a:r>
          </a:p>
        </p:txBody>
      </p:sp>
      <p:sp>
        <p:nvSpPr>
          <p:cNvPr id="41987" name="Content Placeholder 2"/>
          <p:cNvSpPr>
            <a:spLocks noGrp="1"/>
          </p:cNvSpPr>
          <p:nvPr>
            <p:ph idx="1"/>
          </p:nvPr>
        </p:nvSpPr>
        <p:spPr>
          <a:xfrm>
            <a:off x="457200" y="903288"/>
            <a:ext cx="8378825" cy="5359400"/>
          </a:xfrm>
          <a:ln/>
        </p:spPr>
        <p:txBody>
          <a:bodyPr/>
          <a:lstStyle/>
          <a:p>
            <a:pPr eaLnBrk="1" hangingPunct="1">
              <a:buFontTx/>
              <a:buChar char="•"/>
            </a:pPr>
            <a:r>
              <a:rPr lang="en-US" altLang="ja-JP" dirty="0">
                <a:solidFill>
                  <a:srgbClr val="0070C0"/>
                </a:solidFill>
                <a:ea typeface="MS PGothic" panose="020B0600070205080204" pitchFamily="50" charset="-128"/>
              </a:rPr>
              <a:t>Answers to frequently asked questions (FAQs) such as:</a:t>
            </a:r>
          </a:p>
          <a:p>
            <a:pPr lvl="2" eaLnBrk="1" hangingPunct="1"/>
            <a:r>
              <a:rPr lang="en-US" altLang="ja-JP" dirty="0">
                <a:solidFill>
                  <a:srgbClr val="0070C0"/>
                </a:solidFill>
                <a:ea typeface="MS PGothic" panose="020B0600070205080204" pitchFamily="50" charset="-128"/>
              </a:rPr>
              <a:t>Q1-3-2: “What is the difference between accuracy and precision? Does uncertainty assessment relate to both?”</a:t>
            </a:r>
          </a:p>
          <a:p>
            <a:pPr lvl="2" eaLnBrk="1" hangingPunct="1"/>
            <a:r>
              <a:rPr lang="en-US" altLang="ja-JP" dirty="0">
                <a:solidFill>
                  <a:srgbClr val="0070C0"/>
                </a:solidFill>
                <a:ea typeface="MS PGothic" panose="020B0600070205080204" pitchFamily="50" charset="-128"/>
              </a:rPr>
              <a:t>Q2-10: “According to the IPCC Guidelines CO</a:t>
            </a:r>
            <a:r>
              <a:rPr lang="en-US" altLang="ja-JP" baseline="-25000" dirty="0">
                <a:solidFill>
                  <a:srgbClr val="0070C0"/>
                </a:solidFill>
                <a:ea typeface="MS PGothic" panose="020B0600070205080204" pitchFamily="50" charset="-128"/>
              </a:rPr>
              <a:t>2</a:t>
            </a:r>
            <a:r>
              <a:rPr lang="en-US" altLang="ja-JP" dirty="0">
                <a:solidFill>
                  <a:srgbClr val="0070C0"/>
                </a:solidFill>
                <a:ea typeface="MS PGothic" panose="020B0600070205080204" pitchFamily="50" charset="-128"/>
              </a:rPr>
              <a:t> Emissions from the combustion of biomass are reported as zero in the Energy sector. Do the IPCC Guidelines consider biomass used for energy to be carbon neutral?”</a:t>
            </a:r>
          </a:p>
          <a:p>
            <a:pPr lvl="1" eaLnBrk="1" hangingPunct="1"/>
            <a:r>
              <a:rPr lang="en-US" altLang="ja-JP" dirty="0">
                <a:solidFill>
                  <a:srgbClr val="0070C0"/>
                </a:solidFill>
                <a:ea typeface="MS PGothic" panose="020B0600070205080204" pitchFamily="50" charset="-128"/>
              </a:rPr>
              <a:t>Continuously updated</a:t>
            </a:r>
          </a:p>
          <a:p>
            <a:pPr lvl="2" eaLnBrk="1" hangingPunct="1"/>
            <a:r>
              <a:rPr lang="en-US" altLang="ja-JP" dirty="0">
                <a:solidFill>
                  <a:srgbClr val="0070C0"/>
                </a:solidFill>
                <a:ea typeface="MS PGothic" panose="020B0600070205080204" pitchFamily="50" charset="-128"/>
              </a:rPr>
              <a:t>For</a:t>
            </a:r>
            <a:r>
              <a:rPr lang="ja-JP" altLang="en-US" dirty="0">
                <a:solidFill>
                  <a:srgbClr val="0070C0"/>
                </a:solidFill>
                <a:ea typeface="MS PGothic" panose="020B0600070205080204" pitchFamily="50" charset="-128"/>
              </a:rPr>
              <a:t> </a:t>
            </a:r>
            <a:r>
              <a:rPr lang="en-US" altLang="ja-JP" dirty="0">
                <a:solidFill>
                  <a:srgbClr val="0070C0"/>
                </a:solidFill>
                <a:ea typeface="MS PGothic" panose="020B0600070205080204" pitchFamily="50" charset="-128"/>
              </a:rPr>
              <a:t>example, a new set of Q&amp;As on the use of 2006 Guidelines in other areas has been recently added following a relevant expert meeting.</a:t>
            </a: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382" y="4259770"/>
            <a:ext cx="7332617" cy="259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7"/>
          <p:cNvSpPr txBox="1">
            <a:spLocks noChangeArrowheads="1"/>
          </p:cNvSpPr>
          <p:nvPr/>
        </p:nvSpPr>
        <p:spPr bwMode="auto">
          <a:xfrm>
            <a:off x="1114153" y="4406129"/>
            <a:ext cx="6337300" cy="466725"/>
          </a:xfrm>
          <a:prstGeom prst="rect">
            <a:avLst/>
          </a:prstGeom>
          <a:solidFill>
            <a:srgbClr val="FFFF99"/>
          </a:solidFill>
          <a:ln w="9525" algn="ctr">
            <a:solidFill>
              <a:schemeClr val="tx1"/>
            </a:solidFill>
            <a:miter lim="800000"/>
            <a:headEnd/>
            <a:tailEnd/>
          </a:ln>
        </p:spPr>
        <p:txBody>
          <a:bodyPr>
            <a:spAutoFit/>
          </a:bodyPr>
          <a:lstStyle>
            <a:lvl1pPr>
              <a:spcBef>
                <a:spcPct val="20000"/>
              </a:spcBef>
              <a:buChar char="•"/>
              <a:defRPr sz="2800">
                <a:solidFill>
                  <a:srgbClr val="5492CD"/>
                </a:solidFill>
                <a:latin typeface="Frutiger LT Pro 57 Condensed" pitchFamily="34" charset="0"/>
              </a:defRPr>
            </a:lvl1pPr>
            <a:lvl2pPr marL="742950" indent="-285750">
              <a:spcBef>
                <a:spcPct val="20000"/>
              </a:spcBef>
              <a:buChar char="–"/>
              <a:defRPr sz="2400">
                <a:solidFill>
                  <a:srgbClr val="5B92E5"/>
                </a:solidFill>
                <a:latin typeface="Frutiger LT Pro 57 Condensed" pitchFamily="34" charset="0"/>
              </a:defRPr>
            </a:lvl2pPr>
            <a:lvl3pPr marL="1143000" indent="-228600">
              <a:spcBef>
                <a:spcPct val="20000"/>
              </a:spcBef>
              <a:buChar char="•"/>
              <a:defRPr sz="2000">
                <a:solidFill>
                  <a:srgbClr val="5B92E5"/>
                </a:solidFill>
                <a:latin typeface="Frutiger LT Pro 57 Condensed" pitchFamily="34" charset="0"/>
              </a:defRPr>
            </a:lvl3pPr>
            <a:lvl4pPr marL="1600200" indent="-228600">
              <a:spcBef>
                <a:spcPct val="20000"/>
              </a:spcBef>
              <a:buChar char="–"/>
              <a:defRPr>
                <a:solidFill>
                  <a:srgbClr val="5B92E5"/>
                </a:solidFill>
                <a:latin typeface="Frutiger LT Pro 57 Condensed" pitchFamily="34" charset="0"/>
              </a:defRPr>
            </a:lvl4pPr>
            <a:lvl5pPr marL="2057400" indent="-228600">
              <a:spcBef>
                <a:spcPct val="20000"/>
              </a:spcBef>
              <a:buChar char="»"/>
              <a:defRPr sz="1600">
                <a:solidFill>
                  <a:srgbClr val="5B92E5"/>
                </a:solidFill>
                <a:latin typeface="Frutiger LT Pro 57 Condensed" pitchFamily="34" charset="0"/>
              </a:defRPr>
            </a:lvl5pPr>
            <a:lvl6pPr marL="2514600" indent="-228600" eaLnBrk="0" fontAlgn="base" hangingPunct="0">
              <a:spcBef>
                <a:spcPct val="20000"/>
              </a:spcBef>
              <a:spcAft>
                <a:spcPct val="0"/>
              </a:spcAft>
              <a:buChar char="»"/>
              <a:defRPr sz="1600">
                <a:solidFill>
                  <a:srgbClr val="5B92E5"/>
                </a:solidFill>
                <a:latin typeface="Frutiger LT Pro 57 Condensed" pitchFamily="34" charset="0"/>
              </a:defRPr>
            </a:lvl6pPr>
            <a:lvl7pPr marL="2971800" indent="-228600" eaLnBrk="0" fontAlgn="base" hangingPunct="0">
              <a:spcBef>
                <a:spcPct val="20000"/>
              </a:spcBef>
              <a:spcAft>
                <a:spcPct val="0"/>
              </a:spcAft>
              <a:buChar char="»"/>
              <a:defRPr sz="1600">
                <a:solidFill>
                  <a:srgbClr val="5B92E5"/>
                </a:solidFill>
                <a:latin typeface="Frutiger LT Pro 57 Condensed" pitchFamily="34" charset="0"/>
              </a:defRPr>
            </a:lvl7pPr>
            <a:lvl8pPr marL="3429000" indent="-228600" eaLnBrk="0" fontAlgn="base" hangingPunct="0">
              <a:spcBef>
                <a:spcPct val="20000"/>
              </a:spcBef>
              <a:spcAft>
                <a:spcPct val="0"/>
              </a:spcAft>
              <a:buChar char="»"/>
              <a:defRPr sz="1600">
                <a:solidFill>
                  <a:srgbClr val="5B92E5"/>
                </a:solidFill>
                <a:latin typeface="Frutiger LT Pro 57 Condensed" pitchFamily="34" charset="0"/>
              </a:defRPr>
            </a:lvl8pPr>
            <a:lvl9pPr marL="3886200" indent="-228600" eaLnBrk="0" fontAlgn="base" hangingPunct="0">
              <a:spcBef>
                <a:spcPct val="20000"/>
              </a:spcBef>
              <a:spcAft>
                <a:spcPct val="0"/>
              </a:spcAft>
              <a:buChar char="»"/>
              <a:defRPr sz="1600">
                <a:solidFill>
                  <a:srgbClr val="5B92E5"/>
                </a:solidFill>
                <a:latin typeface="Frutiger LT Pro 57 Condensed" pitchFamily="34" charset="0"/>
              </a:defRPr>
            </a:lvl9pPr>
          </a:lstStyle>
          <a:p>
            <a:pPr algn="ctr" eaLnBrk="1" hangingPunct="1">
              <a:spcBef>
                <a:spcPct val="50000"/>
              </a:spcBef>
              <a:buFontTx/>
              <a:buNone/>
            </a:pPr>
            <a:r>
              <a:rPr lang="en-US" altLang="ja-JP" sz="2400" dirty="0">
                <a:solidFill>
                  <a:schemeClr val="tx1"/>
                </a:solidFill>
                <a:latin typeface="Arial Narrow" panose="020B0606020202030204" pitchFamily="34" charset="0"/>
                <a:ea typeface="MS PGothic" panose="020B0600070205080204" pitchFamily="50" charset="-128"/>
              </a:rPr>
              <a:t>http://www.ipcc-nggip.iges.or.jp/faq/faq.html</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54100" y="163513"/>
            <a:ext cx="7918450" cy="682307"/>
          </a:xfrm>
        </p:spPr>
        <p:txBody>
          <a:bodyPr/>
          <a:lstStyle/>
          <a:p>
            <a:pPr eaLnBrk="1" hangingPunct="1">
              <a:defRPr/>
            </a:pPr>
            <a:r>
              <a:rPr kumimoji="1" lang="en-GB" dirty="0">
                <a:effectLst>
                  <a:outerShdw blurRad="38100" dist="38100" dir="2700000" algn="tl">
                    <a:srgbClr val="000000">
                      <a:alpha val="43137"/>
                    </a:srgbClr>
                  </a:outerShdw>
                </a:effectLst>
                <a:latin typeface="Arial Narrow" pitchFamily="34" charset="0"/>
              </a:rPr>
              <a:t>Summary</a:t>
            </a:r>
          </a:p>
        </p:txBody>
      </p:sp>
      <p:sp>
        <p:nvSpPr>
          <p:cNvPr id="44035" name="Rectangle 3"/>
          <p:cNvSpPr>
            <a:spLocks noGrp="1" noChangeArrowheads="1"/>
          </p:cNvSpPr>
          <p:nvPr>
            <p:ph idx="1"/>
          </p:nvPr>
        </p:nvSpPr>
        <p:spPr>
          <a:xfrm>
            <a:off x="1028700" y="845820"/>
            <a:ext cx="8115300" cy="5795010"/>
          </a:xfrm>
        </p:spPr>
        <p:txBody>
          <a:bodyPr/>
          <a:lstStyle/>
          <a:p>
            <a:pPr marL="457200" indent="-457200" eaLnBrk="1" hangingPunct="1">
              <a:buFont typeface="Wingdings" panose="05000000000000000000" pitchFamily="2" charset="2"/>
              <a:buChar char="ü"/>
            </a:pPr>
            <a:r>
              <a:rPr lang="en-US" altLang="ja-JP" sz="2000" dirty="0">
                <a:solidFill>
                  <a:srgbClr val="0070C0"/>
                </a:solidFill>
                <a:latin typeface="Arial Narrow" panose="020B0606020202030204" pitchFamily="34" charset="0"/>
                <a:ea typeface="MS PGothic" panose="020B0600070205080204" pitchFamily="50" charset="-128"/>
              </a:rPr>
              <a:t>Emission inventories have several uses.</a:t>
            </a:r>
          </a:p>
          <a:p>
            <a:pPr marL="1257300" lvl="2" indent="-457200" eaLnBrk="1" hangingPunct="1">
              <a:buFont typeface="Wingdings" panose="05000000000000000000" pitchFamily="2" charset="2"/>
              <a:buChar char="Ø"/>
            </a:pPr>
            <a:r>
              <a:rPr lang="en-US" altLang="ja-JP" sz="1600" dirty="0">
                <a:solidFill>
                  <a:srgbClr val="0070C0"/>
                </a:solidFill>
                <a:latin typeface="Arial Narrow" panose="020B0606020202030204" pitchFamily="34" charset="0"/>
                <a:ea typeface="MS PGothic" panose="020B0600070205080204" pitchFamily="50" charset="-128"/>
              </a:rPr>
              <a:t>They help understand problems and are a key to policy development as well as reporting and monitoring progress towards targets.</a:t>
            </a:r>
          </a:p>
          <a:p>
            <a:pPr marL="457200" indent="-457200" eaLnBrk="1" hangingPunct="1">
              <a:buFont typeface="Wingdings" panose="05000000000000000000" pitchFamily="2" charset="2"/>
              <a:buChar char="ü"/>
            </a:pPr>
            <a:r>
              <a:rPr lang="en-US" altLang="ja-JP" sz="2000" dirty="0">
                <a:solidFill>
                  <a:srgbClr val="0070C0"/>
                </a:solidFill>
                <a:latin typeface="Arial Narrow" panose="020B0606020202030204" pitchFamily="34" charset="0"/>
                <a:ea typeface="MS PGothic" panose="020B0600070205080204" pitchFamily="50" charset="-128"/>
              </a:rPr>
              <a:t>They are estimates and cannot be completely measured.</a:t>
            </a:r>
          </a:p>
          <a:p>
            <a:pPr marL="457200" indent="-457200" eaLnBrk="1" hangingPunct="1">
              <a:buFont typeface="Wingdings" panose="05000000000000000000" pitchFamily="2" charset="2"/>
              <a:buChar char="ü"/>
            </a:pPr>
            <a:r>
              <a:rPr lang="en-US" altLang="ja-JP" sz="2000" dirty="0">
                <a:solidFill>
                  <a:srgbClr val="0070C0"/>
                </a:solidFill>
                <a:latin typeface="Arial Narrow" panose="020B0606020202030204" pitchFamily="34" charset="0"/>
                <a:ea typeface="MS PGothic" panose="020B0600070205080204" pitchFamily="50" charset="-128"/>
              </a:rPr>
              <a:t>Inventory management and “good practice” is as important as the emission estimation itself.</a:t>
            </a:r>
            <a:endParaRPr lang="en-GB" altLang="ja-JP" sz="2000" dirty="0">
              <a:solidFill>
                <a:srgbClr val="0070C0"/>
              </a:solidFill>
              <a:latin typeface="Arial Narrow" panose="020B0606020202030204" pitchFamily="34" charset="0"/>
              <a:ea typeface="MS PGothic" panose="020B0600070205080204" pitchFamily="50" charset="-128"/>
            </a:endParaRPr>
          </a:p>
          <a:p>
            <a:pPr marL="457200" indent="-457200" eaLnBrk="1" hangingPunct="1">
              <a:buFont typeface="Wingdings" panose="05000000000000000000" pitchFamily="2" charset="2"/>
              <a:buChar char="ü"/>
            </a:pPr>
            <a:r>
              <a:rPr lang="en-GB" altLang="ja-JP" sz="2000" dirty="0">
                <a:solidFill>
                  <a:srgbClr val="0070C0"/>
                </a:solidFill>
                <a:latin typeface="Arial Narrow" panose="020B0606020202030204" pitchFamily="34" charset="0"/>
                <a:ea typeface="MS PGothic" panose="020B0600070205080204" pitchFamily="50" charset="-128"/>
              </a:rPr>
              <a:t>The same basic methodological approaches are used from 1996 Guidelines, through GPG 2000 &amp; GPG LULUCF to 2006 Guidelines.</a:t>
            </a:r>
          </a:p>
          <a:p>
            <a:pPr marL="457200" indent="-457200" eaLnBrk="1" hangingPunct="1">
              <a:buFont typeface="Wingdings" panose="05000000000000000000" pitchFamily="2" charset="2"/>
              <a:buChar char="ü"/>
            </a:pPr>
            <a:r>
              <a:rPr lang="en-GB" altLang="ja-JP" sz="2000" dirty="0">
                <a:solidFill>
                  <a:srgbClr val="0070C0"/>
                </a:solidFill>
                <a:latin typeface="Arial Narrow" panose="020B0606020202030204" pitchFamily="34" charset="0"/>
                <a:ea typeface="MS PGothic" panose="020B0600070205080204" pitchFamily="50" charset="-128"/>
              </a:rPr>
              <a:t>The 2006 Guidelines maintain, with improvements, the methods of earlier guidelines and integrate GPG.</a:t>
            </a:r>
          </a:p>
          <a:p>
            <a:pPr marL="457200" indent="-457200" eaLnBrk="1" hangingPunct="1">
              <a:buFont typeface="Wingdings" panose="05000000000000000000" pitchFamily="2" charset="2"/>
              <a:buChar char="ü"/>
            </a:pPr>
            <a:r>
              <a:rPr lang="en-GB" altLang="ja-JP" sz="2000" dirty="0">
                <a:solidFill>
                  <a:srgbClr val="0070C0"/>
                </a:solidFill>
                <a:latin typeface="Arial Narrow" panose="020B0606020202030204" pitchFamily="34" charset="0"/>
                <a:ea typeface="MS PGothic" panose="020B0600070205080204" pitchFamily="50" charset="-128"/>
              </a:rPr>
              <a:t>The 2006 Guidelines provide improved guidance in some areas, more and improved default data.</a:t>
            </a:r>
          </a:p>
          <a:p>
            <a:pPr marL="1257300" lvl="2" indent="-342900" eaLnBrk="1" hangingPunct="1">
              <a:buFont typeface="Wingdings" panose="05000000000000000000" pitchFamily="2" charset="2"/>
              <a:buChar char="Ø"/>
            </a:pPr>
            <a:r>
              <a:rPr lang="en-GB" altLang="ja-JP" sz="1600" dirty="0">
                <a:solidFill>
                  <a:srgbClr val="0070C0"/>
                </a:solidFill>
                <a:latin typeface="Arial Narrow" panose="020B0606020202030204" pitchFamily="34" charset="0"/>
                <a:ea typeface="MS PGothic" panose="020B0600070205080204" pitchFamily="50" charset="-128"/>
              </a:rPr>
              <a:t>Wider coverage of gases</a:t>
            </a:r>
          </a:p>
          <a:p>
            <a:pPr marL="1257300" lvl="2" indent="-342900" eaLnBrk="1" hangingPunct="1">
              <a:buFont typeface="Wingdings" panose="05000000000000000000" pitchFamily="2" charset="2"/>
              <a:buChar char="Ø"/>
            </a:pPr>
            <a:r>
              <a:rPr lang="en-GB" altLang="ja-JP" sz="1600" dirty="0">
                <a:solidFill>
                  <a:srgbClr val="0070C0"/>
                </a:solidFill>
                <a:latin typeface="Arial Narrow" panose="020B0606020202030204" pitchFamily="34" charset="0"/>
                <a:ea typeface="MS PGothic" panose="020B0600070205080204" pitchFamily="50" charset="-128"/>
              </a:rPr>
              <a:t>Additional sources covered</a:t>
            </a:r>
          </a:p>
          <a:p>
            <a:pPr marL="1257300" lvl="2" indent="-342900" eaLnBrk="1" hangingPunct="1">
              <a:buFont typeface="Wingdings" panose="05000000000000000000" pitchFamily="2" charset="2"/>
              <a:buChar char="Ø"/>
            </a:pPr>
            <a:r>
              <a:rPr lang="en-GB" altLang="ja-JP" sz="1600" dirty="0">
                <a:solidFill>
                  <a:srgbClr val="0070C0"/>
                </a:solidFill>
                <a:latin typeface="Arial Narrow" panose="020B0606020202030204" pitchFamily="34" charset="0"/>
                <a:ea typeface="MS PGothic" panose="020B0600070205080204" pitchFamily="50" charset="-128"/>
              </a:rPr>
              <a:t>All estimates are now of actual annual emissions (“potential” emissions not needed)</a:t>
            </a:r>
          </a:p>
          <a:p>
            <a:pPr marL="1257300" lvl="2" indent="-342900" eaLnBrk="1" hangingPunct="1">
              <a:buFont typeface="Wingdings" panose="05000000000000000000" pitchFamily="2" charset="2"/>
              <a:buChar char="Ø"/>
            </a:pPr>
            <a:r>
              <a:rPr lang="en-GB" altLang="ja-JP" sz="1600" dirty="0">
                <a:solidFill>
                  <a:srgbClr val="0070C0"/>
                </a:solidFill>
                <a:latin typeface="Arial Narrow" panose="020B0606020202030204" pitchFamily="34" charset="0"/>
                <a:ea typeface="MS PGothic" panose="020B0600070205080204" pitchFamily="50" charset="-128"/>
              </a:rPr>
              <a:t>Categories simplified and clarified in some areas</a:t>
            </a:r>
          </a:p>
          <a:p>
            <a:pPr marL="457200" indent="-457200" eaLnBrk="1" hangingPunct="1">
              <a:buFont typeface="Wingdings" panose="05000000000000000000" pitchFamily="2" charset="2"/>
              <a:buChar char="ü"/>
            </a:pPr>
            <a:r>
              <a:rPr lang="en-GB" altLang="ja-JP" sz="2000" dirty="0">
                <a:solidFill>
                  <a:srgbClr val="0070C0"/>
                </a:solidFill>
                <a:latin typeface="Arial Narrow" panose="020B0606020202030204" pitchFamily="34" charset="0"/>
                <a:ea typeface="MS PGothic" panose="020B0600070205080204" pitchFamily="50" charset="-128"/>
              </a:rPr>
              <a:t>The 2006 Guidelines do not pre-empt accounting choices </a:t>
            </a:r>
            <a:br>
              <a:rPr lang="en-GB" altLang="ja-JP" sz="2000" dirty="0">
                <a:solidFill>
                  <a:srgbClr val="0070C0"/>
                </a:solidFill>
                <a:latin typeface="Arial Narrow" panose="020B0606020202030204" pitchFamily="34" charset="0"/>
                <a:ea typeface="MS PGothic" panose="020B0600070205080204" pitchFamily="50" charset="-128"/>
              </a:rPr>
            </a:br>
            <a:r>
              <a:rPr lang="en-GB" altLang="ja-JP" sz="2000" dirty="0">
                <a:solidFill>
                  <a:srgbClr val="0070C0"/>
                </a:solidFill>
                <a:latin typeface="Arial Narrow" panose="020B0606020202030204" pitchFamily="34" charset="0"/>
                <a:ea typeface="MS PGothic" panose="020B0600070205080204" pitchFamily="50" charset="-128"/>
              </a:rPr>
              <a:t>– all the information needed is retained.</a:t>
            </a:r>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subTitle" idx="1"/>
          </p:nvPr>
        </p:nvSpPr>
        <p:spPr>
          <a:xfrm>
            <a:off x="0" y="3519025"/>
            <a:ext cx="9144000" cy="1144588"/>
          </a:xfrm>
        </p:spPr>
        <p:txBody>
          <a:bodyPr/>
          <a:lstStyle/>
          <a:p>
            <a:pPr algn="ctr" eaLnBrk="1" hangingPunct="1"/>
            <a:r>
              <a:rPr lang="en-US" altLang="ja-JP" sz="6000" dirty="0">
                <a:solidFill>
                  <a:srgbClr val="C00000"/>
                </a:solidFill>
                <a:latin typeface="Arial Narrow" panose="020B0606020202030204" pitchFamily="34" charset="0"/>
                <a:ea typeface="MS PGothic" panose="020B0600070205080204" pitchFamily="50" charset="-128"/>
              </a:rPr>
              <a:t>  Thank </a:t>
            </a:r>
            <a:r>
              <a:rPr lang="en-US" altLang="ja-JP" sz="6000" dirty="0" smtClean="0">
                <a:solidFill>
                  <a:srgbClr val="C00000"/>
                </a:solidFill>
                <a:latin typeface="Arial Narrow" panose="020B0606020202030204" pitchFamily="34" charset="0"/>
                <a:ea typeface="MS PGothic" panose="020B0600070205080204" pitchFamily="50" charset="-128"/>
              </a:rPr>
              <a:t>you!</a:t>
            </a:r>
            <a:endParaRPr lang="en-GB" altLang="ja-JP" sz="6000" dirty="0">
              <a:solidFill>
                <a:srgbClr val="C00000"/>
              </a:solidFill>
              <a:latin typeface="Arial Narrow" panose="020B0606020202030204" pitchFamily="34" charset="0"/>
              <a:ea typeface="MS PGothic" panose="020B0600070205080204" pitchFamily="50" charset="-128"/>
            </a:endParaRP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8638" y="163513"/>
            <a:ext cx="8289925"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Why?</a:t>
            </a:r>
          </a:p>
        </p:txBody>
      </p:sp>
      <p:sp>
        <p:nvSpPr>
          <p:cNvPr id="27651" name="Rectangle 3"/>
          <p:cNvSpPr>
            <a:spLocks noGrp="1" noChangeArrowheads="1"/>
          </p:cNvSpPr>
          <p:nvPr>
            <p:ph idx="1"/>
          </p:nvPr>
        </p:nvSpPr>
        <p:spPr>
          <a:xfrm>
            <a:off x="1108800" y="1336675"/>
            <a:ext cx="7578000" cy="4768925"/>
          </a:xfrm>
        </p:spPr>
        <p:txBody>
          <a:bodyPr/>
          <a:lstStyle/>
          <a:p>
            <a:pPr eaLnBrk="1" hangingPunct="1">
              <a:lnSpc>
                <a:spcPct val="90000"/>
              </a:lnSpc>
            </a:pPr>
            <a:r>
              <a:rPr lang="en-GB" altLang="ja-JP" dirty="0">
                <a:solidFill>
                  <a:srgbClr val="0070C0"/>
                </a:solidFill>
                <a:latin typeface="Arial Narrow" pitchFamily="34" charset="0"/>
                <a:ea typeface="MS PGothic" pitchFamily="50" charset="-128"/>
              </a:rPr>
              <a:t>Scientific Understanding</a:t>
            </a:r>
          </a:p>
          <a:p>
            <a:pPr lvl="1" eaLnBrk="1" hangingPunct="1">
              <a:lnSpc>
                <a:spcPct val="90000"/>
              </a:lnSpc>
            </a:pPr>
            <a:r>
              <a:rPr lang="en-GB" altLang="ja-JP" dirty="0">
                <a:solidFill>
                  <a:srgbClr val="0070C0"/>
                </a:solidFill>
                <a:latin typeface="Arial Narrow" pitchFamily="34" charset="0"/>
                <a:ea typeface="MS PGothic" pitchFamily="50" charset="-128"/>
              </a:rPr>
              <a:t>Input to models</a:t>
            </a:r>
          </a:p>
          <a:p>
            <a:pPr lvl="1" eaLnBrk="1" hangingPunct="1">
              <a:lnSpc>
                <a:spcPct val="90000"/>
              </a:lnSpc>
            </a:pPr>
            <a:r>
              <a:rPr lang="en-GB" altLang="ja-JP" dirty="0">
                <a:solidFill>
                  <a:srgbClr val="0070C0"/>
                </a:solidFill>
                <a:latin typeface="Arial Narrow" pitchFamily="34" charset="0"/>
                <a:ea typeface="MS PGothic" pitchFamily="50" charset="-128"/>
              </a:rPr>
              <a:t>Understand link between environmental pollution and effects to sources of pollution</a:t>
            </a:r>
          </a:p>
          <a:p>
            <a:pPr lvl="1" eaLnBrk="1" hangingPunct="1">
              <a:lnSpc>
                <a:spcPct val="90000"/>
              </a:lnSpc>
            </a:pPr>
            <a:endParaRPr lang="en-GB" altLang="ja-JP" sz="2000" dirty="0">
              <a:solidFill>
                <a:srgbClr val="0070C0"/>
              </a:solidFill>
              <a:latin typeface="Arial Narrow" pitchFamily="34" charset="0"/>
              <a:ea typeface="MS PGothic" pitchFamily="50" charset="-128"/>
            </a:endParaRPr>
          </a:p>
          <a:p>
            <a:pPr eaLnBrk="1" hangingPunct="1">
              <a:lnSpc>
                <a:spcPct val="90000"/>
              </a:lnSpc>
            </a:pPr>
            <a:r>
              <a:rPr lang="en-GB" altLang="ja-JP" dirty="0">
                <a:solidFill>
                  <a:srgbClr val="0070C0"/>
                </a:solidFill>
                <a:latin typeface="Arial Narrow" pitchFamily="34" charset="0"/>
                <a:ea typeface="MS PGothic" pitchFamily="50" charset="-128"/>
              </a:rPr>
              <a:t>Policy</a:t>
            </a:r>
          </a:p>
          <a:p>
            <a:pPr lvl="1" eaLnBrk="1" hangingPunct="1">
              <a:lnSpc>
                <a:spcPct val="90000"/>
              </a:lnSpc>
            </a:pPr>
            <a:r>
              <a:rPr lang="en-GB" altLang="ja-JP" dirty="0">
                <a:solidFill>
                  <a:srgbClr val="0070C0"/>
                </a:solidFill>
                <a:latin typeface="Arial Narrow" pitchFamily="34" charset="0"/>
                <a:ea typeface="MS PGothic" pitchFamily="50" charset="-128"/>
              </a:rPr>
              <a:t>Before any pollution problem can be efficiently controlled we need to know the sources and amounts emitted</a:t>
            </a:r>
          </a:p>
          <a:p>
            <a:pPr lvl="1" eaLnBrk="1" hangingPunct="1">
              <a:lnSpc>
                <a:spcPct val="90000"/>
              </a:lnSpc>
            </a:pPr>
            <a:r>
              <a:rPr lang="en-GB" altLang="ja-JP" dirty="0">
                <a:solidFill>
                  <a:srgbClr val="0070C0"/>
                </a:solidFill>
                <a:latin typeface="Arial Narrow" pitchFamily="34" charset="0"/>
                <a:ea typeface="MS PGothic" pitchFamily="50" charset="-128"/>
              </a:rPr>
              <a:t>To help  develop cost-effective policy</a:t>
            </a:r>
          </a:p>
          <a:p>
            <a:pPr lvl="1" eaLnBrk="1" hangingPunct="1">
              <a:lnSpc>
                <a:spcPct val="90000"/>
              </a:lnSpc>
            </a:pPr>
            <a:r>
              <a:rPr lang="en-GB" altLang="ja-JP" dirty="0">
                <a:solidFill>
                  <a:srgbClr val="0070C0"/>
                </a:solidFill>
                <a:latin typeface="Arial Narrow" pitchFamily="34" charset="0"/>
                <a:ea typeface="MS PGothic" pitchFamily="50" charset="-128"/>
              </a:rPr>
              <a:t>To monitor progress towards policy goals</a:t>
            </a:r>
          </a:p>
          <a:p>
            <a:pPr lvl="1" eaLnBrk="1" hangingPunct="1">
              <a:lnSpc>
                <a:spcPct val="90000"/>
              </a:lnSpc>
            </a:pPr>
            <a:r>
              <a:rPr lang="en-GB" altLang="ja-JP" dirty="0">
                <a:solidFill>
                  <a:srgbClr val="0070C0"/>
                </a:solidFill>
                <a:latin typeface="Arial Narrow" pitchFamily="34" charset="0"/>
                <a:ea typeface="MS PGothic" pitchFamily="50" charset="-128"/>
              </a:rPr>
              <a:t>To inform the public</a:t>
            </a:r>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447675" y="265113"/>
            <a:ext cx="8331200" cy="831850"/>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DPSIR</a:t>
            </a:r>
          </a:p>
        </p:txBody>
      </p:sp>
      <p:sp>
        <p:nvSpPr>
          <p:cNvPr id="10249" name="Rectangle 9"/>
          <p:cNvSpPr>
            <a:spLocks noChangeArrowheads="1"/>
          </p:cNvSpPr>
          <p:nvPr/>
        </p:nvSpPr>
        <p:spPr bwMode="auto">
          <a:xfrm>
            <a:off x="2119358" y="1412875"/>
            <a:ext cx="1733506" cy="936625"/>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lgn="ctr">
            <a:solidFill>
              <a:schemeClr val="tx1"/>
            </a:solidFill>
            <a:miter lim="800000"/>
            <a:headEnd/>
            <a:tailEnd/>
          </a:ln>
          <a:scene3d>
            <a:camera prst="orthographicFront"/>
            <a:lightRig rig="threePt" dir="t"/>
          </a:scene3d>
          <a:sp3d>
            <a:bevelT w="88900" h="88900"/>
          </a:sp3d>
        </p:spPr>
        <p:txBody>
          <a:bodyPr wrap="none" anchor="ctr"/>
          <a:lstStyle/>
          <a:p>
            <a:pPr marL="342900" indent="-342900">
              <a:spcAft>
                <a:spcPct val="50000"/>
              </a:spcAft>
              <a:defRPr/>
            </a:pPr>
            <a:r>
              <a:rPr kumimoji="1" lang="en-GB" b="1" dirty="0">
                <a:latin typeface="Arial Narrow" panose="020B0606020202030204" pitchFamily="34" charset="0"/>
                <a:ea typeface="MS PGothic" pitchFamily="34" charset="-128"/>
              </a:rPr>
              <a:t>DRIVERS</a:t>
            </a:r>
          </a:p>
          <a:p>
            <a:pPr marL="342900" indent="-342900">
              <a:spcAft>
                <a:spcPct val="50000"/>
              </a:spcAft>
              <a:defRPr/>
            </a:pPr>
            <a:r>
              <a:rPr kumimoji="1" lang="en-GB" sz="1200" b="1" dirty="0">
                <a:latin typeface="Arial Narrow" panose="020B0606020202030204" pitchFamily="34" charset="0"/>
                <a:ea typeface="MS PGothic" pitchFamily="34" charset="-128"/>
              </a:rPr>
              <a:t>e.g. Industry </a:t>
            </a:r>
            <a:br>
              <a:rPr kumimoji="1" lang="en-GB" sz="1200" b="1" dirty="0">
                <a:latin typeface="Arial Narrow" panose="020B0606020202030204" pitchFamily="34" charset="0"/>
                <a:ea typeface="MS PGothic" pitchFamily="34" charset="-128"/>
              </a:rPr>
            </a:br>
            <a:r>
              <a:rPr kumimoji="1" lang="en-GB" sz="1200" b="1" dirty="0">
                <a:latin typeface="Arial Narrow" panose="020B0606020202030204" pitchFamily="34" charset="0"/>
                <a:ea typeface="MS PGothic" pitchFamily="34" charset="-128"/>
              </a:rPr>
              <a:t>&amp; transport</a:t>
            </a:r>
          </a:p>
        </p:txBody>
      </p:sp>
      <p:sp>
        <p:nvSpPr>
          <p:cNvPr id="10254" name="Rectangle 14"/>
          <p:cNvSpPr>
            <a:spLocks noChangeArrowheads="1"/>
          </p:cNvSpPr>
          <p:nvPr/>
        </p:nvSpPr>
        <p:spPr bwMode="auto">
          <a:xfrm>
            <a:off x="5867400" y="1412875"/>
            <a:ext cx="1952002" cy="489585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lgn="ctr">
            <a:solidFill>
              <a:schemeClr val="tx1"/>
            </a:solidFill>
            <a:miter lim="800000"/>
            <a:headEnd/>
            <a:tailEnd/>
          </a:ln>
          <a:scene3d>
            <a:camera prst="orthographicFront"/>
            <a:lightRig rig="threePt" dir="t"/>
          </a:scene3d>
          <a:sp3d>
            <a:bevelT w="88900" h="88900"/>
          </a:sp3d>
        </p:spPr>
        <p:txBody>
          <a:bodyPr wrap="none" anchor="ct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ct val="50000"/>
              </a:spcAft>
              <a:buFont typeface="Wingdings" pitchFamily="2" charset="2"/>
              <a:buNone/>
              <a:defRPr/>
            </a:pPr>
            <a:r>
              <a:rPr kumimoji="1" lang="en-GB" altLang="ja-JP" b="1" dirty="0">
                <a:latin typeface="Arial Narrow" panose="020B0606020202030204" pitchFamily="34" charset="0"/>
                <a:ea typeface="MS PGothic" pitchFamily="50" charset="-128"/>
              </a:rPr>
              <a:t>RESPONSES</a:t>
            </a:r>
          </a:p>
          <a:p>
            <a:pPr eaLnBrk="1" hangingPunct="1">
              <a:spcAft>
                <a:spcPct val="50000"/>
              </a:spcAft>
              <a:buFont typeface="Wingdings" pitchFamily="2" charset="2"/>
              <a:buNone/>
              <a:defRPr/>
            </a:pPr>
            <a:r>
              <a:rPr kumimoji="1" lang="en-GB" altLang="ja-JP" sz="1400" dirty="0">
                <a:latin typeface="Arial Narrow" panose="020B0606020202030204" pitchFamily="34" charset="0"/>
                <a:ea typeface="MS PGothic" pitchFamily="50" charset="-128"/>
              </a:rPr>
              <a:t>e.g. Adaptation </a:t>
            </a:r>
            <a:br>
              <a:rPr kumimoji="1" lang="en-GB" altLang="ja-JP" sz="1400" dirty="0">
                <a:latin typeface="Arial Narrow" panose="020B0606020202030204" pitchFamily="34" charset="0"/>
                <a:ea typeface="MS PGothic" pitchFamily="50" charset="-128"/>
              </a:rPr>
            </a:br>
            <a:r>
              <a:rPr kumimoji="1" lang="en-GB" altLang="ja-JP" sz="1400" dirty="0">
                <a:latin typeface="Arial Narrow" panose="020B0606020202030204" pitchFamily="34" charset="0"/>
                <a:ea typeface="MS PGothic" pitchFamily="50" charset="-128"/>
              </a:rPr>
              <a:t>and Mitigation – </a:t>
            </a:r>
            <a:br>
              <a:rPr kumimoji="1" lang="en-GB" altLang="ja-JP" sz="1400" dirty="0">
                <a:latin typeface="Arial Narrow" panose="020B0606020202030204" pitchFamily="34" charset="0"/>
                <a:ea typeface="MS PGothic" pitchFamily="50" charset="-128"/>
              </a:rPr>
            </a:br>
            <a:r>
              <a:rPr kumimoji="1" lang="en-GB" altLang="ja-JP" sz="1400" dirty="0">
                <a:latin typeface="Arial Narrow" panose="020B0606020202030204" pitchFamily="34" charset="0"/>
                <a:ea typeface="MS PGothic" pitchFamily="50" charset="-128"/>
              </a:rPr>
              <a:t>sea defences, </a:t>
            </a:r>
            <a:br>
              <a:rPr kumimoji="1" lang="en-GB" altLang="ja-JP" sz="1400" dirty="0">
                <a:latin typeface="Arial Narrow" panose="020B0606020202030204" pitchFamily="34" charset="0"/>
                <a:ea typeface="MS PGothic" pitchFamily="50" charset="-128"/>
              </a:rPr>
            </a:br>
            <a:r>
              <a:rPr kumimoji="1" lang="en-GB" altLang="ja-JP" sz="1400" dirty="0">
                <a:latin typeface="Arial Narrow" panose="020B0606020202030204" pitchFamily="34" charset="0"/>
                <a:ea typeface="MS PGothic" pitchFamily="50" charset="-128"/>
              </a:rPr>
              <a:t>public transport, </a:t>
            </a:r>
            <a:br>
              <a:rPr kumimoji="1" lang="en-GB" altLang="ja-JP" sz="1400" dirty="0">
                <a:latin typeface="Arial Narrow" panose="020B0606020202030204" pitchFamily="34" charset="0"/>
                <a:ea typeface="MS PGothic" pitchFamily="50" charset="-128"/>
              </a:rPr>
            </a:br>
            <a:r>
              <a:rPr kumimoji="1" lang="en-GB" altLang="ja-JP" sz="1400" dirty="0">
                <a:latin typeface="Arial Narrow" panose="020B0606020202030204" pitchFamily="34" charset="0"/>
                <a:ea typeface="MS PGothic" pitchFamily="50" charset="-128"/>
              </a:rPr>
              <a:t>emission controls, </a:t>
            </a:r>
            <a:br>
              <a:rPr kumimoji="1" lang="en-GB" altLang="ja-JP" sz="1400" dirty="0">
                <a:latin typeface="Arial Narrow" panose="020B0606020202030204" pitchFamily="34" charset="0"/>
                <a:ea typeface="MS PGothic" pitchFamily="50" charset="-128"/>
              </a:rPr>
            </a:br>
            <a:r>
              <a:rPr kumimoji="1" lang="en-GB" altLang="ja-JP" sz="1400" dirty="0">
                <a:latin typeface="Arial Narrow" panose="020B0606020202030204" pitchFamily="34" charset="0"/>
                <a:ea typeface="MS PGothic" pitchFamily="50" charset="-128"/>
              </a:rPr>
              <a:t>fuel switching</a:t>
            </a:r>
          </a:p>
        </p:txBody>
      </p:sp>
      <p:sp>
        <p:nvSpPr>
          <p:cNvPr id="10255" name="Rectangle 15"/>
          <p:cNvSpPr>
            <a:spLocks noChangeArrowheads="1"/>
          </p:cNvSpPr>
          <p:nvPr/>
        </p:nvSpPr>
        <p:spPr bwMode="auto">
          <a:xfrm>
            <a:off x="2076628" y="5300663"/>
            <a:ext cx="1774647" cy="100965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lgn="ctr">
            <a:solidFill>
              <a:schemeClr val="tx1"/>
            </a:solidFill>
            <a:miter lim="800000"/>
            <a:headEnd/>
            <a:tailEnd/>
          </a:ln>
          <a:scene3d>
            <a:camera prst="orthographicFront"/>
            <a:lightRig rig="threePt" dir="t"/>
          </a:scene3d>
          <a:sp3d>
            <a:bevelT w="88900" h="88900"/>
          </a:sp3d>
        </p:spPr>
        <p:txBody>
          <a:bodyPr wrap="none" anchor="ctr"/>
          <a:lstStyle/>
          <a:p>
            <a:pPr marL="342900" indent="-342900">
              <a:spcAft>
                <a:spcPct val="50000"/>
              </a:spcAft>
              <a:defRPr/>
            </a:pPr>
            <a:r>
              <a:rPr kumimoji="1" lang="en-GB" b="1" dirty="0">
                <a:latin typeface="Arial Narrow" panose="020B0606020202030204" pitchFamily="34" charset="0"/>
                <a:ea typeface="MS PGothic" pitchFamily="34" charset="-128"/>
              </a:rPr>
              <a:t>IMPACT</a:t>
            </a:r>
          </a:p>
          <a:p>
            <a:pPr marL="342900" indent="-342900">
              <a:spcAft>
                <a:spcPct val="50000"/>
              </a:spcAft>
              <a:defRPr/>
            </a:pPr>
            <a:r>
              <a:rPr kumimoji="1" lang="en-GB" sz="1200" b="1" dirty="0">
                <a:latin typeface="Arial Narrow" panose="020B0606020202030204" pitchFamily="34" charset="0"/>
                <a:ea typeface="MS PGothic" pitchFamily="34" charset="-128"/>
              </a:rPr>
              <a:t>e.g. temperature,</a:t>
            </a:r>
            <a:br>
              <a:rPr kumimoji="1" lang="en-GB" sz="1200" b="1" dirty="0">
                <a:latin typeface="Arial Narrow" panose="020B0606020202030204" pitchFamily="34" charset="0"/>
                <a:ea typeface="MS PGothic" pitchFamily="34" charset="-128"/>
              </a:rPr>
            </a:br>
            <a:r>
              <a:rPr kumimoji="1" lang="en-GB" sz="1200" b="1" dirty="0">
                <a:latin typeface="Arial Narrow" panose="020B0606020202030204" pitchFamily="34" charset="0"/>
                <a:ea typeface="MS PGothic" pitchFamily="34" charset="-128"/>
              </a:rPr>
              <a:t>sea level,</a:t>
            </a:r>
            <a:br>
              <a:rPr kumimoji="1" lang="en-GB" sz="1200" b="1" dirty="0">
                <a:latin typeface="Arial Narrow" panose="020B0606020202030204" pitchFamily="34" charset="0"/>
                <a:ea typeface="MS PGothic" pitchFamily="34" charset="-128"/>
              </a:rPr>
            </a:br>
            <a:r>
              <a:rPr kumimoji="1" lang="en-GB" sz="1200" b="1" dirty="0">
                <a:latin typeface="Arial Narrow" panose="020B0606020202030204" pitchFamily="34" charset="0"/>
                <a:ea typeface="MS PGothic" pitchFamily="34" charset="-128"/>
              </a:rPr>
              <a:t>storm intensity</a:t>
            </a:r>
          </a:p>
        </p:txBody>
      </p:sp>
      <p:sp>
        <p:nvSpPr>
          <p:cNvPr id="10256" name="Rectangle 16"/>
          <p:cNvSpPr>
            <a:spLocks noChangeArrowheads="1"/>
          </p:cNvSpPr>
          <p:nvPr/>
        </p:nvSpPr>
        <p:spPr bwMode="auto">
          <a:xfrm>
            <a:off x="2076628" y="3979863"/>
            <a:ext cx="1774647" cy="1008062"/>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lgn="ctr">
            <a:solidFill>
              <a:schemeClr val="tx1"/>
            </a:solidFill>
            <a:miter lim="800000"/>
            <a:headEnd/>
            <a:tailEnd/>
          </a:ln>
          <a:scene3d>
            <a:camera prst="orthographicFront"/>
            <a:lightRig rig="threePt" dir="t"/>
          </a:scene3d>
          <a:sp3d>
            <a:bevelT w="88900" h="88900"/>
          </a:sp3d>
        </p:spPr>
        <p:txBody>
          <a:bodyPr wrap="none" anchor="ctr"/>
          <a:lstStyle/>
          <a:p>
            <a:pPr marL="342900" indent="-342900">
              <a:spcAft>
                <a:spcPct val="50000"/>
              </a:spcAft>
              <a:defRPr/>
            </a:pPr>
            <a:r>
              <a:rPr kumimoji="1" lang="en-GB" b="1" dirty="0">
                <a:latin typeface="Arial Narrow" panose="020B0606020202030204" pitchFamily="34" charset="0"/>
                <a:ea typeface="MS PGothic" pitchFamily="34" charset="-128"/>
              </a:rPr>
              <a:t>STATE</a:t>
            </a:r>
          </a:p>
          <a:p>
            <a:pPr marL="342900" indent="-342900">
              <a:spcAft>
                <a:spcPct val="50000"/>
              </a:spcAft>
              <a:defRPr/>
            </a:pPr>
            <a:r>
              <a:rPr kumimoji="1" lang="en-GB" sz="1200" b="1" dirty="0">
                <a:latin typeface="Arial Narrow" panose="020B0606020202030204" pitchFamily="34" charset="0"/>
                <a:ea typeface="MS PGothic" pitchFamily="34" charset="-128"/>
              </a:rPr>
              <a:t>e.g. </a:t>
            </a:r>
            <a:r>
              <a:rPr kumimoji="1" lang="en-GB" sz="1200" b="1" dirty="0" smtClean="0">
                <a:latin typeface="Arial Narrow" panose="020B0606020202030204" pitchFamily="34" charset="0"/>
                <a:ea typeface="MS PGothic" pitchFamily="34" charset="-128"/>
              </a:rPr>
              <a:t>ambient</a:t>
            </a:r>
            <a:br>
              <a:rPr kumimoji="1" lang="en-GB" sz="1200" b="1" dirty="0" smtClean="0">
                <a:latin typeface="Arial Narrow" panose="020B0606020202030204" pitchFamily="34" charset="0"/>
                <a:ea typeface="MS PGothic" pitchFamily="34" charset="-128"/>
              </a:rPr>
            </a:br>
            <a:r>
              <a:rPr kumimoji="1" lang="en-GB" sz="1200" b="1" dirty="0" smtClean="0">
                <a:latin typeface="Arial Narrow" panose="020B0606020202030204" pitchFamily="34" charset="0"/>
                <a:ea typeface="MS PGothic" pitchFamily="34" charset="-128"/>
              </a:rPr>
              <a:t>concentrations</a:t>
            </a:r>
            <a:endParaRPr kumimoji="1" lang="en-GB" sz="1200" b="1" dirty="0">
              <a:latin typeface="Arial Narrow" panose="020B0606020202030204" pitchFamily="34" charset="0"/>
              <a:ea typeface="MS PGothic" pitchFamily="34" charset="-128"/>
            </a:endParaRPr>
          </a:p>
        </p:txBody>
      </p:sp>
      <p:sp>
        <p:nvSpPr>
          <p:cNvPr id="10257" name="Rectangle 17"/>
          <p:cNvSpPr>
            <a:spLocks noChangeArrowheads="1"/>
          </p:cNvSpPr>
          <p:nvPr/>
        </p:nvSpPr>
        <p:spPr bwMode="auto">
          <a:xfrm>
            <a:off x="2102266" y="2660650"/>
            <a:ext cx="1750598" cy="1008063"/>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lgn="ctr">
            <a:solidFill>
              <a:schemeClr val="tx1"/>
            </a:solidFill>
            <a:miter lim="800000"/>
            <a:headEnd/>
            <a:tailEnd/>
          </a:ln>
          <a:scene3d>
            <a:camera prst="orthographicFront"/>
            <a:lightRig rig="threePt" dir="t"/>
          </a:scene3d>
          <a:sp3d>
            <a:bevelT w="88900" h="88900"/>
          </a:sp3d>
        </p:spPr>
        <p:txBody>
          <a:bodyPr wrap="none" anchor="ctr"/>
          <a:lstStyle/>
          <a:p>
            <a:pPr marL="342900" indent="-342900">
              <a:spcAft>
                <a:spcPct val="50000"/>
              </a:spcAft>
              <a:defRPr/>
            </a:pPr>
            <a:r>
              <a:rPr kumimoji="1" lang="en-GB" sz="2000" b="1" dirty="0">
                <a:latin typeface="Arial Narrow" panose="020B0606020202030204" pitchFamily="34" charset="0"/>
                <a:ea typeface="MS PGothic" pitchFamily="34" charset="-128"/>
              </a:rPr>
              <a:t>PRESSURES</a:t>
            </a:r>
          </a:p>
          <a:p>
            <a:pPr marL="342900" indent="-342900">
              <a:spcAft>
                <a:spcPct val="50000"/>
              </a:spcAft>
              <a:defRPr/>
            </a:pPr>
            <a:r>
              <a:rPr kumimoji="1" lang="en-GB" sz="1200" b="1" dirty="0">
                <a:latin typeface="Arial Narrow" panose="020B0606020202030204" pitchFamily="34" charset="0"/>
                <a:ea typeface="MS PGothic" pitchFamily="34" charset="-128"/>
              </a:rPr>
              <a:t>e.g. emissions</a:t>
            </a:r>
          </a:p>
        </p:txBody>
      </p:sp>
      <p:sp>
        <p:nvSpPr>
          <p:cNvPr id="10259" name="AutoShape 19"/>
          <p:cNvSpPr>
            <a:spLocks noChangeArrowheads="1"/>
          </p:cNvSpPr>
          <p:nvPr/>
        </p:nvSpPr>
        <p:spPr bwMode="auto">
          <a:xfrm>
            <a:off x="2916238" y="2352675"/>
            <a:ext cx="287337" cy="306388"/>
          </a:xfrm>
          <a:prstGeom prst="downArrow">
            <a:avLst>
              <a:gd name="adj1" fmla="val 50000"/>
              <a:gd name="adj2" fmla="val 26658"/>
            </a:avLst>
          </a:prstGeom>
          <a:solidFill>
            <a:schemeClr val="hlink"/>
          </a:solidFill>
          <a:ln w="9525" algn="ctr">
            <a:solidFill>
              <a:schemeClr val="tx1"/>
            </a:solidFill>
            <a:miter lim="800000"/>
            <a:headEnd/>
            <a:tailEnd/>
          </a:ln>
          <a:scene3d>
            <a:camera prst="orthographicFront"/>
            <a:lightRig rig="threePt" dir="t"/>
          </a:scene3d>
          <a:sp3d>
            <a:bevelT/>
          </a:sp3d>
        </p:spPr>
        <p:txBody>
          <a:bodyPr wrap="none" anchor="ct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defRPr/>
            </a:pPr>
            <a:endParaRPr lang="en-US" altLang="ja-JP">
              <a:latin typeface="Arial Narrow" panose="020B0606020202030204" pitchFamily="34" charset="0"/>
              <a:ea typeface="MS PGothic" pitchFamily="50" charset="-128"/>
            </a:endParaRPr>
          </a:p>
        </p:txBody>
      </p:sp>
      <p:sp>
        <p:nvSpPr>
          <p:cNvPr id="10260" name="AutoShape 20"/>
          <p:cNvSpPr>
            <a:spLocks noChangeArrowheads="1"/>
          </p:cNvSpPr>
          <p:nvPr/>
        </p:nvSpPr>
        <p:spPr bwMode="auto">
          <a:xfrm>
            <a:off x="2916238" y="3668713"/>
            <a:ext cx="287337" cy="306387"/>
          </a:xfrm>
          <a:prstGeom prst="downArrow">
            <a:avLst>
              <a:gd name="adj1" fmla="val 50000"/>
              <a:gd name="adj2" fmla="val 26657"/>
            </a:avLst>
          </a:prstGeom>
          <a:solidFill>
            <a:schemeClr val="hlink"/>
          </a:solidFill>
          <a:ln w="9525" algn="ctr">
            <a:solidFill>
              <a:schemeClr val="tx1"/>
            </a:solidFill>
            <a:miter lim="800000"/>
            <a:headEnd/>
            <a:tailEnd/>
          </a:ln>
          <a:scene3d>
            <a:camera prst="orthographicFront"/>
            <a:lightRig rig="threePt" dir="t"/>
          </a:scene3d>
          <a:sp3d>
            <a:bevelT/>
          </a:sp3d>
        </p:spPr>
        <p:txBody>
          <a:bodyPr wrap="none" anchor="ct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ja-JP">
              <a:latin typeface="Arial Narrow" panose="020B0606020202030204" pitchFamily="34" charset="0"/>
              <a:ea typeface="MS PGothic" pitchFamily="50" charset="-128"/>
            </a:endParaRPr>
          </a:p>
        </p:txBody>
      </p:sp>
      <p:sp>
        <p:nvSpPr>
          <p:cNvPr id="10261" name="AutoShape 21"/>
          <p:cNvSpPr>
            <a:spLocks noChangeArrowheads="1"/>
          </p:cNvSpPr>
          <p:nvPr/>
        </p:nvSpPr>
        <p:spPr bwMode="auto">
          <a:xfrm>
            <a:off x="2916238" y="4987925"/>
            <a:ext cx="287337" cy="306388"/>
          </a:xfrm>
          <a:prstGeom prst="downArrow">
            <a:avLst>
              <a:gd name="adj1" fmla="val 50000"/>
              <a:gd name="adj2" fmla="val 26658"/>
            </a:avLst>
          </a:prstGeom>
          <a:solidFill>
            <a:schemeClr val="hlink"/>
          </a:solidFill>
          <a:ln w="9525" algn="ctr">
            <a:solidFill>
              <a:schemeClr val="tx1"/>
            </a:solidFill>
            <a:miter lim="800000"/>
            <a:headEnd/>
            <a:tailEnd/>
          </a:ln>
          <a:scene3d>
            <a:camera prst="orthographicFront"/>
            <a:lightRig rig="threePt" dir="t"/>
          </a:scene3d>
          <a:sp3d>
            <a:bevelT/>
          </a:sp3d>
        </p:spPr>
        <p:txBody>
          <a:bodyPr wrap="none" anchor="ct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Wingdings" pitchFamily="2" charset="2"/>
              <a:buNone/>
              <a:defRPr/>
            </a:pPr>
            <a:endParaRPr lang="en-US" altLang="ja-JP">
              <a:latin typeface="Arial Narrow" panose="020B0606020202030204" pitchFamily="34" charset="0"/>
              <a:ea typeface="MS PGothic" pitchFamily="50" charset="-128"/>
            </a:endParaRPr>
          </a:p>
        </p:txBody>
      </p:sp>
      <p:sp>
        <p:nvSpPr>
          <p:cNvPr id="10262" name="AutoShape 22"/>
          <p:cNvSpPr>
            <a:spLocks noChangeArrowheads="1"/>
          </p:cNvSpPr>
          <p:nvPr/>
        </p:nvSpPr>
        <p:spPr bwMode="auto">
          <a:xfrm>
            <a:off x="3840163" y="5670550"/>
            <a:ext cx="2024062" cy="271463"/>
          </a:xfrm>
          <a:prstGeom prst="leftRightArrow">
            <a:avLst>
              <a:gd name="adj1" fmla="val 50000"/>
              <a:gd name="adj2" fmla="val 149122"/>
            </a:avLst>
          </a:prstGeom>
          <a:solidFill>
            <a:schemeClr val="hlink"/>
          </a:solidFill>
          <a:ln w="9525" algn="ctr">
            <a:solidFill>
              <a:schemeClr val="tx1"/>
            </a:solidFill>
            <a:miter lim="800000"/>
            <a:headEnd/>
            <a:tailEnd/>
          </a:ln>
          <a:scene3d>
            <a:camera prst="orthographicFront"/>
            <a:lightRig rig="threePt" dir="t"/>
          </a:scene3d>
          <a:sp3d>
            <a:bevelT/>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ja-JP">
              <a:latin typeface="Arial Narrow" panose="020B0606020202030204" pitchFamily="34" charset="0"/>
              <a:ea typeface="MS PGothic" pitchFamily="50" charset="-128"/>
            </a:endParaRPr>
          </a:p>
        </p:txBody>
      </p:sp>
      <p:sp>
        <p:nvSpPr>
          <p:cNvPr id="10263" name="AutoShape 23"/>
          <p:cNvSpPr>
            <a:spLocks noChangeArrowheads="1"/>
          </p:cNvSpPr>
          <p:nvPr/>
        </p:nvSpPr>
        <p:spPr bwMode="auto">
          <a:xfrm>
            <a:off x="3848100" y="4348163"/>
            <a:ext cx="2020888" cy="269875"/>
          </a:xfrm>
          <a:prstGeom prst="leftArrow">
            <a:avLst>
              <a:gd name="adj1" fmla="val 50000"/>
              <a:gd name="adj2" fmla="val 187206"/>
            </a:avLst>
          </a:prstGeom>
          <a:solidFill>
            <a:schemeClr val="hlink"/>
          </a:solidFill>
          <a:ln w="9525" algn="ctr">
            <a:solidFill>
              <a:schemeClr val="tx1"/>
            </a:solidFill>
            <a:miter lim="800000"/>
            <a:headEnd/>
            <a:tailEnd/>
          </a:ln>
          <a:scene3d>
            <a:camera prst="orthographicFront"/>
            <a:lightRig rig="threePt" dir="t"/>
          </a:scene3d>
          <a:sp3d>
            <a:bevelT/>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ja-JP">
              <a:latin typeface="Arial Narrow" panose="020B0606020202030204" pitchFamily="34" charset="0"/>
              <a:ea typeface="MS PGothic" pitchFamily="50" charset="-128"/>
            </a:endParaRPr>
          </a:p>
        </p:txBody>
      </p:sp>
      <p:sp>
        <p:nvSpPr>
          <p:cNvPr id="10266" name="AutoShape 26"/>
          <p:cNvSpPr>
            <a:spLocks noChangeArrowheads="1"/>
          </p:cNvSpPr>
          <p:nvPr/>
        </p:nvSpPr>
        <p:spPr bwMode="auto">
          <a:xfrm>
            <a:off x="3844925" y="3028950"/>
            <a:ext cx="2020888" cy="269875"/>
          </a:xfrm>
          <a:prstGeom prst="leftArrow">
            <a:avLst>
              <a:gd name="adj1" fmla="val 50000"/>
              <a:gd name="adj2" fmla="val 187206"/>
            </a:avLst>
          </a:prstGeom>
          <a:solidFill>
            <a:schemeClr val="hlink"/>
          </a:solidFill>
          <a:ln w="9525" algn="ctr">
            <a:solidFill>
              <a:schemeClr val="tx1"/>
            </a:solidFill>
            <a:miter lim="800000"/>
            <a:headEnd/>
            <a:tailEnd/>
          </a:ln>
          <a:scene3d>
            <a:camera prst="orthographicFront"/>
            <a:lightRig rig="threePt" dir="t"/>
          </a:scene3d>
          <a:sp3d>
            <a:bevelT/>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ja-JP">
              <a:latin typeface="Arial Narrow" panose="020B0606020202030204" pitchFamily="34" charset="0"/>
              <a:ea typeface="MS PGothic" pitchFamily="50" charset="-128"/>
            </a:endParaRPr>
          </a:p>
        </p:txBody>
      </p:sp>
      <p:sp>
        <p:nvSpPr>
          <p:cNvPr id="10267" name="AutoShape 27"/>
          <p:cNvSpPr>
            <a:spLocks noChangeArrowheads="1"/>
          </p:cNvSpPr>
          <p:nvPr/>
        </p:nvSpPr>
        <p:spPr bwMode="auto">
          <a:xfrm>
            <a:off x="3848100" y="1746250"/>
            <a:ext cx="2020888" cy="269875"/>
          </a:xfrm>
          <a:prstGeom prst="leftArrow">
            <a:avLst>
              <a:gd name="adj1" fmla="val 50000"/>
              <a:gd name="adj2" fmla="val 187206"/>
            </a:avLst>
          </a:prstGeom>
          <a:solidFill>
            <a:schemeClr val="hlink"/>
          </a:solidFill>
          <a:ln w="9525" algn="ctr">
            <a:solidFill>
              <a:schemeClr val="tx1"/>
            </a:solidFill>
            <a:miter lim="800000"/>
            <a:headEnd/>
            <a:tailEnd/>
          </a:ln>
          <a:scene3d>
            <a:camera prst="orthographicFront"/>
            <a:lightRig rig="threePt" dir="t"/>
          </a:scene3d>
          <a:sp3d>
            <a:bevelT/>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ja-JP">
              <a:latin typeface="Arial Narrow" panose="020B0606020202030204" pitchFamily="34" charset="0"/>
              <a:ea typeface="MS PGothic" pitchFamily="50" charset="-128"/>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fade">
                                      <p:cBhvr>
                                        <p:cTn id="7" dur="500"/>
                                        <p:tgtEl>
                                          <p:spTgt spid="102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fade">
                                      <p:cBhvr>
                                        <p:cTn id="12" dur="500"/>
                                        <p:tgtEl>
                                          <p:spTgt spid="10256"/>
                                        </p:tgtEl>
                                      </p:cBhvr>
                                    </p:animEffect>
                                  </p:childTnLst>
                                </p:cTn>
                              </p:par>
                              <p:par>
                                <p:cTn id="13" presetID="10" presetClass="entr" presetSubtype="0" fill="hold" nodeType="withEffect">
                                  <p:stCondLst>
                                    <p:cond delay="0"/>
                                  </p:stCondLst>
                                  <p:childTnLst>
                                    <p:set>
                                      <p:cBhvr>
                                        <p:cTn id="14" dur="1" fill="hold">
                                          <p:stCondLst>
                                            <p:cond delay="0"/>
                                          </p:stCondLst>
                                        </p:cTn>
                                        <p:tgtEl>
                                          <p:spTgt spid="10261"/>
                                        </p:tgtEl>
                                        <p:attrNameLst>
                                          <p:attrName>style.visibility</p:attrName>
                                        </p:attrNameLst>
                                      </p:cBhvr>
                                      <p:to>
                                        <p:strVal val="visible"/>
                                      </p:to>
                                    </p:set>
                                    <p:animEffect transition="in" filter="fade">
                                      <p:cBhvr>
                                        <p:cTn id="15" dur="500"/>
                                        <p:tgtEl>
                                          <p:spTgt spid="102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257"/>
                                        </p:tgtEl>
                                        <p:attrNameLst>
                                          <p:attrName>style.visibility</p:attrName>
                                        </p:attrNameLst>
                                      </p:cBhvr>
                                      <p:to>
                                        <p:strVal val="visible"/>
                                      </p:to>
                                    </p:set>
                                    <p:animEffect transition="in" filter="fade">
                                      <p:cBhvr>
                                        <p:cTn id="20" dur="500"/>
                                        <p:tgtEl>
                                          <p:spTgt spid="10257"/>
                                        </p:tgtEl>
                                      </p:cBhvr>
                                    </p:animEffect>
                                  </p:childTnLst>
                                </p:cTn>
                              </p:par>
                              <p:par>
                                <p:cTn id="21" presetID="10" presetClass="entr" presetSubtype="0" fill="hold" nodeType="withEffect">
                                  <p:stCondLst>
                                    <p:cond delay="0"/>
                                  </p:stCondLst>
                                  <p:childTnLst>
                                    <p:set>
                                      <p:cBhvr>
                                        <p:cTn id="22" dur="1" fill="hold">
                                          <p:stCondLst>
                                            <p:cond delay="0"/>
                                          </p:stCondLst>
                                        </p:cTn>
                                        <p:tgtEl>
                                          <p:spTgt spid="10260"/>
                                        </p:tgtEl>
                                        <p:attrNameLst>
                                          <p:attrName>style.visibility</p:attrName>
                                        </p:attrNameLst>
                                      </p:cBhvr>
                                      <p:to>
                                        <p:strVal val="visible"/>
                                      </p:to>
                                    </p:set>
                                    <p:animEffect transition="in" filter="fade">
                                      <p:cBhvr>
                                        <p:cTn id="23" dur="500"/>
                                        <p:tgtEl>
                                          <p:spTgt spid="1026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0249"/>
                                        </p:tgtEl>
                                        <p:attrNameLst>
                                          <p:attrName>style.visibility</p:attrName>
                                        </p:attrNameLst>
                                      </p:cBhvr>
                                      <p:to>
                                        <p:strVal val="visible"/>
                                      </p:to>
                                    </p:set>
                                    <p:animEffect transition="in" filter="fade">
                                      <p:cBhvr>
                                        <p:cTn id="28" dur="500"/>
                                        <p:tgtEl>
                                          <p:spTgt spid="10249"/>
                                        </p:tgtEl>
                                      </p:cBhvr>
                                    </p:animEffect>
                                  </p:childTnLst>
                                </p:cTn>
                              </p:par>
                              <p:par>
                                <p:cTn id="29" presetID="10" presetClass="entr" presetSubtype="0" fill="hold" nodeType="withEffect">
                                  <p:stCondLst>
                                    <p:cond delay="0"/>
                                  </p:stCondLst>
                                  <p:childTnLst>
                                    <p:set>
                                      <p:cBhvr>
                                        <p:cTn id="30" dur="1" fill="hold">
                                          <p:stCondLst>
                                            <p:cond delay="0"/>
                                          </p:stCondLst>
                                        </p:cTn>
                                        <p:tgtEl>
                                          <p:spTgt spid="10259"/>
                                        </p:tgtEl>
                                        <p:attrNameLst>
                                          <p:attrName>style.visibility</p:attrName>
                                        </p:attrNameLst>
                                      </p:cBhvr>
                                      <p:to>
                                        <p:strVal val="visible"/>
                                      </p:to>
                                    </p:set>
                                    <p:animEffect transition="in" filter="fade">
                                      <p:cBhvr>
                                        <p:cTn id="31" dur="500"/>
                                        <p:tgtEl>
                                          <p:spTgt spid="1025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0254"/>
                                        </p:tgtEl>
                                        <p:attrNameLst>
                                          <p:attrName>style.visibility</p:attrName>
                                        </p:attrNameLst>
                                      </p:cBhvr>
                                      <p:to>
                                        <p:strVal val="visible"/>
                                      </p:to>
                                    </p:set>
                                    <p:animEffect transition="in" filter="fade">
                                      <p:cBhvr>
                                        <p:cTn id="36" dur="500"/>
                                        <p:tgtEl>
                                          <p:spTgt spid="10254"/>
                                        </p:tgtEl>
                                      </p:cBhvr>
                                    </p:animEffect>
                                  </p:childTnLst>
                                </p:cTn>
                              </p:par>
                              <p:par>
                                <p:cTn id="37" presetID="10" presetClass="entr" presetSubtype="0" fill="hold" nodeType="withEffect">
                                  <p:stCondLst>
                                    <p:cond delay="0"/>
                                  </p:stCondLst>
                                  <p:childTnLst>
                                    <p:set>
                                      <p:cBhvr>
                                        <p:cTn id="38" dur="1" fill="hold">
                                          <p:stCondLst>
                                            <p:cond delay="0"/>
                                          </p:stCondLst>
                                        </p:cTn>
                                        <p:tgtEl>
                                          <p:spTgt spid="10262"/>
                                        </p:tgtEl>
                                        <p:attrNameLst>
                                          <p:attrName>style.visibility</p:attrName>
                                        </p:attrNameLst>
                                      </p:cBhvr>
                                      <p:to>
                                        <p:strVal val="visible"/>
                                      </p:to>
                                    </p:set>
                                    <p:animEffect transition="in" filter="fade">
                                      <p:cBhvr>
                                        <p:cTn id="39" dur="500"/>
                                        <p:tgtEl>
                                          <p:spTgt spid="10262"/>
                                        </p:tgtEl>
                                      </p:cBhvr>
                                    </p:animEffect>
                                  </p:childTnLst>
                                </p:cTn>
                              </p:par>
                              <p:par>
                                <p:cTn id="40" presetID="10" presetClass="entr" presetSubtype="0" fill="hold" nodeType="withEffect">
                                  <p:stCondLst>
                                    <p:cond delay="0"/>
                                  </p:stCondLst>
                                  <p:childTnLst>
                                    <p:set>
                                      <p:cBhvr>
                                        <p:cTn id="41" dur="1" fill="hold">
                                          <p:stCondLst>
                                            <p:cond delay="0"/>
                                          </p:stCondLst>
                                        </p:cTn>
                                        <p:tgtEl>
                                          <p:spTgt spid="10263"/>
                                        </p:tgtEl>
                                        <p:attrNameLst>
                                          <p:attrName>style.visibility</p:attrName>
                                        </p:attrNameLst>
                                      </p:cBhvr>
                                      <p:to>
                                        <p:strVal val="visible"/>
                                      </p:to>
                                    </p:set>
                                    <p:animEffect transition="in" filter="fade">
                                      <p:cBhvr>
                                        <p:cTn id="42" dur="500"/>
                                        <p:tgtEl>
                                          <p:spTgt spid="10263"/>
                                        </p:tgtEl>
                                      </p:cBhvr>
                                    </p:animEffect>
                                  </p:childTnLst>
                                </p:cTn>
                              </p:par>
                              <p:par>
                                <p:cTn id="43" presetID="10" presetClass="entr" presetSubtype="0" fill="hold" nodeType="withEffect">
                                  <p:stCondLst>
                                    <p:cond delay="0"/>
                                  </p:stCondLst>
                                  <p:childTnLst>
                                    <p:set>
                                      <p:cBhvr>
                                        <p:cTn id="44" dur="1" fill="hold">
                                          <p:stCondLst>
                                            <p:cond delay="0"/>
                                          </p:stCondLst>
                                        </p:cTn>
                                        <p:tgtEl>
                                          <p:spTgt spid="10266"/>
                                        </p:tgtEl>
                                        <p:attrNameLst>
                                          <p:attrName>style.visibility</p:attrName>
                                        </p:attrNameLst>
                                      </p:cBhvr>
                                      <p:to>
                                        <p:strVal val="visible"/>
                                      </p:to>
                                    </p:set>
                                    <p:animEffect transition="in" filter="fade">
                                      <p:cBhvr>
                                        <p:cTn id="45" dur="500"/>
                                        <p:tgtEl>
                                          <p:spTgt spid="10266"/>
                                        </p:tgtEl>
                                      </p:cBhvr>
                                    </p:animEffect>
                                  </p:childTnLst>
                                </p:cTn>
                              </p:par>
                              <p:par>
                                <p:cTn id="46" presetID="10" presetClass="entr" presetSubtype="0" fill="hold" nodeType="withEffect">
                                  <p:stCondLst>
                                    <p:cond delay="0"/>
                                  </p:stCondLst>
                                  <p:childTnLst>
                                    <p:set>
                                      <p:cBhvr>
                                        <p:cTn id="47" dur="1" fill="hold">
                                          <p:stCondLst>
                                            <p:cond delay="0"/>
                                          </p:stCondLst>
                                        </p:cTn>
                                        <p:tgtEl>
                                          <p:spTgt spid="10267"/>
                                        </p:tgtEl>
                                        <p:attrNameLst>
                                          <p:attrName>style.visibility</p:attrName>
                                        </p:attrNameLst>
                                      </p:cBhvr>
                                      <p:to>
                                        <p:strVal val="visible"/>
                                      </p:to>
                                    </p:set>
                                    <p:animEffect transition="in" filter="fade">
                                      <p:cBhvr>
                                        <p:cTn id="48" dur="5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49275" y="163513"/>
            <a:ext cx="8239125"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Why do we need inventory guidelines?</a:t>
            </a:r>
          </a:p>
        </p:txBody>
      </p:sp>
      <p:sp>
        <p:nvSpPr>
          <p:cNvPr id="29699" name="Rectangle 3"/>
          <p:cNvSpPr>
            <a:spLocks noGrp="1" noChangeArrowheads="1"/>
          </p:cNvSpPr>
          <p:nvPr>
            <p:ph idx="1"/>
          </p:nvPr>
        </p:nvSpPr>
        <p:spPr>
          <a:xfrm>
            <a:off x="1383030" y="1316038"/>
            <a:ext cx="7303770" cy="4525962"/>
          </a:xfrm>
        </p:spPr>
        <p:txBody>
          <a:bodyPr/>
          <a:lstStyle/>
          <a:p>
            <a:pPr eaLnBrk="1" hangingPunct="1"/>
            <a:r>
              <a:rPr lang="en-GB" altLang="ja-JP" sz="2400" dirty="0">
                <a:solidFill>
                  <a:srgbClr val="0070C0"/>
                </a:solidFill>
                <a:latin typeface="Arial Narrow" pitchFamily="34" charset="0"/>
                <a:ea typeface="MS PGothic" pitchFamily="50" charset="-128"/>
              </a:rPr>
              <a:t>Any international agreement to limit climate change must set emission limits/targets/aims and monitor progress in an open and transparent way</a:t>
            </a:r>
          </a:p>
          <a:p>
            <a:pPr eaLnBrk="1" hangingPunct="1"/>
            <a:r>
              <a:rPr lang="en-GB" altLang="ja-JP" sz="2400" dirty="0">
                <a:solidFill>
                  <a:srgbClr val="0070C0"/>
                </a:solidFill>
                <a:latin typeface="Arial Narrow" pitchFamily="34" charset="0"/>
                <a:ea typeface="MS PGothic" pitchFamily="50" charset="-128"/>
              </a:rPr>
              <a:t>Currently, most national emissions can only be estimated, not measured and so we need a consensus on the best way of doing this.</a:t>
            </a:r>
          </a:p>
          <a:p>
            <a:pPr lvl="1" eaLnBrk="1" hangingPunct="1">
              <a:buFont typeface="Arial Narrow" pitchFamily="34" charset="0"/>
              <a:buChar char="―"/>
            </a:pPr>
            <a:r>
              <a:rPr lang="en-US" altLang="ja-JP" dirty="0">
                <a:solidFill>
                  <a:srgbClr val="0070C0"/>
                </a:solidFill>
                <a:latin typeface="Arial Narrow" pitchFamily="34" charset="0"/>
                <a:ea typeface="MS PGothic" pitchFamily="50" charset="-128"/>
              </a:rPr>
              <a:t>Cannot measure all sources </a:t>
            </a:r>
            <a:r>
              <a:rPr lang="en-US" altLang="ja-JP" sz="2000" dirty="0">
                <a:solidFill>
                  <a:srgbClr val="0070C0"/>
                </a:solidFill>
                <a:latin typeface="Arial Narrow" pitchFamily="34" charset="0"/>
                <a:ea typeface="MS PGothic" pitchFamily="50" charset="-128"/>
              </a:rPr>
              <a:t>(e.g. road transport would be impractical; Remote sensing techniques not available)</a:t>
            </a:r>
          </a:p>
          <a:p>
            <a:pPr eaLnBrk="1" hangingPunct="1"/>
            <a:r>
              <a:rPr lang="en-GB" altLang="ja-JP" sz="2400" dirty="0">
                <a:solidFill>
                  <a:srgbClr val="0070C0"/>
                </a:solidFill>
                <a:latin typeface="Arial Narrow" pitchFamily="34" charset="0"/>
                <a:ea typeface="MS PGothic" pitchFamily="50" charset="-128"/>
              </a:rPr>
              <a:t>To do this we need </a:t>
            </a:r>
            <a:r>
              <a:rPr lang="en-GB" altLang="ja-JP" sz="2400" dirty="0" smtClean="0">
                <a:solidFill>
                  <a:srgbClr val="0070C0"/>
                </a:solidFill>
                <a:latin typeface="Arial Narrow" pitchFamily="34" charset="0"/>
                <a:ea typeface="MS PGothic" pitchFamily="50" charset="-128"/>
              </a:rPr>
              <a:t>reliable</a:t>
            </a:r>
            <a:r>
              <a:rPr lang="en-GB" altLang="ja-JP" sz="2400" dirty="0">
                <a:solidFill>
                  <a:srgbClr val="0070C0"/>
                </a:solidFill>
                <a:latin typeface="Arial Narrow" pitchFamily="34" charset="0"/>
                <a:ea typeface="MS PGothic" pitchFamily="50" charset="-128"/>
              </a:rPr>
              <a:t>, generally accepted methods and guidelines</a:t>
            </a:r>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95288" y="163513"/>
            <a:ext cx="8301037"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How?</a:t>
            </a:r>
          </a:p>
        </p:txBody>
      </p:sp>
      <p:sp>
        <p:nvSpPr>
          <p:cNvPr id="30723" name="Rectangle 3"/>
          <p:cNvSpPr>
            <a:spLocks noGrp="1" noChangeArrowheads="1"/>
          </p:cNvSpPr>
          <p:nvPr>
            <p:ph idx="1"/>
          </p:nvPr>
        </p:nvSpPr>
        <p:spPr>
          <a:xfrm>
            <a:off x="1463040" y="1235075"/>
            <a:ext cx="7142798" cy="4525963"/>
          </a:xfrm>
        </p:spPr>
        <p:txBody>
          <a:bodyPr/>
          <a:lstStyle/>
          <a:p>
            <a:pPr eaLnBrk="1" hangingPunct="1"/>
            <a:r>
              <a:rPr lang="en-GB" altLang="ja-JP" sz="2400" dirty="0">
                <a:solidFill>
                  <a:srgbClr val="0070C0"/>
                </a:solidFill>
                <a:latin typeface="Arial Narrow" pitchFamily="34" charset="0"/>
                <a:ea typeface="MS PGothic" pitchFamily="50" charset="-128"/>
              </a:rPr>
              <a:t>Make estimates based on parameters associated with emission rates</a:t>
            </a:r>
          </a:p>
          <a:p>
            <a:pPr lvl="1" eaLnBrk="1" hangingPunct="1"/>
            <a:r>
              <a:rPr lang="en-GB" altLang="ja-JP" sz="2000" dirty="0">
                <a:solidFill>
                  <a:srgbClr val="0070C0"/>
                </a:solidFill>
                <a:latin typeface="Arial Narrow" pitchFamily="34" charset="0"/>
                <a:ea typeface="MS PGothic" pitchFamily="50" charset="-128"/>
              </a:rPr>
              <a:t>CO</a:t>
            </a:r>
            <a:r>
              <a:rPr lang="en-GB" altLang="ja-JP" sz="2000" baseline="-25000" dirty="0">
                <a:solidFill>
                  <a:srgbClr val="0070C0"/>
                </a:solidFill>
                <a:latin typeface="Arial Narrow" pitchFamily="34" charset="0"/>
                <a:ea typeface="MS PGothic" pitchFamily="50" charset="-128"/>
              </a:rPr>
              <a:t>2</a:t>
            </a:r>
            <a:r>
              <a:rPr lang="en-GB" altLang="ja-JP" sz="2000" dirty="0">
                <a:solidFill>
                  <a:srgbClr val="0070C0"/>
                </a:solidFill>
                <a:latin typeface="Arial Narrow" pitchFamily="34" charset="0"/>
                <a:ea typeface="MS PGothic" pitchFamily="50" charset="-128"/>
              </a:rPr>
              <a:t> from fuel depends on carbon in fuel</a:t>
            </a:r>
          </a:p>
          <a:p>
            <a:pPr lvl="1" eaLnBrk="1" hangingPunct="1"/>
            <a:r>
              <a:rPr lang="en-GB" altLang="ja-JP" sz="2000" dirty="0" smtClean="0">
                <a:solidFill>
                  <a:srgbClr val="0070C0"/>
                </a:solidFill>
                <a:latin typeface="Arial Narrow" pitchFamily="34" charset="0"/>
                <a:ea typeface="MS PGothic" pitchFamily="50" charset="-128"/>
              </a:rPr>
              <a:t>CO</a:t>
            </a:r>
            <a:r>
              <a:rPr lang="en-GB" altLang="ja-JP" sz="2000" baseline="-25000" dirty="0" smtClean="0">
                <a:solidFill>
                  <a:srgbClr val="0070C0"/>
                </a:solidFill>
                <a:latin typeface="Arial Narrow" pitchFamily="34" charset="0"/>
                <a:ea typeface="MS PGothic" pitchFamily="50" charset="-128"/>
              </a:rPr>
              <a:t>2</a:t>
            </a:r>
            <a:r>
              <a:rPr lang="en-GB" altLang="ja-JP" sz="2000" dirty="0" smtClean="0">
                <a:solidFill>
                  <a:srgbClr val="0070C0"/>
                </a:solidFill>
                <a:latin typeface="Arial Narrow" pitchFamily="34" charset="0"/>
                <a:ea typeface="MS PGothic" pitchFamily="50" charset="-128"/>
              </a:rPr>
              <a:t> </a:t>
            </a:r>
            <a:r>
              <a:rPr lang="en-GB" altLang="ja-JP" sz="2000" dirty="0">
                <a:solidFill>
                  <a:srgbClr val="0070C0"/>
                </a:solidFill>
                <a:latin typeface="Arial Narrow" pitchFamily="34" charset="0"/>
                <a:ea typeface="MS PGothic" pitchFamily="50" charset="-128"/>
              </a:rPr>
              <a:t>proportional to amount of fuel burnt</a:t>
            </a:r>
          </a:p>
          <a:p>
            <a:pPr lvl="1" eaLnBrk="1" hangingPunct="1"/>
            <a:r>
              <a:rPr lang="en-GB" altLang="ja-JP" sz="2000" dirty="0">
                <a:solidFill>
                  <a:srgbClr val="0070C0"/>
                </a:solidFill>
                <a:latin typeface="Arial Narrow" pitchFamily="34" charset="0"/>
                <a:ea typeface="MS PGothic" pitchFamily="50" charset="-128"/>
              </a:rPr>
              <a:t>Changes on stocks of carbon in forests give emissions (or removals) of CO</a:t>
            </a:r>
            <a:r>
              <a:rPr lang="en-GB" altLang="ja-JP" sz="2000" baseline="-25000" dirty="0">
                <a:solidFill>
                  <a:srgbClr val="0070C0"/>
                </a:solidFill>
                <a:latin typeface="Arial Narrow" pitchFamily="34" charset="0"/>
                <a:ea typeface="MS PGothic" pitchFamily="50" charset="-128"/>
              </a:rPr>
              <a:t>2</a:t>
            </a:r>
          </a:p>
        </p:txBody>
      </p:sp>
      <p:graphicFrame>
        <p:nvGraphicFramePr>
          <p:cNvPr id="4" name="Object 6"/>
          <p:cNvGraphicFramePr>
            <a:graphicFrameLocks noChangeAspect="1"/>
          </p:cNvGraphicFramePr>
          <p:nvPr>
            <p:extLst>
              <p:ext uri="{D42A27DB-BD31-4B8C-83A1-F6EECF244321}">
                <p14:modId xmlns:p14="http://schemas.microsoft.com/office/powerpoint/2010/main" val="3045662933"/>
              </p:ext>
            </p:extLst>
          </p:nvPr>
        </p:nvGraphicFramePr>
        <p:xfrm>
          <a:off x="2516187" y="3820478"/>
          <a:ext cx="4059238" cy="782637"/>
        </p:xfrm>
        <a:graphic>
          <a:graphicData uri="http://schemas.openxmlformats.org/presentationml/2006/ole">
            <mc:AlternateContent xmlns:mc="http://schemas.openxmlformats.org/markup-compatibility/2006">
              <mc:Choice xmlns:v="urn:schemas-microsoft-com:vml" Requires="v">
                <p:oleObj spid="_x0000_s38978" name="Equation" r:id="rId4" imgW="761940" imgH="123735" progId="Equation.3">
                  <p:embed/>
                </p:oleObj>
              </mc:Choice>
              <mc:Fallback>
                <p:oleObj name="Equation" r:id="rId4" imgW="761940" imgH="12373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187" y="3820478"/>
                        <a:ext cx="4059238" cy="782637"/>
                      </a:xfrm>
                      <a:prstGeom prst="rect">
                        <a:avLst/>
                      </a:prstGeom>
                      <a:solidFill>
                        <a:schemeClr val="hlink"/>
                      </a:solidFill>
                      <a:ln w="9525">
                        <a:solidFill>
                          <a:schemeClr val="tx1"/>
                        </a:solidFill>
                        <a:miter lim="800000"/>
                        <a:headEnd/>
                        <a:tailEnd/>
                      </a:ln>
                    </p:spPr>
                  </p:pic>
                </p:oleObj>
              </mc:Fallback>
            </mc:AlternateContent>
          </a:graphicData>
        </a:graphic>
      </p:graphicFrame>
      <p:sp>
        <p:nvSpPr>
          <p:cNvPr id="5" name="Rectangle 3"/>
          <p:cNvSpPr txBox="1">
            <a:spLocks noChangeArrowheads="1"/>
          </p:cNvSpPr>
          <p:nvPr/>
        </p:nvSpPr>
        <p:spPr bwMode="auto">
          <a:xfrm>
            <a:off x="2411730" y="4778534"/>
            <a:ext cx="4331970" cy="156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5492CD"/>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sz="2400">
                <a:solidFill>
                  <a:srgbClr val="5492CD"/>
                </a:solidFill>
                <a:latin typeface="Frutiger LT Pro 57 Condensed" pitchFamily="34" charset="0"/>
              </a:defRPr>
            </a:lvl2pPr>
            <a:lvl3pPr marL="1143000" indent="-228600" algn="l" rtl="0" eaLnBrk="0" fontAlgn="base" hangingPunct="0">
              <a:spcBef>
                <a:spcPct val="20000"/>
              </a:spcBef>
              <a:spcAft>
                <a:spcPct val="0"/>
              </a:spcAft>
              <a:buChar char="•"/>
              <a:defRPr sz="2000">
                <a:solidFill>
                  <a:srgbClr val="5492CD"/>
                </a:solidFill>
                <a:latin typeface="Frutiger LT Pro 57 Condensed" pitchFamily="34" charset="0"/>
              </a:defRPr>
            </a:lvl3pPr>
            <a:lvl4pPr marL="1600200" indent="-228600" algn="l" rtl="0" eaLnBrk="0" fontAlgn="base" hangingPunct="0">
              <a:spcBef>
                <a:spcPct val="20000"/>
              </a:spcBef>
              <a:spcAft>
                <a:spcPct val="0"/>
              </a:spcAft>
              <a:buChar char="–"/>
              <a:defRPr>
                <a:solidFill>
                  <a:srgbClr val="5492CD"/>
                </a:solidFill>
                <a:latin typeface="Frutiger LT Pro 57 Condensed" pitchFamily="34" charset="0"/>
              </a:defRPr>
            </a:lvl4pPr>
            <a:lvl5pPr marL="2057400" indent="-228600" algn="l" rtl="0" eaLnBrk="0" fontAlgn="base" hangingPunct="0">
              <a:spcBef>
                <a:spcPct val="20000"/>
              </a:spcBef>
              <a:spcAft>
                <a:spcPct val="0"/>
              </a:spcAft>
              <a:buChar char="»"/>
              <a:defRPr sz="1600">
                <a:solidFill>
                  <a:srgbClr val="5492CD"/>
                </a:solidFill>
                <a:latin typeface="Frutiger LT Pro 57 Condensed"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eaLnBrk="1" hangingPunct="1">
              <a:buFontTx/>
              <a:buNone/>
            </a:pPr>
            <a:r>
              <a:rPr lang="en-GB" altLang="ja-JP" sz="2400" kern="0" dirty="0">
                <a:solidFill>
                  <a:srgbClr val="0070C0"/>
                </a:solidFill>
                <a:latin typeface="Arial Narrow" pitchFamily="34" charset="0"/>
                <a:ea typeface="MS PGothic" pitchFamily="50" charset="-128"/>
              </a:rPr>
              <a:t>Where:</a:t>
            </a:r>
          </a:p>
          <a:p>
            <a:pPr lvl="1" eaLnBrk="1" hangingPunct="1">
              <a:buFontTx/>
              <a:buNone/>
            </a:pPr>
            <a:r>
              <a:rPr lang="en-GB" altLang="ja-JP" sz="2000" kern="0" dirty="0">
                <a:solidFill>
                  <a:srgbClr val="0070C0"/>
                </a:solidFill>
                <a:latin typeface="Arial Narrow" pitchFamily="34" charset="0"/>
                <a:ea typeface="MS PGothic" pitchFamily="50" charset="-128"/>
              </a:rPr>
              <a:t>E   = Emission</a:t>
            </a:r>
          </a:p>
          <a:p>
            <a:pPr lvl="1" eaLnBrk="1" hangingPunct="1">
              <a:buFontTx/>
              <a:buNone/>
            </a:pPr>
            <a:r>
              <a:rPr lang="en-GB" altLang="ja-JP" sz="2000" kern="0" dirty="0">
                <a:solidFill>
                  <a:srgbClr val="0070C0"/>
                </a:solidFill>
                <a:latin typeface="Arial Narrow" pitchFamily="34" charset="0"/>
                <a:ea typeface="MS PGothic" pitchFamily="50" charset="-128"/>
              </a:rPr>
              <a:t>EF = Emission Factor</a:t>
            </a:r>
          </a:p>
          <a:p>
            <a:pPr lvl="1" eaLnBrk="1" hangingPunct="1">
              <a:buFontTx/>
              <a:buNone/>
            </a:pPr>
            <a:r>
              <a:rPr lang="en-GB" altLang="ja-JP" sz="2000" kern="0" dirty="0">
                <a:solidFill>
                  <a:srgbClr val="0070C0"/>
                </a:solidFill>
                <a:latin typeface="Arial Narrow" pitchFamily="34" charset="0"/>
                <a:ea typeface="MS PGothic" pitchFamily="50" charset="-128"/>
              </a:rPr>
              <a:t>AD = Activity Data</a:t>
            </a:r>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27038" y="163513"/>
            <a:ext cx="8412162"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Credibility</a:t>
            </a:r>
          </a:p>
        </p:txBody>
      </p:sp>
      <p:sp>
        <p:nvSpPr>
          <p:cNvPr id="34819" name="Rectangle 3"/>
          <p:cNvSpPr>
            <a:spLocks noGrp="1" noChangeArrowheads="1"/>
          </p:cNvSpPr>
          <p:nvPr>
            <p:ph idx="1"/>
          </p:nvPr>
        </p:nvSpPr>
        <p:spPr>
          <a:xfrm>
            <a:off x="1543050" y="1447800"/>
            <a:ext cx="7083425" cy="4463400"/>
          </a:xfrm>
        </p:spPr>
        <p:txBody>
          <a:bodyPr/>
          <a:lstStyle/>
          <a:p>
            <a:pPr eaLnBrk="1" hangingPunct="1">
              <a:lnSpc>
                <a:spcPct val="90000"/>
              </a:lnSpc>
            </a:pPr>
            <a:r>
              <a:rPr lang="en-GB" altLang="ja-JP" dirty="0">
                <a:solidFill>
                  <a:srgbClr val="0070C0"/>
                </a:solidFill>
                <a:latin typeface="Arial Narrow" pitchFamily="34" charset="0"/>
                <a:ea typeface="MS PGothic" pitchFamily="50" charset="-128"/>
              </a:rPr>
              <a:t>As these are </a:t>
            </a:r>
            <a:r>
              <a:rPr lang="en-GB" altLang="ja-JP" b="1" dirty="0">
                <a:solidFill>
                  <a:srgbClr val="0070C0"/>
                </a:solidFill>
                <a:latin typeface="Arial Narrow" pitchFamily="34" charset="0"/>
                <a:ea typeface="MS PGothic" pitchFamily="50" charset="-128"/>
              </a:rPr>
              <a:t>estimates</a:t>
            </a:r>
            <a:r>
              <a:rPr lang="en-GB" altLang="ja-JP" dirty="0">
                <a:solidFill>
                  <a:srgbClr val="0070C0"/>
                </a:solidFill>
                <a:latin typeface="Arial Narrow" pitchFamily="34" charset="0"/>
                <a:ea typeface="MS PGothic" pitchFamily="50" charset="-128"/>
              </a:rPr>
              <a:t> we need to ensure they are </a:t>
            </a:r>
            <a:r>
              <a:rPr lang="en-GB" altLang="ja-JP" b="1" dirty="0">
                <a:solidFill>
                  <a:srgbClr val="0070C0"/>
                </a:solidFill>
                <a:latin typeface="Arial Narrow" pitchFamily="34" charset="0"/>
                <a:ea typeface="MS PGothic" pitchFamily="50" charset="-128"/>
              </a:rPr>
              <a:t>credible</a:t>
            </a:r>
          </a:p>
          <a:p>
            <a:pPr eaLnBrk="1" hangingPunct="1">
              <a:lnSpc>
                <a:spcPct val="90000"/>
              </a:lnSpc>
            </a:pPr>
            <a:endParaRPr lang="en-GB" altLang="ja-JP" sz="1200" dirty="0">
              <a:solidFill>
                <a:srgbClr val="0070C0"/>
              </a:solidFill>
              <a:latin typeface="Arial Narrow" pitchFamily="34" charset="0"/>
              <a:ea typeface="MS PGothic" pitchFamily="50" charset="-128"/>
            </a:endParaRPr>
          </a:p>
          <a:p>
            <a:pPr eaLnBrk="1" hangingPunct="1">
              <a:lnSpc>
                <a:spcPct val="90000"/>
              </a:lnSpc>
            </a:pPr>
            <a:r>
              <a:rPr lang="en-GB" altLang="ja-JP" b="1" dirty="0">
                <a:solidFill>
                  <a:srgbClr val="0070C0"/>
                </a:solidFill>
                <a:latin typeface="Arial Narrow" pitchFamily="34" charset="0"/>
                <a:ea typeface="MS PGothic" pitchFamily="50" charset="-128"/>
              </a:rPr>
              <a:t>Verification</a:t>
            </a:r>
            <a:r>
              <a:rPr lang="ja-JP" altLang="en-US" sz="2400" dirty="0">
                <a:solidFill>
                  <a:srgbClr val="0070C0"/>
                </a:solidFill>
                <a:latin typeface="Arial Narrow" pitchFamily="34" charset="0"/>
                <a:ea typeface="MS PGothic" pitchFamily="50" charset="-128"/>
              </a:rPr>
              <a:t>　</a:t>
            </a:r>
            <a:endParaRPr lang="en-GB" altLang="ja-JP" sz="2400" dirty="0">
              <a:solidFill>
                <a:srgbClr val="0070C0"/>
              </a:solidFill>
              <a:latin typeface="Arial Narrow" pitchFamily="34" charset="0"/>
              <a:ea typeface="MS PGothic" pitchFamily="50" charset="-128"/>
            </a:endParaRPr>
          </a:p>
          <a:p>
            <a:pPr lvl="1" eaLnBrk="1" hangingPunct="1">
              <a:lnSpc>
                <a:spcPct val="90000"/>
              </a:lnSpc>
            </a:pPr>
            <a:r>
              <a:rPr lang="en-GB" altLang="ja-JP" dirty="0">
                <a:solidFill>
                  <a:srgbClr val="0070C0"/>
                </a:solidFill>
                <a:latin typeface="Arial Narrow" pitchFamily="34" charset="0"/>
                <a:ea typeface="MS PGothic" pitchFamily="50" charset="-128"/>
              </a:rPr>
              <a:t>Checking that the numbers are correct – that they reflect the true emissions</a:t>
            </a:r>
          </a:p>
          <a:p>
            <a:pPr lvl="1" eaLnBrk="1" hangingPunct="1">
              <a:lnSpc>
                <a:spcPct val="90000"/>
              </a:lnSpc>
            </a:pPr>
            <a:endParaRPr lang="en-GB" altLang="ja-JP" sz="1200" dirty="0">
              <a:solidFill>
                <a:srgbClr val="0070C0"/>
              </a:solidFill>
              <a:latin typeface="Arial Narrow" pitchFamily="34" charset="0"/>
              <a:ea typeface="MS PGothic" pitchFamily="50" charset="-128"/>
            </a:endParaRPr>
          </a:p>
          <a:p>
            <a:pPr eaLnBrk="1" hangingPunct="1">
              <a:lnSpc>
                <a:spcPct val="90000"/>
              </a:lnSpc>
            </a:pPr>
            <a:r>
              <a:rPr lang="en-GB" altLang="ja-JP" b="1" dirty="0">
                <a:solidFill>
                  <a:srgbClr val="0070C0"/>
                </a:solidFill>
                <a:latin typeface="Arial Narrow" pitchFamily="34" charset="0"/>
                <a:ea typeface="MS PGothic" pitchFamily="50" charset="-128"/>
              </a:rPr>
              <a:t>Validation</a:t>
            </a:r>
          </a:p>
          <a:p>
            <a:pPr lvl="1" eaLnBrk="1" hangingPunct="1">
              <a:lnSpc>
                <a:spcPct val="90000"/>
              </a:lnSpc>
            </a:pPr>
            <a:r>
              <a:rPr lang="en-GB" altLang="ja-JP" dirty="0">
                <a:solidFill>
                  <a:srgbClr val="0070C0"/>
                </a:solidFill>
                <a:latin typeface="Arial Narrow" pitchFamily="34" charset="0"/>
                <a:ea typeface="MS PGothic" pitchFamily="50" charset="-128"/>
              </a:rPr>
              <a:t>Checking that the estimates are compiled correctly in the way they are supposed to be done</a:t>
            </a:r>
          </a:p>
          <a:p>
            <a:pPr lvl="1" eaLnBrk="1" hangingPunct="1">
              <a:lnSpc>
                <a:spcPct val="90000"/>
              </a:lnSpc>
            </a:pPr>
            <a:r>
              <a:rPr lang="en-GB" altLang="ja-JP" dirty="0">
                <a:solidFill>
                  <a:srgbClr val="0070C0"/>
                </a:solidFill>
                <a:latin typeface="Arial Narrow" pitchFamily="34" charset="0"/>
                <a:ea typeface="MS PGothic" pitchFamily="50" charset="-128"/>
              </a:rPr>
              <a:t>Needs standard methodologies and inventory management</a:t>
            </a:r>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6875" y="163513"/>
            <a:ext cx="8259763"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Good </a:t>
            </a:r>
            <a:r>
              <a:rPr lang="en-GB" altLang="ja-JP" dirty="0" smtClean="0">
                <a:effectLst>
                  <a:outerShdw blurRad="38100" dist="38100" dir="2700000" algn="tl">
                    <a:srgbClr val="000000">
                      <a:alpha val="43137"/>
                    </a:srgbClr>
                  </a:outerShdw>
                </a:effectLst>
                <a:latin typeface="Arial Narrow" pitchFamily="34" charset="0"/>
                <a:ea typeface="MS PGothic" pitchFamily="50" charset="-128"/>
              </a:rPr>
              <a:t>Practice (1)</a:t>
            </a:r>
            <a:endParaRPr lang="en-GB" altLang="ja-JP" dirty="0">
              <a:effectLst>
                <a:outerShdw blurRad="38100" dist="38100" dir="2700000" algn="tl">
                  <a:srgbClr val="000000">
                    <a:alpha val="43137"/>
                  </a:srgbClr>
                </a:outerShdw>
              </a:effectLst>
              <a:latin typeface="Arial Narrow" pitchFamily="34" charset="0"/>
              <a:ea typeface="MS PGothic" pitchFamily="50" charset="-128"/>
            </a:endParaRPr>
          </a:p>
        </p:txBody>
      </p:sp>
      <p:sp>
        <p:nvSpPr>
          <p:cNvPr id="35843" name="Rectangle 3"/>
          <p:cNvSpPr>
            <a:spLocks noGrp="1" noChangeArrowheads="1"/>
          </p:cNvSpPr>
          <p:nvPr>
            <p:ph idx="1"/>
          </p:nvPr>
        </p:nvSpPr>
        <p:spPr>
          <a:xfrm>
            <a:off x="1337310" y="1600200"/>
            <a:ext cx="7349490" cy="4525963"/>
          </a:xfrm>
        </p:spPr>
        <p:txBody>
          <a:bodyPr/>
          <a:lstStyle/>
          <a:p>
            <a:pPr eaLnBrk="1" hangingPunct="1"/>
            <a:r>
              <a:rPr lang="en-GB" altLang="ja-JP" dirty="0">
                <a:solidFill>
                  <a:srgbClr val="0070C0"/>
                </a:solidFill>
                <a:latin typeface="Arial Narrow" pitchFamily="34" charset="0"/>
                <a:ea typeface="MS PGothic" pitchFamily="50" charset="-128"/>
              </a:rPr>
              <a:t>Assists countries in producing inventories that are accurate in the sense of being </a:t>
            </a:r>
            <a:r>
              <a:rPr lang="en-GB" altLang="ja-JP" i="1" u="sng" dirty="0">
                <a:solidFill>
                  <a:srgbClr val="FF0066"/>
                </a:solidFill>
                <a:latin typeface="Arial Narrow" pitchFamily="34" charset="0"/>
                <a:ea typeface="MS PGothic" pitchFamily="50" charset="-128"/>
              </a:rPr>
              <a:t>neither </a:t>
            </a:r>
            <a:r>
              <a:rPr lang="en-GB" altLang="ja-JP" i="1" u="sng" dirty="0" smtClean="0">
                <a:solidFill>
                  <a:srgbClr val="FF0066"/>
                </a:solidFill>
                <a:latin typeface="Arial Narrow" pitchFamily="34" charset="0"/>
                <a:ea typeface="MS PGothic" pitchFamily="50" charset="-128"/>
              </a:rPr>
              <a:t>over- </a:t>
            </a:r>
            <a:r>
              <a:rPr lang="en-GB" altLang="ja-JP" i="1" u="sng" dirty="0">
                <a:solidFill>
                  <a:srgbClr val="FF0066"/>
                </a:solidFill>
                <a:latin typeface="Arial Narrow" pitchFamily="34" charset="0"/>
                <a:ea typeface="MS PGothic" pitchFamily="50" charset="-128"/>
              </a:rPr>
              <a:t>nor underestimates</a:t>
            </a:r>
            <a:r>
              <a:rPr lang="en-GB" altLang="ja-JP" dirty="0">
                <a:latin typeface="Arial Narrow" pitchFamily="34" charset="0"/>
                <a:ea typeface="MS PGothic" pitchFamily="50" charset="-128"/>
              </a:rPr>
              <a:t> </a:t>
            </a:r>
            <a:r>
              <a:rPr lang="en-GB" altLang="ja-JP" dirty="0">
                <a:solidFill>
                  <a:srgbClr val="0070C0"/>
                </a:solidFill>
                <a:latin typeface="Arial Narrow" pitchFamily="34" charset="0"/>
                <a:ea typeface="MS PGothic" pitchFamily="50" charset="-128"/>
              </a:rPr>
              <a:t>so far as can be judged, and in which uncertainties are </a:t>
            </a:r>
            <a:r>
              <a:rPr lang="en-GB" altLang="ja-JP" i="1" u="sng" dirty="0">
                <a:solidFill>
                  <a:srgbClr val="FF0066"/>
                </a:solidFill>
                <a:latin typeface="Arial Narrow" pitchFamily="34" charset="0"/>
                <a:ea typeface="MS PGothic" pitchFamily="50" charset="-128"/>
              </a:rPr>
              <a:t>reduced as far as possible</a:t>
            </a:r>
          </a:p>
          <a:p>
            <a:pPr eaLnBrk="1" hangingPunct="1"/>
            <a:endParaRPr lang="en-GB" altLang="ja-JP" dirty="0">
              <a:latin typeface="Arial Narrow" pitchFamily="34" charset="0"/>
              <a:ea typeface="MS PGothic" pitchFamily="50" charset="-128"/>
            </a:endParaRPr>
          </a:p>
          <a:p>
            <a:pPr lvl="1" eaLnBrk="1" hangingPunct="1">
              <a:buFont typeface="Arial Narrow" panose="020B0606020202030204" pitchFamily="34" charset="0"/>
              <a:buChar char="–"/>
            </a:pPr>
            <a:r>
              <a:rPr lang="en-GB" altLang="ja-JP" sz="2800" dirty="0">
                <a:solidFill>
                  <a:srgbClr val="0070C0"/>
                </a:solidFill>
                <a:latin typeface="Arial Narrow" pitchFamily="34" charset="0"/>
                <a:ea typeface="MS PGothic" pitchFamily="50" charset="-128"/>
              </a:rPr>
              <a:t>Gives a way to manage uncertainties</a:t>
            </a:r>
          </a:p>
          <a:p>
            <a:pPr lvl="1" eaLnBrk="1" hangingPunct="1">
              <a:buFont typeface="Arial Narrow" panose="020B0606020202030204" pitchFamily="34" charset="0"/>
              <a:buChar char="–"/>
            </a:pPr>
            <a:r>
              <a:rPr lang="en-US" altLang="ja-JP" sz="2800" dirty="0">
                <a:solidFill>
                  <a:srgbClr val="0070C0"/>
                </a:solidFill>
                <a:latin typeface="Arial Narrow" pitchFamily="34" charset="0"/>
                <a:ea typeface="MS PGothic" pitchFamily="50" charset="-128"/>
              </a:rPr>
              <a:t>Identifies main “KEY” categories to focus resources</a:t>
            </a:r>
          </a:p>
          <a:p>
            <a:pPr lvl="1" eaLnBrk="1" hangingPunct="1">
              <a:buFont typeface="Arial Narrow" panose="020B0606020202030204" pitchFamily="34" charset="0"/>
              <a:buChar char="–"/>
            </a:pPr>
            <a:r>
              <a:rPr lang="en-US" altLang="ja-JP" sz="2800" dirty="0">
                <a:solidFill>
                  <a:srgbClr val="0070C0"/>
                </a:solidFill>
                <a:latin typeface="Arial Narrow" pitchFamily="34" charset="0"/>
                <a:ea typeface="MS PGothic" pitchFamily="50" charset="-128"/>
              </a:rPr>
              <a:t>Documentation provides transparency</a:t>
            </a:r>
            <a:endParaRPr lang="en-GB" altLang="ja-JP" sz="2800" dirty="0">
              <a:solidFill>
                <a:srgbClr val="0070C0"/>
              </a:solidFill>
              <a:latin typeface="Arial Narrow" pitchFamily="34" charset="0"/>
              <a:ea typeface="MS PGothic" pitchFamily="50" charset="-128"/>
            </a:endParaRP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34963" y="163513"/>
            <a:ext cx="8513762" cy="1008062"/>
          </a:xfrm>
        </p:spPr>
        <p:txBody>
          <a:bodyPr/>
          <a:lstStyle/>
          <a:p>
            <a:pPr eaLnBrk="1" hangingPunct="1"/>
            <a:r>
              <a:rPr lang="en-GB" altLang="ja-JP" dirty="0">
                <a:effectLst>
                  <a:outerShdw blurRad="38100" dist="38100" dir="2700000" algn="tl">
                    <a:srgbClr val="000000">
                      <a:alpha val="43137"/>
                    </a:srgbClr>
                  </a:outerShdw>
                </a:effectLst>
                <a:latin typeface="Arial Narrow" pitchFamily="34" charset="0"/>
                <a:ea typeface="MS PGothic" pitchFamily="50" charset="-128"/>
              </a:rPr>
              <a:t>Good </a:t>
            </a:r>
            <a:r>
              <a:rPr lang="en-GB" altLang="ja-JP" dirty="0" smtClean="0">
                <a:effectLst>
                  <a:outerShdw blurRad="38100" dist="38100" dir="2700000" algn="tl">
                    <a:srgbClr val="000000">
                      <a:alpha val="43137"/>
                    </a:srgbClr>
                  </a:outerShdw>
                </a:effectLst>
                <a:latin typeface="Arial Narrow" pitchFamily="34" charset="0"/>
                <a:ea typeface="MS PGothic" pitchFamily="50" charset="-128"/>
              </a:rPr>
              <a:t>Practice (2)</a:t>
            </a:r>
            <a:endParaRPr lang="en-GB" altLang="ja-JP" dirty="0">
              <a:effectLst>
                <a:outerShdw blurRad="38100" dist="38100" dir="2700000" algn="tl">
                  <a:srgbClr val="000000">
                    <a:alpha val="43137"/>
                  </a:srgbClr>
                </a:outerShdw>
              </a:effectLst>
              <a:latin typeface="Arial Narrow" pitchFamily="34" charset="0"/>
              <a:ea typeface="MS PGothic" pitchFamily="50" charset="-128"/>
            </a:endParaRPr>
          </a:p>
        </p:txBody>
      </p:sp>
      <p:sp>
        <p:nvSpPr>
          <p:cNvPr id="36867" name="Rectangle 3"/>
          <p:cNvSpPr>
            <a:spLocks noGrp="1" noChangeArrowheads="1"/>
          </p:cNvSpPr>
          <p:nvPr>
            <p:ph idx="1"/>
          </p:nvPr>
        </p:nvSpPr>
        <p:spPr>
          <a:xfrm>
            <a:off x="1303020" y="1188000"/>
            <a:ext cx="7383780" cy="4866725"/>
          </a:xfrm>
        </p:spPr>
        <p:txBody>
          <a:bodyPr/>
          <a:lstStyle/>
          <a:p>
            <a:pPr eaLnBrk="1" hangingPunct="1"/>
            <a:r>
              <a:rPr lang="en-US" altLang="ja-JP" sz="3200" dirty="0">
                <a:solidFill>
                  <a:srgbClr val="0070C0"/>
                </a:solidFill>
                <a:latin typeface="Arial Narrow" pitchFamily="34" charset="0"/>
                <a:ea typeface="MS PGothic" pitchFamily="50" charset="-128"/>
              </a:rPr>
              <a:t>IPCC Good Practice gives guidance on</a:t>
            </a:r>
          </a:p>
          <a:p>
            <a:pPr lvl="1" eaLnBrk="1" hangingPunct="1"/>
            <a:r>
              <a:rPr lang="en-GB" altLang="ja-JP" sz="2800" dirty="0">
                <a:solidFill>
                  <a:srgbClr val="0070C0"/>
                </a:solidFill>
                <a:latin typeface="Arial Narrow" pitchFamily="34" charset="0"/>
                <a:ea typeface="MS PGothic" pitchFamily="50" charset="-128"/>
              </a:rPr>
              <a:t>Approaches to Data Collection</a:t>
            </a:r>
          </a:p>
          <a:p>
            <a:pPr lvl="1" eaLnBrk="1" hangingPunct="1"/>
            <a:r>
              <a:rPr lang="en-GB" altLang="ja-JP" sz="2800" dirty="0">
                <a:solidFill>
                  <a:srgbClr val="0070C0"/>
                </a:solidFill>
                <a:latin typeface="Arial Narrow" pitchFamily="34" charset="0"/>
                <a:ea typeface="MS PGothic" pitchFamily="50" charset="-128"/>
              </a:rPr>
              <a:t>Uncertainty Evaluations</a:t>
            </a:r>
          </a:p>
          <a:p>
            <a:pPr lvl="1" eaLnBrk="1" hangingPunct="1"/>
            <a:r>
              <a:rPr lang="en-GB" altLang="ja-JP" sz="2800" dirty="0">
                <a:solidFill>
                  <a:srgbClr val="0070C0"/>
                </a:solidFill>
                <a:latin typeface="Arial Narrow" pitchFamily="34" charset="0"/>
                <a:ea typeface="MS PGothic" pitchFamily="50" charset="-128"/>
              </a:rPr>
              <a:t>Key Category Analysis and Methodological Choice</a:t>
            </a:r>
          </a:p>
          <a:p>
            <a:pPr lvl="1" eaLnBrk="1" hangingPunct="1"/>
            <a:r>
              <a:rPr lang="en-GB" altLang="ja-JP" sz="2800" dirty="0">
                <a:solidFill>
                  <a:srgbClr val="0070C0"/>
                </a:solidFill>
                <a:latin typeface="Arial Narrow" pitchFamily="34" charset="0"/>
                <a:ea typeface="MS PGothic" pitchFamily="50" charset="-128"/>
              </a:rPr>
              <a:t>Recalculations</a:t>
            </a:r>
          </a:p>
          <a:p>
            <a:pPr lvl="1" eaLnBrk="1" hangingPunct="1"/>
            <a:r>
              <a:rPr lang="en-GB" altLang="ja-JP" sz="2800" dirty="0">
                <a:solidFill>
                  <a:srgbClr val="0070C0"/>
                </a:solidFill>
                <a:latin typeface="Arial Narrow" pitchFamily="34" charset="0"/>
                <a:ea typeface="MS PGothic" pitchFamily="50" charset="-128"/>
              </a:rPr>
              <a:t>Quality Control and Quality Assurance</a:t>
            </a:r>
          </a:p>
          <a:p>
            <a:pPr lvl="1" eaLnBrk="1" hangingPunct="1"/>
            <a:r>
              <a:rPr lang="en-GB" altLang="ja-JP" sz="2800" dirty="0">
                <a:solidFill>
                  <a:srgbClr val="0070C0"/>
                </a:solidFill>
                <a:latin typeface="Arial Narrow" pitchFamily="34" charset="0"/>
                <a:ea typeface="MS PGothic" pitchFamily="50" charset="-128"/>
              </a:rPr>
              <a:t>Review</a:t>
            </a:r>
          </a:p>
          <a:p>
            <a:pPr lvl="1" eaLnBrk="1" hangingPunct="1"/>
            <a:r>
              <a:rPr lang="en-GB" altLang="ja-JP" sz="2800" dirty="0">
                <a:solidFill>
                  <a:srgbClr val="0070C0"/>
                </a:solidFill>
                <a:latin typeface="Arial Narrow" pitchFamily="34" charset="0"/>
                <a:ea typeface="MS PGothic" pitchFamily="50" charset="-128"/>
              </a:rPr>
              <a:t>Documentation</a:t>
            </a:r>
          </a:p>
        </p:txBody>
      </p:sp>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Promotion_Introduction_20070913">
  <a:themeElements>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motion_Introduction_20070913">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BOGs_SE_th</Template>
  <TotalTime>5499</TotalTime>
  <Words>1958</Words>
  <Application>Microsoft Office PowerPoint</Application>
  <PresentationFormat>On-screen Show (4:3)</PresentationFormat>
  <Paragraphs>288</Paragraphs>
  <Slides>28</Slides>
  <Notes>27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44" baseType="lpstr">
      <vt:lpstr>Arial Unicode MS</vt:lpstr>
      <vt:lpstr>Frutiger LT Pro 57 Condensed</vt:lpstr>
      <vt:lpstr>MS Mincho</vt:lpstr>
      <vt:lpstr>ＭＳ Ｐゴシック</vt:lpstr>
      <vt:lpstr>ＭＳ Ｐゴシック</vt:lpstr>
      <vt:lpstr>SimSun</vt:lpstr>
      <vt:lpstr>Aharoni</vt:lpstr>
      <vt:lpstr>Arial</vt:lpstr>
      <vt:lpstr>Arial Narrow</vt:lpstr>
      <vt:lpstr>Calibri</vt:lpstr>
      <vt:lpstr>Courier New</vt:lpstr>
      <vt:lpstr>Wingdings</vt:lpstr>
      <vt:lpstr>Promotion_Introduction_20070913</vt:lpstr>
      <vt:lpstr>Equation</vt:lpstr>
      <vt:lpstr>Visio</vt:lpstr>
      <vt:lpstr>Worksheet</vt:lpstr>
      <vt:lpstr>National GHG Inventories: Scope &amp; General Principles and  2006 IPCC Guidelines and relationship to earlier IPCC Guidelines </vt:lpstr>
      <vt:lpstr>What are national GHG inventories?</vt:lpstr>
      <vt:lpstr>Why?</vt:lpstr>
      <vt:lpstr>DPSIR</vt:lpstr>
      <vt:lpstr>Why do we need inventory guidelines?</vt:lpstr>
      <vt:lpstr>How?</vt:lpstr>
      <vt:lpstr>Credibility</vt:lpstr>
      <vt:lpstr>Good Practice (1)</vt:lpstr>
      <vt:lpstr>Good Practice (2)</vt:lpstr>
      <vt:lpstr>Good Practice (3)</vt:lpstr>
      <vt:lpstr>Evolution</vt:lpstr>
      <vt:lpstr>IPCC Inventory Guidelines</vt:lpstr>
      <vt:lpstr>2006 Guidelines being used by NAI Parties</vt:lpstr>
      <vt:lpstr>Methodological approaches unchanged</vt:lpstr>
      <vt:lpstr>GPG and Sectoral Guidance</vt:lpstr>
      <vt:lpstr>“New” gases in 2006 Guidelines       – Sources Identified in 2006 Guidelines</vt:lpstr>
      <vt:lpstr>Direct &amp; Indirect Emissions: CO2 and N2O</vt:lpstr>
      <vt:lpstr>Estimation of Actual Annual Emissions</vt:lpstr>
      <vt:lpstr>“New” Guidance in 2006 Guidelines</vt:lpstr>
      <vt:lpstr>New Methodology Reports</vt:lpstr>
      <vt:lpstr>2019 Refinement to the 2006 IPCC Guidelines (1)</vt:lpstr>
      <vt:lpstr>2019 Refinement to the 2006 IPCC Guidelines (2)</vt:lpstr>
      <vt:lpstr>2019 Refinement to the 2006 IPCC Guidelines (3)</vt:lpstr>
      <vt:lpstr>2019 Refinement to the 2006 IPCC Guidelines (4)</vt:lpstr>
      <vt:lpstr>Various Tools – Supporting Materials</vt:lpstr>
      <vt:lpstr>Various Tools – FAQ Website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eggleston</dc:creator>
  <cp:lastModifiedBy>kranjc</cp:lastModifiedBy>
  <cp:revision>164</cp:revision>
  <dcterms:created xsi:type="dcterms:W3CDTF">2007-02-26T05:27:34Z</dcterms:created>
  <dcterms:modified xsi:type="dcterms:W3CDTF">2017-05-31T02:47:38Z</dcterms:modified>
</cp:coreProperties>
</file>